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257" r:id="rId2"/>
    <p:sldId id="258" r:id="rId3"/>
    <p:sldId id="342" r:id="rId4"/>
    <p:sldId id="405" r:id="rId5"/>
    <p:sldId id="259" r:id="rId6"/>
    <p:sldId id="260" r:id="rId7"/>
    <p:sldId id="406" r:id="rId8"/>
    <p:sldId id="261" r:id="rId9"/>
    <p:sldId id="407" r:id="rId10"/>
    <p:sldId id="262" r:id="rId11"/>
    <p:sldId id="408" r:id="rId12"/>
    <p:sldId id="263" r:id="rId13"/>
    <p:sldId id="264" r:id="rId14"/>
    <p:sldId id="409" r:id="rId15"/>
    <p:sldId id="265" r:id="rId16"/>
    <p:sldId id="343" r:id="rId17"/>
    <p:sldId id="348" r:id="rId18"/>
    <p:sldId id="349" r:id="rId19"/>
    <p:sldId id="354" r:id="rId20"/>
    <p:sldId id="355" r:id="rId21"/>
    <p:sldId id="356" r:id="rId22"/>
    <p:sldId id="363" r:id="rId23"/>
    <p:sldId id="361" r:id="rId24"/>
    <p:sldId id="359" r:id="rId25"/>
    <p:sldId id="362" r:id="rId26"/>
    <p:sldId id="344" r:id="rId27"/>
    <p:sldId id="404" r:id="rId28"/>
    <p:sldId id="364" r:id="rId29"/>
    <p:sldId id="365" r:id="rId30"/>
    <p:sldId id="366" r:id="rId31"/>
    <p:sldId id="367" r:id="rId32"/>
    <p:sldId id="368" r:id="rId33"/>
    <p:sldId id="370" r:id="rId34"/>
    <p:sldId id="371" r:id="rId35"/>
    <p:sldId id="345" r:id="rId36"/>
    <p:sldId id="351" r:id="rId37"/>
    <p:sldId id="372" r:id="rId38"/>
    <p:sldId id="373" r:id="rId39"/>
    <p:sldId id="374" r:id="rId40"/>
    <p:sldId id="375" r:id="rId41"/>
    <p:sldId id="376" r:id="rId42"/>
    <p:sldId id="377" r:id="rId43"/>
    <p:sldId id="378" r:id="rId44"/>
    <p:sldId id="346" r:id="rId45"/>
    <p:sldId id="352" r:id="rId46"/>
    <p:sldId id="379" r:id="rId47"/>
    <p:sldId id="380" r:id="rId48"/>
    <p:sldId id="381" r:id="rId49"/>
    <p:sldId id="382" r:id="rId50"/>
    <p:sldId id="383" r:id="rId51"/>
    <p:sldId id="384" r:id="rId52"/>
    <p:sldId id="389" r:id="rId53"/>
    <p:sldId id="390" r:id="rId54"/>
    <p:sldId id="391" r:id="rId55"/>
    <p:sldId id="392" r:id="rId56"/>
    <p:sldId id="393" r:id="rId57"/>
    <p:sldId id="347" r:id="rId58"/>
    <p:sldId id="353" r:id="rId59"/>
    <p:sldId id="394" r:id="rId60"/>
    <p:sldId id="395" r:id="rId61"/>
    <p:sldId id="396" r:id="rId62"/>
    <p:sldId id="397" r:id="rId63"/>
    <p:sldId id="398" r:id="rId64"/>
    <p:sldId id="399" r:id="rId65"/>
    <p:sldId id="400" r:id="rId66"/>
    <p:sldId id="401" r:id="rId67"/>
    <p:sldId id="403" r:id="rId68"/>
    <p:sldId id="402" r:id="rId69"/>
    <p:sldId id="341"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80235"/>
  </p:normalViewPr>
  <p:slideViewPr>
    <p:cSldViewPr snapToGrid="0">
      <p:cViewPr varScale="1">
        <p:scale>
          <a:sx n="64" d="100"/>
          <a:sy n="64" d="100"/>
        </p:scale>
        <p:origin x="320" y="168"/>
      </p:cViewPr>
      <p:guideLst/>
    </p:cSldViewPr>
  </p:slideViewPr>
  <p:notesTextViewPr>
    <p:cViewPr>
      <p:scale>
        <a:sx n="1" d="1"/>
        <a:sy n="1" d="1"/>
      </p:scale>
      <p:origin x="0" y="0"/>
    </p:cViewPr>
  </p:notesTextViewPr>
  <p:notesViewPr>
    <p:cSldViewPr snapToGrid="0">
      <p:cViewPr varScale="1">
        <p:scale>
          <a:sx n="49" d="100"/>
          <a:sy n="49" d="100"/>
        </p:scale>
        <p:origin x="2668"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25320C-829B-4850-B063-70CC2FD63B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103401F-B186-4432-B708-FFA14627A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F1E4A6-F452-4ABA-8E22-B6383D237CB4}" type="datetimeFigureOut">
              <a:rPr lang="en-GB" smtClean="0"/>
              <a:t>03/02/2020</a:t>
            </a:fld>
            <a:endParaRPr lang="en-GB"/>
          </a:p>
        </p:txBody>
      </p:sp>
      <p:sp>
        <p:nvSpPr>
          <p:cNvPr id="4" name="Footer Placeholder 3">
            <a:extLst>
              <a:ext uri="{FF2B5EF4-FFF2-40B4-BE49-F238E27FC236}">
                <a16:creationId xmlns:a16="http://schemas.microsoft.com/office/drawing/2014/main" id="{73BCE35A-9A52-4F60-AFF6-A64CC80A0C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FCCBFC-6865-4BB6-89D9-FA359B87BE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BF93D5-AFFB-4C20-944A-A80019319F64}" type="slidenum">
              <a:rPr lang="en-GB" smtClean="0"/>
              <a:t>‹#›</a:t>
            </a:fld>
            <a:endParaRPr lang="en-GB"/>
          </a:p>
        </p:txBody>
      </p:sp>
    </p:spTree>
    <p:extLst>
      <p:ext uri="{BB962C8B-B14F-4D97-AF65-F5344CB8AC3E}">
        <p14:creationId xmlns:p14="http://schemas.microsoft.com/office/powerpoint/2010/main" val="372958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7C4AC-50AE-C844-9022-B11814AE52F8}" type="datetimeFigureOut">
              <a:rPr lang="en-US" smtClean="0"/>
              <a:t>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8BBB4-7AD1-FF40-9A69-F4A3247E4F80}" type="slidenum">
              <a:rPr lang="en-US" smtClean="0"/>
              <a:t>‹#›</a:t>
            </a:fld>
            <a:endParaRPr lang="en-US"/>
          </a:p>
        </p:txBody>
      </p:sp>
    </p:spTree>
    <p:extLst>
      <p:ext uri="{BB962C8B-B14F-4D97-AF65-F5344CB8AC3E}">
        <p14:creationId xmlns:p14="http://schemas.microsoft.com/office/powerpoint/2010/main" val="403345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8BBB4-7AD1-FF40-9A69-F4A3247E4F80}" type="slidenum">
              <a:rPr lang="en-US" smtClean="0"/>
              <a:t>27</a:t>
            </a:fld>
            <a:endParaRPr lang="en-US"/>
          </a:p>
        </p:txBody>
      </p:sp>
    </p:spTree>
    <p:extLst>
      <p:ext uri="{BB962C8B-B14F-4D97-AF65-F5344CB8AC3E}">
        <p14:creationId xmlns:p14="http://schemas.microsoft.com/office/powerpoint/2010/main" val="264208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8BBB4-7AD1-FF40-9A69-F4A3247E4F80}" type="slidenum">
              <a:rPr lang="en-US" smtClean="0"/>
              <a:t>55</a:t>
            </a:fld>
            <a:endParaRPr lang="en-US"/>
          </a:p>
        </p:txBody>
      </p:sp>
    </p:spTree>
    <p:extLst>
      <p:ext uri="{BB962C8B-B14F-4D97-AF65-F5344CB8AC3E}">
        <p14:creationId xmlns:p14="http://schemas.microsoft.com/office/powerpoint/2010/main" val="366396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A178D-B844-4C0A-9683-4FCC45C23FB4}" type="slidenum">
              <a:rPr lang="en-GB" smtClean="0"/>
              <a:t>‹#›</a:t>
            </a:fld>
            <a:endParaRPr lang="en-GB"/>
          </a:p>
        </p:txBody>
      </p:sp>
    </p:spTree>
    <p:extLst>
      <p:ext uri="{BB962C8B-B14F-4D97-AF65-F5344CB8AC3E}">
        <p14:creationId xmlns:p14="http://schemas.microsoft.com/office/powerpoint/2010/main" val="233375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A178D-B844-4C0A-9683-4FCC45C23FB4}" type="slidenum">
              <a:rPr lang="en-GB" smtClean="0"/>
              <a:t>‹#›</a:t>
            </a:fld>
            <a:endParaRPr lang="en-GB"/>
          </a:p>
        </p:txBody>
      </p:sp>
    </p:spTree>
    <p:extLst>
      <p:ext uri="{BB962C8B-B14F-4D97-AF65-F5344CB8AC3E}">
        <p14:creationId xmlns:p14="http://schemas.microsoft.com/office/powerpoint/2010/main" val="108299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A178D-B844-4C0A-9683-4FCC45C23FB4}" type="slidenum">
              <a:rPr lang="en-GB" smtClean="0"/>
              <a:t>‹#›</a:t>
            </a:fld>
            <a:endParaRPr lang="en-GB"/>
          </a:p>
        </p:txBody>
      </p:sp>
    </p:spTree>
    <p:extLst>
      <p:ext uri="{BB962C8B-B14F-4D97-AF65-F5344CB8AC3E}">
        <p14:creationId xmlns:p14="http://schemas.microsoft.com/office/powerpoint/2010/main" val="118552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A178D-B844-4C0A-9683-4FCC45C23FB4}" type="slidenum">
              <a:rPr lang="en-GB" smtClean="0"/>
              <a:t>‹#›</a:t>
            </a:fld>
            <a:endParaRPr lang="en-GB"/>
          </a:p>
        </p:txBody>
      </p:sp>
    </p:spTree>
    <p:extLst>
      <p:ext uri="{BB962C8B-B14F-4D97-AF65-F5344CB8AC3E}">
        <p14:creationId xmlns:p14="http://schemas.microsoft.com/office/powerpoint/2010/main" val="188713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A178D-B844-4C0A-9683-4FCC45C23FB4}" type="slidenum">
              <a:rPr lang="en-GB" smtClean="0"/>
              <a:t>‹#›</a:t>
            </a:fld>
            <a:endParaRPr lang="en-GB"/>
          </a:p>
        </p:txBody>
      </p:sp>
    </p:spTree>
    <p:extLst>
      <p:ext uri="{BB962C8B-B14F-4D97-AF65-F5344CB8AC3E}">
        <p14:creationId xmlns:p14="http://schemas.microsoft.com/office/powerpoint/2010/main" val="374254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BA178D-B844-4C0A-9683-4FCC45C23FB4}" type="slidenum">
              <a:rPr lang="en-GB" smtClean="0"/>
              <a:t>‹#›</a:t>
            </a:fld>
            <a:endParaRPr lang="en-GB"/>
          </a:p>
        </p:txBody>
      </p:sp>
    </p:spTree>
    <p:extLst>
      <p:ext uri="{BB962C8B-B14F-4D97-AF65-F5344CB8AC3E}">
        <p14:creationId xmlns:p14="http://schemas.microsoft.com/office/powerpoint/2010/main" val="88611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BA178D-B844-4C0A-9683-4FCC45C23FB4}" type="slidenum">
              <a:rPr lang="en-GB" smtClean="0"/>
              <a:t>‹#›</a:t>
            </a:fld>
            <a:endParaRPr lang="en-GB"/>
          </a:p>
        </p:txBody>
      </p:sp>
    </p:spTree>
    <p:extLst>
      <p:ext uri="{BB962C8B-B14F-4D97-AF65-F5344CB8AC3E}">
        <p14:creationId xmlns:p14="http://schemas.microsoft.com/office/powerpoint/2010/main" val="103477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BA178D-B844-4C0A-9683-4FCC45C23FB4}" type="slidenum">
              <a:rPr lang="en-GB" smtClean="0"/>
              <a:t>‹#›</a:t>
            </a:fld>
            <a:endParaRPr lang="en-GB"/>
          </a:p>
        </p:txBody>
      </p:sp>
    </p:spTree>
    <p:extLst>
      <p:ext uri="{BB962C8B-B14F-4D97-AF65-F5344CB8AC3E}">
        <p14:creationId xmlns:p14="http://schemas.microsoft.com/office/powerpoint/2010/main" val="100508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BA178D-B844-4C0A-9683-4FCC45C23FB4}" type="slidenum">
              <a:rPr lang="en-GB" smtClean="0"/>
              <a:t>‹#›</a:t>
            </a:fld>
            <a:endParaRPr lang="en-GB"/>
          </a:p>
        </p:txBody>
      </p:sp>
    </p:spTree>
    <p:extLst>
      <p:ext uri="{BB962C8B-B14F-4D97-AF65-F5344CB8AC3E}">
        <p14:creationId xmlns:p14="http://schemas.microsoft.com/office/powerpoint/2010/main" val="409971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BA178D-B844-4C0A-9683-4FCC45C23FB4}" type="slidenum">
              <a:rPr lang="en-GB" smtClean="0"/>
              <a:t>‹#›</a:t>
            </a:fld>
            <a:endParaRPr lang="en-GB"/>
          </a:p>
        </p:txBody>
      </p:sp>
    </p:spTree>
    <p:extLst>
      <p:ext uri="{BB962C8B-B14F-4D97-AF65-F5344CB8AC3E}">
        <p14:creationId xmlns:p14="http://schemas.microsoft.com/office/powerpoint/2010/main" val="22509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BA178D-B844-4C0A-9683-4FCC45C23FB4}" type="slidenum">
              <a:rPr lang="en-GB" smtClean="0"/>
              <a:t>‹#›</a:t>
            </a:fld>
            <a:endParaRPr lang="en-GB"/>
          </a:p>
        </p:txBody>
      </p:sp>
    </p:spTree>
    <p:extLst>
      <p:ext uri="{BB962C8B-B14F-4D97-AF65-F5344CB8AC3E}">
        <p14:creationId xmlns:p14="http://schemas.microsoft.com/office/powerpoint/2010/main" val="268687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A178D-B844-4C0A-9683-4FCC45C23FB4}" type="slidenum">
              <a:rPr lang="en-GB" smtClean="0"/>
              <a:t>‹#›</a:t>
            </a:fld>
            <a:endParaRPr lang="en-GB"/>
          </a:p>
        </p:txBody>
      </p:sp>
    </p:spTree>
    <p:extLst>
      <p:ext uri="{BB962C8B-B14F-4D97-AF65-F5344CB8AC3E}">
        <p14:creationId xmlns:p14="http://schemas.microsoft.com/office/powerpoint/2010/main" val="2053870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Business Model Patterns</a:t>
            </a:r>
          </a:p>
        </p:txBody>
      </p:sp>
    </p:spTree>
    <p:extLst>
      <p:ext uri="{BB962C8B-B14F-4D97-AF65-F5344CB8AC3E}">
        <p14:creationId xmlns:p14="http://schemas.microsoft.com/office/powerpoint/2010/main" val="1279844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p:cNvSpPr txBox="1"/>
          <p:nvPr/>
        </p:nvSpPr>
        <p:spPr>
          <a:xfrm>
            <a:off x="0" y="0"/>
            <a:ext cx="9144000" cy="461665"/>
          </a:xfrm>
          <a:prstGeom prst="rect">
            <a:avLst/>
          </a:prstGeom>
          <a:solidFill>
            <a:schemeClr val="tx1"/>
          </a:solidFill>
        </p:spPr>
        <p:txBody>
          <a:bodyPr wrap="square" rtlCol="0">
            <a:spAutoFit/>
          </a:bodyPr>
          <a:lstStyle/>
          <a:p>
            <a:r>
              <a:rPr lang="en-US" sz="2400" b="1" dirty="0">
                <a:solidFill>
                  <a:schemeClr val="bg1"/>
                </a:solidFill>
              </a:rPr>
              <a:t>Multi-sided Platform</a:t>
            </a:r>
          </a:p>
        </p:txBody>
      </p:sp>
      <p:sp>
        <p:nvSpPr>
          <p:cNvPr id="4" name="Rectangle 3"/>
          <p:cNvSpPr/>
          <p:nvPr/>
        </p:nvSpPr>
        <p:spPr>
          <a:xfrm>
            <a:off x="8676456" y="-1"/>
            <a:ext cx="467544" cy="46166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ee original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3646" y="1157758"/>
            <a:ext cx="1849679" cy="74066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10"/>
          <p:cNvSpPr txBox="1"/>
          <p:nvPr/>
        </p:nvSpPr>
        <p:spPr>
          <a:xfrm>
            <a:off x="1308585" y="1112592"/>
            <a:ext cx="1728192" cy="830997"/>
          </a:xfrm>
          <a:prstGeom prst="rect">
            <a:avLst/>
          </a:prstGeom>
          <a:noFill/>
          <a:ln>
            <a:noFill/>
          </a:ln>
        </p:spPr>
        <p:txBody>
          <a:bodyPr wrap="square" rtlCol="0">
            <a:spAutoFit/>
          </a:bodyPr>
          <a:lstStyle/>
          <a:p>
            <a:pPr algn="ctr"/>
            <a:r>
              <a:rPr lang="en-US" sz="2400" dirty="0"/>
              <a:t>Video Game Developer</a:t>
            </a:r>
          </a:p>
        </p:txBody>
      </p:sp>
      <p:sp>
        <p:nvSpPr>
          <p:cNvPr id="9" name="ZoneTexte 11"/>
          <p:cNvSpPr txBox="1"/>
          <p:nvPr/>
        </p:nvSpPr>
        <p:spPr>
          <a:xfrm>
            <a:off x="6072270" y="1297258"/>
            <a:ext cx="1751988" cy="461665"/>
          </a:xfrm>
          <a:prstGeom prst="rect">
            <a:avLst/>
          </a:prstGeom>
          <a:noFill/>
        </p:spPr>
        <p:txBody>
          <a:bodyPr wrap="square" rtlCol="0">
            <a:spAutoFit/>
          </a:bodyPr>
          <a:lstStyle/>
          <a:p>
            <a:pPr algn="ctr"/>
            <a:r>
              <a:rPr lang="en-US" sz="2400" dirty="0"/>
              <a:t>Gamer</a:t>
            </a:r>
          </a:p>
        </p:txBody>
      </p:sp>
      <p:pic>
        <p:nvPicPr>
          <p:cNvPr id="2052" name="Picture 4" descr="Image result for vi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8214" y="2208184"/>
            <a:ext cx="1200946" cy="7626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08585" y="2326926"/>
            <a:ext cx="1728192" cy="461665"/>
          </a:xfrm>
          <a:prstGeom prst="rect">
            <a:avLst/>
          </a:prstGeom>
          <a:noFill/>
        </p:spPr>
        <p:txBody>
          <a:bodyPr wrap="square" rtlCol="0">
            <a:spAutoFit/>
          </a:bodyPr>
          <a:lstStyle/>
          <a:p>
            <a:pPr algn="ctr"/>
            <a:r>
              <a:rPr lang="en-US" sz="2400" dirty="0"/>
              <a:t>Vendors</a:t>
            </a:r>
          </a:p>
        </p:txBody>
      </p:sp>
      <p:sp>
        <p:nvSpPr>
          <p:cNvPr id="14" name="TextBox 13"/>
          <p:cNvSpPr txBox="1"/>
          <p:nvPr/>
        </p:nvSpPr>
        <p:spPr>
          <a:xfrm>
            <a:off x="6084168" y="2326926"/>
            <a:ext cx="1728192" cy="461665"/>
          </a:xfrm>
          <a:prstGeom prst="rect">
            <a:avLst/>
          </a:prstGeom>
          <a:noFill/>
        </p:spPr>
        <p:txBody>
          <a:bodyPr wrap="square" rtlCol="0">
            <a:spAutoFit/>
          </a:bodyPr>
          <a:lstStyle/>
          <a:p>
            <a:pPr algn="ctr"/>
            <a:r>
              <a:rPr lang="en-US" sz="2400" dirty="0"/>
              <a:t>Consumers</a:t>
            </a:r>
          </a:p>
        </p:txBody>
      </p:sp>
      <p:cxnSp>
        <p:nvCxnSpPr>
          <p:cNvPr id="12" name="Straight Arrow Connector 11"/>
          <p:cNvCxnSpPr/>
          <p:nvPr/>
        </p:nvCxnSpPr>
        <p:spPr>
          <a:xfrm flipH="1" flipV="1">
            <a:off x="5443325" y="2557757"/>
            <a:ext cx="628945"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443325" y="1528089"/>
            <a:ext cx="628945"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036777" y="2557757"/>
            <a:ext cx="628945"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036777" y="1528089"/>
            <a:ext cx="628945"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4" name="Picture 6" descr="Image result for face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6164" y="3288304"/>
            <a:ext cx="1585045" cy="72296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308585" y="3418955"/>
            <a:ext cx="1728192" cy="461665"/>
          </a:xfrm>
          <a:prstGeom prst="rect">
            <a:avLst/>
          </a:prstGeom>
          <a:noFill/>
        </p:spPr>
        <p:txBody>
          <a:bodyPr wrap="square" rtlCol="0">
            <a:spAutoFit/>
          </a:bodyPr>
          <a:lstStyle/>
          <a:p>
            <a:pPr algn="ctr"/>
            <a:r>
              <a:rPr lang="en-US" sz="2400" dirty="0"/>
              <a:t>Advertisers</a:t>
            </a:r>
          </a:p>
        </p:txBody>
      </p:sp>
      <p:cxnSp>
        <p:nvCxnSpPr>
          <p:cNvPr id="24" name="Straight Arrow Connector 23"/>
          <p:cNvCxnSpPr/>
          <p:nvPr/>
        </p:nvCxnSpPr>
        <p:spPr>
          <a:xfrm flipV="1">
            <a:off x="3036777" y="3649786"/>
            <a:ext cx="628945"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84168" y="3429000"/>
            <a:ext cx="1728192" cy="461665"/>
          </a:xfrm>
          <a:prstGeom prst="rect">
            <a:avLst/>
          </a:prstGeom>
          <a:noFill/>
        </p:spPr>
        <p:txBody>
          <a:bodyPr wrap="square" rtlCol="0">
            <a:spAutoFit/>
          </a:bodyPr>
          <a:lstStyle/>
          <a:p>
            <a:pPr algn="ctr"/>
            <a:r>
              <a:rPr lang="en-US" sz="2400" dirty="0"/>
              <a:t>Users</a:t>
            </a:r>
          </a:p>
        </p:txBody>
      </p:sp>
      <p:cxnSp>
        <p:nvCxnSpPr>
          <p:cNvPr id="26" name="Straight Arrow Connector 25"/>
          <p:cNvCxnSpPr/>
          <p:nvPr/>
        </p:nvCxnSpPr>
        <p:spPr>
          <a:xfrm flipH="1" flipV="1">
            <a:off x="5443325" y="3659831"/>
            <a:ext cx="628945"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7544" y="4509120"/>
            <a:ext cx="8442684" cy="1631216"/>
          </a:xfrm>
          <a:prstGeom prst="rect">
            <a:avLst/>
          </a:prstGeom>
          <a:noFill/>
        </p:spPr>
        <p:txBody>
          <a:bodyPr wrap="square" rtlCol="0">
            <a:spAutoFit/>
          </a:bodyPr>
          <a:lstStyle/>
          <a:p>
            <a:r>
              <a:rPr lang="en-US" sz="2000" b="1" dirty="0"/>
              <a:t>Questions</a:t>
            </a:r>
            <a:r>
              <a:rPr lang="en-US" sz="2000" dirty="0"/>
              <a:t>: </a:t>
            </a:r>
          </a:p>
          <a:p>
            <a:endParaRPr lang="en-US" sz="2000" dirty="0"/>
          </a:p>
          <a:p>
            <a:pPr marL="457200" indent="-457200">
              <a:buFont typeface="+mj-lt"/>
              <a:buAutoNum type="arabicPeriod"/>
            </a:pPr>
            <a:r>
              <a:rPr lang="en-US" sz="2000" dirty="0"/>
              <a:t>Which group of customers is more price sensitive?</a:t>
            </a:r>
          </a:p>
          <a:p>
            <a:pPr marL="457200" indent="-457200">
              <a:buFont typeface="+mj-lt"/>
              <a:buAutoNum type="arabicPeriod"/>
            </a:pPr>
            <a:r>
              <a:rPr lang="en-US" sz="2000" dirty="0"/>
              <a:t>Which customer segment should be subsidized?</a:t>
            </a:r>
          </a:p>
          <a:p>
            <a:pPr marL="457200" indent="-457200">
              <a:buFont typeface="+mj-lt"/>
              <a:buAutoNum type="arabicPeriod"/>
            </a:pPr>
            <a:r>
              <a:rPr lang="en-US" sz="2000" dirty="0"/>
              <a:t>Can we generate enough profit to compensate subsidies</a:t>
            </a:r>
            <a:r>
              <a:rPr lang="en-US" dirty="0"/>
              <a:t>?</a:t>
            </a:r>
          </a:p>
        </p:txBody>
      </p:sp>
      <p:sp>
        <p:nvSpPr>
          <p:cNvPr id="28" name="Rectangle 27"/>
          <p:cNvSpPr/>
          <p:nvPr/>
        </p:nvSpPr>
        <p:spPr>
          <a:xfrm>
            <a:off x="8676456" y="6399584"/>
            <a:ext cx="467544" cy="4675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Tree>
    <p:extLst>
      <p:ext uri="{BB962C8B-B14F-4D97-AF65-F5344CB8AC3E}">
        <p14:creationId xmlns:p14="http://schemas.microsoft.com/office/powerpoint/2010/main" val="285566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4. FREE</a:t>
            </a:r>
          </a:p>
        </p:txBody>
      </p:sp>
    </p:spTree>
    <p:extLst>
      <p:ext uri="{BB962C8B-B14F-4D97-AF65-F5344CB8AC3E}">
        <p14:creationId xmlns:p14="http://schemas.microsoft.com/office/powerpoint/2010/main" val="294281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p:cNvSpPr txBox="1"/>
          <p:nvPr/>
        </p:nvSpPr>
        <p:spPr>
          <a:xfrm>
            <a:off x="0" y="0"/>
            <a:ext cx="9144000" cy="461665"/>
          </a:xfrm>
          <a:prstGeom prst="rect">
            <a:avLst/>
          </a:prstGeom>
          <a:solidFill>
            <a:schemeClr val="tx1"/>
          </a:solidFill>
        </p:spPr>
        <p:txBody>
          <a:bodyPr wrap="square" rtlCol="0">
            <a:spAutoFit/>
          </a:bodyPr>
          <a:lstStyle/>
          <a:p>
            <a:r>
              <a:rPr lang="en-US" sz="2400" b="1" dirty="0">
                <a:solidFill>
                  <a:schemeClr val="bg1"/>
                </a:solidFill>
              </a:rPr>
              <a:t>Free Business Model</a:t>
            </a:r>
          </a:p>
        </p:txBody>
      </p:sp>
      <p:sp>
        <p:nvSpPr>
          <p:cNvPr id="3" name="Rectangle 2"/>
          <p:cNvSpPr/>
          <p:nvPr/>
        </p:nvSpPr>
        <p:spPr>
          <a:xfrm>
            <a:off x="8676456" y="-1"/>
            <a:ext cx="467544" cy="46166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Metro newspa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340768"/>
            <a:ext cx="1708920" cy="612363"/>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p:cNvSpPr/>
          <p:nvPr/>
        </p:nvSpPr>
        <p:spPr>
          <a:xfrm>
            <a:off x="899592" y="1034881"/>
            <a:ext cx="2448272" cy="1224136"/>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Advertisement</a:t>
            </a:r>
          </a:p>
        </p:txBody>
      </p:sp>
      <p:sp>
        <p:nvSpPr>
          <p:cNvPr id="10" name="Pentagon 9"/>
          <p:cNvSpPr/>
          <p:nvPr/>
        </p:nvSpPr>
        <p:spPr>
          <a:xfrm>
            <a:off x="925244" y="2816932"/>
            <a:ext cx="2448272" cy="1224136"/>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Freemium</a:t>
            </a:r>
          </a:p>
        </p:txBody>
      </p:sp>
      <p:pic>
        <p:nvPicPr>
          <p:cNvPr id="3076" name="Picture 4" descr="Image result for T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613443"/>
            <a:ext cx="2818976" cy="1392945"/>
          </a:xfrm>
          <a:prstGeom prst="rect">
            <a:avLst/>
          </a:prstGeom>
          <a:noFill/>
          <a:extLst>
            <a:ext uri="{909E8E84-426E-40DD-AFC4-6F175D3DCCD1}">
              <a14:hiddenFill xmlns:a14="http://schemas.microsoft.com/office/drawing/2010/main">
                <a:solidFill>
                  <a:srgbClr val="FFFFFF"/>
                </a:solidFill>
              </a14:hiddenFill>
            </a:ext>
          </a:extLst>
        </p:spPr>
      </p:pic>
      <p:sp>
        <p:nvSpPr>
          <p:cNvPr id="12" name="Pentagon 11"/>
          <p:cNvSpPr/>
          <p:nvPr/>
        </p:nvSpPr>
        <p:spPr>
          <a:xfrm>
            <a:off x="925244" y="4653136"/>
            <a:ext cx="2448272" cy="1224136"/>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Bait &amp; Hook</a:t>
            </a:r>
          </a:p>
        </p:txBody>
      </p:sp>
      <p:pic>
        <p:nvPicPr>
          <p:cNvPr id="3078" name="Picture 6" descr="Image result for Eps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4858040"/>
            <a:ext cx="2016224" cy="75017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676456" y="6399584"/>
            <a:ext cx="467544" cy="4675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a:t>
            </a:r>
          </a:p>
        </p:txBody>
      </p:sp>
    </p:spTree>
    <p:extLst>
      <p:ext uri="{BB962C8B-B14F-4D97-AF65-F5344CB8AC3E}">
        <p14:creationId xmlns:p14="http://schemas.microsoft.com/office/powerpoint/2010/main" val="297429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7065787" y="1772817"/>
            <a:ext cx="1667976" cy="646331"/>
          </a:xfrm>
          <a:prstGeom prst="rect">
            <a:avLst/>
          </a:prstGeom>
          <a:solidFill>
            <a:srgbClr val="FFFF00"/>
          </a:solidFill>
          <a:ln>
            <a:noFill/>
          </a:ln>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Large base of free users</a:t>
            </a:r>
          </a:p>
        </p:txBody>
      </p:sp>
      <p:sp>
        <p:nvSpPr>
          <p:cNvPr id="45" name="TextBox 44"/>
          <p:cNvSpPr txBox="1"/>
          <p:nvPr/>
        </p:nvSpPr>
        <p:spPr>
          <a:xfrm>
            <a:off x="7065787" y="3105833"/>
            <a:ext cx="1667976" cy="923330"/>
          </a:xfrm>
          <a:prstGeom prst="rect">
            <a:avLst/>
          </a:prstGeom>
          <a:solidFill>
            <a:srgbClr val="FFFF00"/>
          </a:solidFill>
          <a:ln>
            <a:noFill/>
          </a:ln>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Small base of premium users</a:t>
            </a:r>
          </a:p>
        </p:txBody>
      </p:sp>
      <p:sp>
        <p:nvSpPr>
          <p:cNvPr id="44" name="TextBox 43"/>
          <p:cNvSpPr txBox="1"/>
          <p:nvPr/>
        </p:nvSpPr>
        <p:spPr>
          <a:xfrm>
            <a:off x="3755701" y="3105834"/>
            <a:ext cx="1667976" cy="646331"/>
          </a:xfrm>
          <a:prstGeom prst="rect">
            <a:avLst/>
          </a:prstGeom>
          <a:solidFill>
            <a:srgbClr val="FFFF00"/>
          </a:solidFill>
          <a:ln>
            <a:noFill/>
          </a:ln>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Premium Services</a:t>
            </a:r>
          </a:p>
        </p:txBody>
      </p:sp>
      <p:sp>
        <p:nvSpPr>
          <p:cNvPr id="29" name="TextBox 28"/>
          <p:cNvSpPr txBox="1"/>
          <p:nvPr/>
        </p:nvSpPr>
        <p:spPr>
          <a:xfrm>
            <a:off x="3720322" y="1772817"/>
            <a:ext cx="1667976" cy="646331"/>
          </a:xfrm>
          <a:prstGeom prst="rect">
            <a:avLst/>
          </a:prstGeom>
          <a:solidFill>
            <a:srgbClr val="FFFF00"/>
          </a:solidFill>
          <a:ln>
            <a:noFill/>
          </a:ln>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Free Basic Service</a:t>
            </a:r>
          </a:p>
        </p:txBody>
      </p:sp>
      <p:sp>
        <p:nvSpPr>
          <p:cNvPr id="2" name="ZoneTexte 3"/>
          <p:cNvSpPr txBox="1"/>
          <p:nvPr/>
        </p:nvSpPr>
        <p:spPr>
          <a:xfrm>
            <a:off x="0" y="0"/>
            <a:ext cx="9144000" cy="461665"/>
          </a:xfrm>
          <a:prstGeom prst="rect">
            <a:avLst/>
          </a:prstGeom>
          <a:solidFill>
            <a:schemeClr val="tx1"/>
          </a:solidFill>
        </p:spPr>
        <p:txBody>
          <a:bodyPr wrap="square" rtlCol="0">
            <a:spAutoFit/>
          </a:bodyPr>
          <a:lstStyle/>
          <a:p>
            <a:r>
              <a:rPr lang="en-US" sz="2400" b="1" dirty="0">
                <a:solidFill>
                  <a:schemeClr val="bg1"/>
                </a:solidFill>
              </a:rPr>
              <a:t>Freemium</a:t>
            </a:r>
          </a:p>
        </p:txBody>
      </p:sp>
      <p:sp>
        <p:nvSpPr>
          <p:cNvPr id="3" name="Rectangle 2"/>
          <p:cNvSpPr/>
          <p:nvPr/>
        </p:nvSpPr>
        <p:spPr>
          <a:xfrm>
            <a:off x="8676456" y="-1"/>
            <a:ext cx="467544" cy="46166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19746" y="836712"/>
            <a:ext cx="8292714" cy="5400600"/>
            <a:chOff x="419746" y="1196751"/>
            <a:chExt cx="8292714" cy="5400600"/>
          </a:xfrm>
        </p:grpSpPr>
        <p:grpSp>
          <p:nvGrpSpPr>
            <p:cNvPr id="5" name="Group 4"/>
            <p:cNvGrpSpPr/>
            <p:nvPr/>
          </p:nvGrpSpPr>
          <p:grpSpPr>
            <a:xfrm>
              <a:off x="431540" y="1196751"/>
              <a:ext cx="8280920" cy="3744416"/>
              <a:chOff x="395536" y="548680"/>
              <a:chExt cx="8280920" cy="3744416"/>
            </a:xfrm>
          </p:grpSpPr>
          <p:sp>
            <p:nvSpPr>
              <p:cNvPr id="19" name="Rectangle 18"/>
              <p:cNvSpPr/>
              <p:nvPr/>
            </p:nvSpPr>
            <p:spPr>
              <a:xfrm>
                <a:off x="395536" y="548680"/>
                <a:ext cx="1656184"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51720" y="548680"/>
                <a:ext cx="1656184"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07904" y="548680"/>
                <a:ext cx="1656184"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64088" y="548680"/>
                <a:ext cx="1656184"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20272" y="548680"/>
                <a:ext cx="1656184"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rot="5400000">
              <a:off x="1673678" y="3699029"/>
              <a:ext cx="1656184" cy="4140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5814138" y="3699029"/>
              <a:ext cx="1656184" cy="4140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9746" y="1196751"/>
              <a:ext cx="1667977" cy="646331"/>
            </a:xfrm>
            <a:prstGeom prst="rect">
              <a:avLst/>
            </a:prstGeom>
            <a:noFill/>
          </p:spPr>
          <p:txBody>
            <a:bodyPr wrap="square" rtlCol="0">
              <a:spAutoFit/>
            </a:bodyPr>
            <a:lstStyle/>
            <a:p>
              <a:r>
                <a:rPr lang="en-US" b="1" i="1" dirty="0"/>
                <a:t>Key</a:t>
              </a:r>
            </a:p>
            <a:p>
              <a:r>
                <a:rPr lang="en-US" b="1" i="1" dirty="0"/>
                <a:t>Partners</a:t>
              </a:r>
            </a:p>
          </p:txBody>
        </p:sp>
        <p:sp>
          <p:nvSpPr>
            <p:cNvPr id="9" name="TextBox 8"/>
            <p:cNvSpPr txBox="1"/>
            <p:nvPr/>
          </p:nvSpPr>
          <p:spPr>
            <a:xfrm>
              <a:off x="2087724" y="1196751"/>
              <a:ext cx="1667977" cy="646331"/>
            </a:xfrm>
            <a:prstGeom prst="rect">
              <a:avLst/>
            </a:prstGeom>
            <a:noFill/>
          </p:spPr>
          <p:txBody>
            <a:bodyPr wrap="square" rtlCol="0">
              <a:spAutoFit/>
            </a:bodyPr>
            <a:lstStyle/>
            <a:p>
              <a:r>
                <a:rPr lang="en-US" b="1" i="1" dirty="0"/>
                <a:t>Key</a:t>
              </a:r>
            </a:p>
            <a:p>
              <a:r>
                <a:rPr lang="en-US" b="1" i="1" dirty="0"/>
                <a:t>Activities</a:t>
              </a:r>
            </a:p>
          </p:txBody>
        </p:sp>
        <p:cxnSp>
          <p:nvCxnSpPr>
            <p:cNvPr id="10" name="Straight Connector 9"/>
            <p:cNvCxnSpPr>
              <a:stCxn id="19" idx="3"/>
              <a:endCxn id="20" idx="3"/>
            </p:cNvCxnSpPr>
            <p:nvPr/>
          </p:nvCxnSpPr>
          <p:spPr>
            <a:xfrm>
              <a:off x="2087724" y="3068959"/>
              <a:ext cx="1656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00092" y="3068959"/>
              <a:ext cx="1656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87724" y="3048945"/>
              <a:ext cx="1667977" cy="646331"/>
            </a:xfrm>
            <a:prstGeom prst="rect">
              <a:avLst/>
            </a:prstGeom>
            <a:noFill/>
          </p:spPr>
          <p:txBody>
            <a:bodyPr wrap="square" rtlCol="0">
              <a:spAutoFit/>
            </a:bodyPr>
            <a:lstStyle/>
            <a:p>
              <a:r>
                <a:rPr lang="en-US" b="1" i="1" dirty="0"/>
                <a:t>Key</a:t>
              </a:r>
            </a:p>
            <a:p>
              <a:r>
                <a:rPr lang="en-US" b="1" i="1" dirty="0"/>
                <a:t>Resources</a:t>
              </a:r>
            </a:p>
          </p:txBody>
        </p:sp>
        <p:sp>
          <p:nvSpPr>
            <p:cNvPr id="13" name="TextBox 12"/>
            <p:cNvSpPr txBox="1"/>
            <p:nvPr/>
          </p:nvSpPr>
          <p:spPr>
            <a:xfrm>
              <a:off x="3743908" y="1196751"/>
              <a:ext cx="1667977" cy="646331"/>
            </a:xfrm>
            <a:prstGeom prst="rect">
              <a:avLst/>
            </a:prstGeom>
            <a:noFill/>
          </p:spPr>
          <p:txBody>
            <a:bodyPr wrap="square" rtlCol="0">
              <a:spAutoFit/>
            </a:bodyPr>
            <a:lstStyle/>
            <a:p>
              <a:r>
                <a:rPr lang="en-US" b="1" i="1" dirty="0"/>
                <a:t>Value Proposition</a:t>
              </a:r>
            </a:p>
          </p:txBody>
        </p:sp>
        <p:sp>
          <p:nvSpPr>
            <p:cNvPr id="14" name="TextBox 13"/>
            <p:cNvSpPr txBox="1"/>
            <p:nvPr/>
          </p:nvSpPr>
          <p:spPr>
            <a:xfrm>
              <a:off x="5388299" y="1196751"/>
              <a:ext cx="1667977" cy="646331"/>
            </a:xfrm>
            <a:prstGeom prst="rect">
              <a:avLst/>
            </a:prstGeom>
            <a:noFill/>
          </p:spPr>
          <p:txBody>
            <a:bodyPr wrap="square" rtlCol="0">
              <a:spAutoFit/>
            </a:bodyPr>
            <a:lstStyle/>
            <a:p>
              <a:r>
                <a:rPr lang="en-US" b="1" i="1" dirty="0"/>
                <a:t>Customer Relationships</a:t>
              </a:r>
            </a:p>
          </p:txBody>
        </p:sp>
        <p:sp>
          <p:nvSpPr>
            <p:cNvPr id="15" name="TextBox 14"/>
            <p:cNvSpPr txBox="1"/>
            <p:nvPr/>
          </p:nvSpPr>
          <p:spPr>
            <a:xfrm>
              <a:off x="5388299" y="3048945"/>
              <a:ext cx="1667977" cy="369332"/>
            </a:xfrm>
            <a:prstGeom prst="rect">
              <a:avLst/>
            </a:prstGeom>
            <a:noFill/>
          </p:spPr>
          <p:txBody>
            <a:bodyPr wrap="square" rtlCol="0">
              <a:spAutoFit/>
            </a:bodyPr>
            <a:lstStyle/>
            <a:p>
              <a:r>
                <a:rPr lang="en-US" b="1" i="1" dirty="0"/>
                <a:t>Channels</a:t>
              </a:r>
            </a:p>
          </p:txBody>
        </p:sp>
        <p:sp>
          <p:nvSpPr>
            <p:cNvPr id="16" name="TextBox 15"/>
            <p:cNvSpPr txBox="1"/>
            <p:nvPr/>
          </p:nvSpPr>
          <p:spPr>
            <a:xfrm>
              <a:off x="7044483" y="1196751"/>
              <a:ext cx="1667977" cy="646331"/>
            </a:xfrm>
            <a:prstGeom prst="rect">
              <a:avLst/>
            </a:prstGeom>
            <a:noFill/>
          </p:spPr>
          <p:txBody>
            <a:bodyPr wrap="square" rtlCol="0">
              <a:spAutoFit/>
            </a:bodyPr>
            <a:lstStyle/>
            <a:p>
              <a:r>
                <a:rPr lang="en-US" b="1" i="1" dirty="0"/>
                <a:t>Customer Segments</a:t>
              </a:r>
            </a:p>
          </p:txBody>
        </p:sp>
        <p:sp>
          <p:nvSpPr>
            <p:cNvPr id="17" name="TextBox 16"/>
            <p:cNvSpPr txBox="1"/>
            <p:nvPr/>
          </p:nvSpPr>
          <p:spPr>
            <a:xfrm>
              <a:off x="431540" y="4941167"/>
              <a:ext cx="1667977" cy="646331"/>
            </a:xfrm>
            <a:prstGeom prst="rect">
              <a:avLst/>
            </a:prstGeom>
            <a:noFill/>
          </p:spPr>
          <p:txBody>
            <a:bodyPr wrap="square" rtlCol="0">
              <a:spAutoFit/>
            </a:bodyPr>
            <a:lstStyle/>
            <a:p>
              <a:r>
                <a:rPr lang="en-US" b="1" i="1" dirty="0"/>
                <a:t>Cost </a:t>
              </a:r>
            </a:p>
            <a:p>
              <a:r>
                <a:rPr lang="en-US" b="1" i="1" dirty="0"/>
                <a:t>Structure</a:t>
              </a:r>
            </a:p>
          </p:txBody>
        </p:sp>
        <p:sp>
          <p:nvSpPr>
            <p:cNvPr id="18" name="TextBox 17"/>
            <p:cNvSpPr txBox="1"/>
            <p:nvPr/>
          </p:nvSpPr>
          <p:spPr>
            <a:xfrm>
              <a:off x="4554310" y="4941167"/>
              <a:ext cx="1667977" cy="646331"/>
            </a:xfrm>
            <a:prstGeom prst="rect">
              <a:avLst/>
            </a:prstGeom>
            <a:noFill/>
          </p:spPr>
          <p:txBody>
            <a:bodyPr wrap="square" rtlCol="0">
              <a:spAutoFit/>
            </a:bodyPr>
            <a:lstStyle/>
            <a:p>
              <a:r>
                <a:rPr lang="en-US" b="1" i="1" dirty="0"/>
                <a:t>Revenue</a:t>
              </a:r>
            </a:p>
            <a:p>
              <a:r>
                <a:rPr lang="en-US" b="1" i="1" dirty="0"/>
                <a:t>Streams</a:t>
              </a:r>
            </a:p>
          </p:txBody>
        </p:sp>
      </p:grpSp>
      <p:sp>
        <p:nvSpPr>
          <p:cNvPr id="31" name="TextBox 30"/>
          <p:cNvSpPr txBox="1"/>
          <p:nvPr/>
        </p:nvSpPr>
        <p:spPr>
          <a:xfrm>
            <a:off x="2977913" y="6219056"/>
            <a:ext cx="5292588" cy="369332"/>
          </a:xfrm>
          <a:prstGeom prst="rect">
            <a:avLst/>
          </a:prstGeom>
          <a:noFill/>
        </p:spPr>
        <p:txBody>
          <a:bodyPr wrap="square" rtlCol="0">
            <a:spAutoFit/>
          </a:bodyPr>
          <a:lstStyle/>
          <a:p>
            <a:pPr algn="r"/>
            <a:r>
              <a:rPr lang="en-US" dirty="0"/>
              <a:t>Based on </a:t>
            </a:r>
            <a:r>
              <a:rPr lang="en-US" dirty="0" err="1"/>
              <a:t>Osterwalder</a:t>
            </a:r>
            <a:r>
              <a:rPr lang="en-US" dirty="0"/>
              <a:t> A. and Pigneur Y. 2010</a:t>
            </a:r>
          </a:p>
        </p:txBody>
      </p:sp>
      <p:sp>
        <p:nvSpPr>
          <p:cNvPr id="38" name="TextBox 37"/>
          <p:cNvSpPr txBox="1"/>
          <p:nvPr/>
        </p:nvSpPr>
        <p:spPr>
          <a:xfrm>
            <a:off x="2288850" y="3892629"/>
            <a:ext cx="1253932" cy="369332"/>
          </a:xfrm>
          <a:prstGeom prst="rect">
            <a:avLst/>
          </a:prstGeom>
          <a:noFill/>
        </p:spPr>
        <p:txBody>
          <a:bodyPr wrap="square" rtlCol="0">
            <a:spAutoFit/>
          </a:bodyPr>
          <a:lstStyle/>
          <a:p>
            <a:pPr algn="ctr"/>
            <a:r>
              <a:rPr lang="en-US" b="1" dirty="0"/>
              <a:t>Platform</a:t>
            </a:r>
          </a:p>
        </p:txBody>
      </p:sp>
      <p:sp>
        <p:nvSpPr>
          <p:cNvPr id="39" name="TextBox 38"/>
          <p:cNvSpPr txBox="1"/>
          <p:nvPr/>
        </p:nvSpPr>
        <p:spPr>
          <a:xfrm>
            <a:off x="2087724" y="1483043"/>
            <a:ext cx="1656184" cy="923330"/>
          </a:xfrm>
          <a:prstGeom prst="rect">
            <a:avLst/>
          </a:prstGeom>
          <a:noFill/>
        </p:spPr>
        <p:txBody>
          <a:bodyPr wrap="square" rtlCol="0">
            <a:spAutoFit/>
          </a:bodyPr>
          <a:lstStyle/>
          <a:p>
            <a:r>
              <a:rPr lang="en-US" dirty="0"/>
              <a:t>Management</a:t>
            </a:r>
          </a:p>
          <a:p>
            <a:r>
              <a:rPr lang="en-US" dirty="0"/>
              <a:t>Services</a:t>
            </a:r>
          </a:p>
          <a:p>
            <a:r>
              <a:rPr lang="en-US" dirty="0"/>
              <a:t>Promotion</a:t>
            </a:r>
          </a:p>
        </p:txBody>
      </p:sp>
      <p:sp>
        <p:nvSpPr>
          <p:cNvPr id="40" name="TextBox 39"/>
          <p:cNvSpPr txBox="1"/>
          <p:nvPr/>
        </p:nvSpPr>
        <p:spPr>
          <a:xfrm>
            <a:off x="5411885" y="3335237"/>
            <a:ext cx="1632598" cy="584775"/>
          </a:xfrm>
          <a:prstGeom prst="rect">
            <a:avLst/>
          </a:prstGeom>
          <a:noFill/>
        </p:spPr>
        <p:txBody>
          <a:bodyPr wrap="square" rtlCol="0">
            <a:spAutoFit/>
          </a:bodyPr>
          <a:lstStyle/>
          <a:p>
            <a:pPr algn="ctr"/>
            <a:r>
              <a:rPr lang="en-US" sz="3200" b="1" dirty="0"/>
              <a:t>Internet</a:t>
            </a:r>
          </a:p>
        </p:txBody>
      </p:sp>
      <p:sp>
        <p:nvSpPr>
          <p:cNvPr id="46" name="Rectangle 45"/>
          <p:cNvSpPr/>
          <p:nvPr/>
        </p:nvSpPr>
        <p:spPr>
          <a:xfrm>
            <a:off x="8676456" y="6399584"/>
            <a:ext cx="467544" cy="4675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a:t>
            </a:r>
          </a:p>
        </p:txBody>
      </p:sp>
      <p:pic>
        <p:nvPicPr>
          <p:cNvPr id="43" name="Picture 4" descr="Image result for Ti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8850" y="3222845"/>
            <a:ext cx="1357488" cy="67077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5423677" y="1495818"/>
            <a:ext cx="1656184" cy="923330"/>
          </a:xfrm>
          <a:prstGeom prst="rect">
            <a:avLst/>
          </a:prstGeom>
          <a:noFill/>
        </p:spPr>
        <p:txBody>
          <a:bodyPr wrap="square" rtlCol="0">
            <a:spAutoFit/>
          </a:bodyPr>
          <a:lstStyle/>
          <a:p>
            <a:r>
              <a:rPr lang="en-US" dirty="0"/>
              <a:t>Automated and Mass customized</a:t>
            </a:r>
          </a:p>
        </p:txBody>
      </p:sp>
      <p:sp>
        <p:nvSpPr>
          <p:cNvPr id="24" name="TextBox 23"/>
          <p:cNvSpPr txBox="1"/>
          <p:nvPr/>
        </p:nvSpPr>
        <p:spPr>
          <a:xfrm>
            <a:off x="611561" y="5267669"/>
            <a:ext cx="3942750" cy="646331"/>
          </a:xfrm>
          <a:prstGeom prst="rect">
            <a:avLst/>
          </a:prstGeom>
          <a:noFill/>
        </p:spPr>
        <p:txBody>
          <a:bodyPr wrap="square" rtlCol="0">
            <a:spAutoFit/>
          </a:bodyPr>
          <a:lstStyle/>
          <a:p>
            <a:r>
              <a:rPr lang="en-US" dirty="0"/>
              <a:t>Fixed costs + Variable cost Basic Users + Variable costs Premium Users </a:t>
            </a:r>
          </a:p>
        </p:txBody>
      </p:sp>
      <p:sp>
        <p:nvSpPr>
          <p:cNvPr id="25" name="TextBox 24"/>
          <p:cNvSpPr txBox="1"/>
          <p:nvPr/>
        </p:nvSpPr>
        <p:spPr>
          <a:xfrm>
            <a:off x="4860032" y="5129169"/>
            <a:ext cx="3600400" cy="923330"/>
          </a:xfrm>
          <a:prstGeom prst="rect">
            <a:avLst/>
          </a:prstGeom>
          <a:noFill/>
        </p:spPr>
        <p:txBody>
          <a:bodyPr wrap="square" rtlCol="0">
            <a:spAutoFit/>
          </a:bodyPr>
          <a:lstStyle/>
          <a:p>
            <a:r>
              <a:rPr lang="en-US" dirty="0"/>
              <a:t>It comes only from premium customers. It could be mixed with advertisement. </a:t>
            </a:r>
          </a:p>
        </p:txBody>
      </p:sp>
    </p:spTree>
    <p:extLst>
      <p:ext uri="{BB962C8B-B14F-4D97-AF65-F5344CB8AC3E}">
        <p14:creationId xmlns:p14="http://schemas.microsoft.com/office/powerpoint/2010/main" val="110963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5. OPEN</a:t>
            </a:r>
          </a:p>
        </p:txBody>
      </p:sp>
    </p:spTree>
    <p:extLst>
      <p:ext uri="{BB962C8B-B14F-4D97-AF65-F5344CB8AC3E}">
        <p14:creationId xmlns:p14="http://schemas.microsoft.com/office/powerpoint/2010/main" val="384300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p:cNvSpPr txBox="1"/>
          <p:nvPr/>
        </p:nvSpPr>
        <p:spPr>
          <a:xfrm>
            <a:off x="0" y="0"/>
            <a:ext cx="9144000" cy="461665"/>
          </a:xfrm>
          <a:prstGeom prst="rect">
            <a:avLst/>
          </a:prstGeom>
          <a:solidFill>
            <a:schemeClr val="tx1"/>
          </a:solidFill>
        </p:spPr>
        <p:txBody>
          <a:bodyPr wrap="square" rtlCol="0">
            <a:spAutoFit/>
          </a:bodyPr>
          <a:lstStyle/>
          <a:p>
            <a:r>
              <a:rPr lang="en-US" sz="2400" b="1" dirty="0">
                <a:solidFill>
                  <a:schemeClr val="bg1"/>
                </a:solidFill>
              </a:rPr>
              <a:t>Open Business Models</a:t>
            </a:r>
          </a:p>
        </p:txBody>
      </p:sp>
      <p:sp>
        <p:nvSpPr>
          <p:cNvPr id="3" name="Rectangle 2"/>
          <p:cNvSpPr/>
          <p:nvPr/>
        </p:nvSpPr>
        <p:spPr>
          <a:xfrm>
            <a:off x="8676456" y="-1"/>
            <a:ext cx="467544" cy="46166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79512" y="908720"/>
            <a:ext cx="4104456" cy="5400600"/>
            <a:chOff x="179512" y="908720"/>
            <a:chExt cx="4104456" cy="5400600"/>
          </a:xfrm>
        </p:grpSpPr>
        <p:cxnSp>
          <p:nvCxnSpPr>
            <p:cNvPr id="5" name="Straight Connector 4"/>
            <p:cNvCxnSpPr/>
            <p:nvPr/>
          </p:nvCxnSpPr>
          <p:spPr>
            <a:xfrm>
              <a:off x="179512" y="908720"/>
              <a:ext cx="720080" cy="25202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563888" y="908720"/>
              <a:ext cx="720080" cy="25202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9592" y="3429000"/>
              <a:ext cx="0" cy="28803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63888" y="3429000"/>
              <a:ext cx="0" cy="28803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9592" y="6309320"/>
              <a:ext cx="26642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V="1">
            <a:off x="4572000" y="908720"/>
            <a:ext cx="4104456" cy="5400600"/>
            <a:chOff x="179512" y="908720"/>
            <a:chExt cx="4104456" cy="5400600"/>
          </a:xfrm>
        </p:grpSpPr>
        <p:cxnSp>
          <p:nvCxnSpPr>
            <p:cNvPr id="14" name="Straight Connector 13"/>
            <p:cNvCxnSpPr/>
            <p:nvPr/>
          </p:nvCxnSpPr>
          <p:spPr>
            <a:xfrm>
              <a:off x="179512" y="908720"/>
              <a:ext cx="720080" cy="25202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563888" y="908720"/>
              <a:ext cx="720080" cy="25202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99592" y="3429000"/>
              <a:ext cx="0" cy="28803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63888" y="3429000"/>
              <a:ext cx="0" cy="28803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99592" y="6309320"/>
              <a:ext cx="26642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8676456" y="6399584"/>
            <a:ext cx="467544" cy="4675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5</a:t>
            </a:r>
          </a:p>
        </p:txBody>
      </p:sp>
      <p:sp>
        <p:nvSpPr>
          <p:cNvPr id="20" name="TextBox 19"/>
          <p:cNvSpPr txBox="1"/>
          <p:nvPr/>
        </p:nvSpPr>
        <p:spPr>
          <a:xfrm>
            <a:off x="6351104" y="6448689"/>
            <a:ext cx="2473703" cy="369332"/>
          </a:xfrm>
          <a:prstGeom prst="rect">
            <a:avLst/>
          </a:prstGeom>
          <a:noFill/>
        </p:spPr>
        <p:txBody>
          <a:bodyPr wrap="square" rtlCol="0">
            <a:spAutoFit/>
          </a:bodyPr>
          <a:lstStyle/>
          <a:p>
            <a:r>
              <a:rPr lang="en-US" b="1" dirty="0" err="1"/>
              <a:t>Chesbrought</a:t>
            </a:r>
            <a:r>
              <a:rPr lang="en-US" b="1" dirty="0"/>
              <a:t>, H. 2006. </a:t>
            </a:r>
          </a:p>
        </p:txBody>
      </p:sp>
      <p:sp>
        <p:nvSpPr>
          <p:cNvPr id="21" name="TextBox 20"/>
          <p:cNvSpPr txBox="1"/>
          <p:nvPr/>
        </p:nvSpPr>
        <p:spPr>
          <a:xfrm>
            <a:off x="909436" y="5926726"/>
            <a:ext cx="2646548" cy="400110"/>
          </a:xfrm>
          <a:prstGeom prst="rect">
            <a:avLst/>
          </a:prstGeom>
          <a:solidFill>
            <a:schemeClr val="tx1"/>
          </a:solidFill>
        </p:spPr>
        <p:txBody>
          <a:bodyPr wrap="square" rtlCol="0">
            <a:spAutoFit/>
          </a:bodyPr>
          <a:lstStyle/>
          <a:p>
            <a:pPr algn="ctr"/>
            <a:r>
              <a:rPr lang="en-US" sz="2000" b="1" dirty="0">
                <a:solidFill>
                  <a:schemeClr val="bg1"/>
                </a:solidFill>
              </a:rPr>
              <a:t>Outside-in</a:t>
            </a:r>
            <a:endParaRPr lang="en-US" b="1" dirty="0">
              <a:solidFill>
                <a:schemeClr val="bg1"/>
              </a:solidFill>
            </a:endParaRPr>
          </a:p>
        </p:txBody>
      </p:sp>
      <p:sp>
        <p:nvSpPr>
          <p:cNvPr id="23" name="Rectangle 22"/>
          <p:cNvSpPr/>
          <p:nvPr/>
        </p:nvSpPr>
        <p:spPr>
          <a:xfrm>
            <a:off x="1098584" y="4541348"/>
            <a:ext cx="2286000" cy="707886"/>
          </a:xfrm>
          <a:prstGeom prst="rect">
            <a:avLst/>
          </a:prstGeom>
        </p:spPr>
        <p:txBody>
          <a:bodyPr>
            <a:spAutoFit/>
          </a:bodyPr>
          <a:lstStyle/>
          <a:p>
            <a:pPr lvl="0" algn="ctr"/>
            <a:r>
              <a:rPr lang="en-US" sz="2000" dirty="0">
                <a:solidFill>
                  <a:prstClr val="black"/>
                </a:solidFill>
              </a:rPr>
              <a:t>The firm brings ideas from outside</a:t>
            </a:r>
          </a:p>
        </p:txBody>
      </p:sp>
      <p:sp>
        <p:nvSpPr>
          <p:cNvPr id="24" name="TextBox 23"/>
          <p:cNvSpPr txBox="1"/>
          <p:nvPr/>
        </p:nvSpPr>
        <p:spPr>
          <a:xfrm>
            <a:off x="5292080" y="910635"/>
            <a:ext cx="2646548" cy="400110"/>
          </a:xfrm>
          <a:prstGeom prst="rect">
            <a:avLst/>
          </a:prstGeom>
          <a:solidFill>
            <a:schemeClr val="tx1"/>
          </a:solidFill>
        </p:spPr>
        <p:txBody>
          <a:bodyPr wrap="square" rtlCol="0">
            <a:spAutoFit/>
          </a:bodyPr>
          <a:lstStyle/>
          <a:p>
            <a:pPr algn="ctr"/>
            <a:r>
              <a:rPr lang="en-US" sz="2000" b="1" dirty="0">
                <a:solidFill>
                  <a:schemeClr val="bg1"/>
                </a:solidFill>
              </a:rPr>
              <a:t>Inside-out</a:t>
            </a:r>
            <a:endParaRPr lang="en-US" b="1" dirty="0">
              <a:solidFill>
                <a:schemeClr val="bg1"/>
              </a:solidFill>
            </a:endParaRPr>
          </a:p>
        </p:txBody>
      </p:sp>
      <p:sp>
        <p:nvSpPr>
          <p:cNvPr id="26" name="Rectangle 25"/>
          <p:cNvSpPr/>
          <p:nvPr/>
        </p:nvSpPr>
        <p:spPr>
          <a:xfrm>
            <a:off x="5481228" y="1484784"/>
            <a:ext cx="2286000" cy="1015663"/>
          </a:xfrm>
          <a:prstGeom prst="rect">
            <a:avLst/>
          </a:prstGeom>
        </p:spPr>
        <p:txBody>
          <a:bodyPr>
            <a:spAutoFit/>
          </a:bodyPr>
          <a:lstStyle/>
          <a:p>
            <a:pPr lvl="0" algn="ctr"/>
            <a:r>
              <a:rPr lang="en-US" sz="2000" dirty="0">
                <a:solidFill>
                  <a:prstClr val="black"/>
                </a:solidFill>
              </a:rPr>
              <a:t>The firm licenses or sell its intellectual property. </a:t>
            </a:r>
          </a:p>
        </p:txBody>
      </p:sp>
      <p:sp>
        <p:nvSpPr>
          <p:cNvPr id="27" name="TextBox 26"/>
          <p:cNvSpPr txBox="1"/>
          <p:nvPr/>
        </p:nvSpPr>
        <p:spPr>
          <a:xfrm>
            <a:off x="1378399" y="2350469"/>
            <a:ext cx="1726370" cy="461665"/>
          </a:xfrm>
          <a:prstGeom prst="rect">
            <a:avLst/>
          </a:prstGeom>
          <a:noFill/>
        </p:spPr>
        <p:txBody>
          <a:bodyPr wrap="none" rtlCol="0">
            <a:spAutoFit/>
          </a:bodyPr>
          <a:lstStyle/>
          <a:p>
            <a:r>
              <a:rPr lang="en-US" sz="2400" b="1" dirty="0"/>
              <a:t>E.g. Red Hat</a:t>
            </a:r>
          </a:p>
        </p:txBody>
      </p:sp>
      <p:sp>
        <p:nvSpPr>
          <p:cNvPr id="28" name="TextBox 27"/>
          <p:cNvSpPr txBox="1"/>
          <p:nvPr/>
        </p:nvSpPr>
        <p:spPr>
          <a:xfrm>
            <a:off x="5352886" y="4433626"/>
            <a:ext cx="2542684" cy="830997"/>
          </a:xfrm>
          <a:prstGeom prst="rect">
            <a:avLst/>
          </a:prstGeom>
          <a:noFill/>
        </p:spPr>
        <p:txBody>
          <a:bodyPr wrap="none" rtlCol="0">
            <a:spAutoFit/>
          </a:bodyPr>
          <a:lstStyle/>
          <a:p>
            <a:pPr algn="ctr"/>
            <a:r>
              <a:rPr lang="en-US" sz="2400" b="1" dirty="0"/>
              <a:t>GlaxoSmithKline’s </a:t>
            </a:r>
            <a:br>
              <a:rPr lang="en-US" sz="2400" b="1" dirty="0"/>
            </a:br>
            <a:r>
              <a:rPr lang="en-US" sz="2400" b="1" dirty="0"/>
              <a:t>Patent Pool</a:t>
            </a:r>
          </a:p>
        </p:txBody>
      </p:sp>
    </p:spTree>
    <p:extLst>
      <p:ext uri="{BB962C8B-B14F-4D97-AF65-F5344CB8AC3E}">
        <p14:creationId xmlns:p14="http://schemas.microsoft.com/office/powerpoint/2010/main" val="2905695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94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1. UNBUNDLING</a:t>
            </a:r>
          </a:p>
        </p:txBody>
      </p:sp>
    </p:spTree>
    <p:extLst>
      <p:ext uri="{BB962C8B-B14F-4D97-AF65-F5344CB8AC3E}">
        <p14:creationId xmlns:p14="http://schemas.microsoft.com/office/powerpoint/2010/main" val="3030179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A21FD0-4039-B844-8A25-B414D15C4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04" y="0"/>
            <a:ext cx="7175991" cy="6858000"/>
          </a:xfrm>
          <a:prstGeom prst="rect">
            <a:avLst/>
          </a:prstGeom>
        </p:spPr>
      </p:pic>
    </p:spTree>
    <p:extLst>
      <p:ext uri="{BB962C8B-B14F-4D97-AF65-F5344CB8AC3E}">
        <p14:creationId xmlns:p14="http://schemas.microsoft.com/office/powerpoint/2010/main" val="2472552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9E0D3-B0B9-504D-B5E3-41169A5C2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1651000"/>
            <a:ext cx="8407400" cy="3556000"/>
          </a:xfrm>
          <a:prstGeom prst="rect">
            <a:avLst/>
          </a:prstGeom>
        </p:spPr>
      </p:pic>
    </p:spTree>
    <p:extLst>
      <p:ext uri="{BB962C8B-B14F-4D97-AF65-F5344CB8AC3E}">
        <p14:creationId xmlns:p14="http://schemas.microsoft.com/office/powerpoint/2010/main" val="80034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3"/>
          <p:cNvSpPr txBox="1"/>
          <p:nvPr/>
        </p:nvSpPr>
        <p:spPr>
          <a:xfrm>
            <a:off x="0" y="0"/>
            <a:ext cx="9144000" cy="461665"/>
          </a:xfrm>
          <a:prstGeom prst="rect">
            <a:avLst/>
          </a:prstGeom>
          <a:solidFill>
            <a:schemeClr val="tx1"/>
          </a:solidFill>
        </p:spPr>
        <p:txBody>
          <a:bodyPr wrap="square" rtlCol="0">
            <a:spAutoFit/>
          </a:bodyPr>
          <a:lstStyle/>
          <a:p>
            <a:r>
              <a:rPr lang="en-US" sz="2400" b="1" dirty="0">
                <a:solidFill>
                  <a:schemeClr val="bg1"/>
                </a:solidFill>
              </a:rPr>
              <a:t>Business Model Patterns:</a:t>
            </a:r>
          </a:p>
        </p:txBody>
      </p:sp>
      <p:sp>
        <p:nvSpPr>
          <p:cNvPr id="24" name="Rectangle 23"/>
          <p:cNvSpPr/>
          <p:nvPr/>
        </p:nvSpPr>
        <p:spPr>
          <a:xfrm>
            <a:off x="8676456" y="-1"/>
            <a:ext cx="467544" cy="46166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6490" y="1587887"/>
            <a:ext cx="7861816" cy="3682226"/>
          </a:xfrm>
          <a:prstGeom prst="rect">
            <a:avLst/>
          </a:prstGeom>
          <a:noFill/>
        </p:spPr>
        <p:txBody>
          <a:bodyPr wrap="square" rtlCol="0">
            <a:spAutoFit/>
          </a:bodyPr>
          <a:lstStyle/>
          <a:p>
            <a:pPr algn="just">
              <a:lnSpc>
                <a:spcPct val="200000"/>
              </a:lnSpc>
            </a:pPr>
            <a:r>
              <a:rPr lang="en-US" sz="2400" i="1" dirty="0"/>
              <a:t>Osterwalder and Pigneur (2010) explain that business models with similar characteristics, similar building blocks or similar behavior, follow what is called “business model patterns.” In their book they describe five different business model patterns. </a:t>
            </a:r>
          </a:p>
        </p:txBody>
      </p:sp>
    </p:spTree>
    <p:extLst>
      <p:ext uri="{BB962C8B-B14F-4D97-AF65-F5344CB8AC3E}">
        <p14:creationId xmlns:p14="http://schemas.microsoft.com/office/powerpoint/2010/main" val="2008970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A0C71-A0B9-0647-BDA7-F7D3E8824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14400"/>
            <a:ext cx="8343900" cy="5029200"/>
          </a:xfrm>
          <a:prstGeom prst="rect">
            <a:avLst/>
          </a:prstGeom>
        </p:spPr>
      </p:pic>
    </p:spTree>
    <p:extLst>
      <p:ext uri="{BB962C8B-B14F-4D97-AF65-F5344CB8AC3E}">
        <p14:creationId xmlns:p14="http://schemas.microsoft.com/office/powerpoint/2010/main" val="140612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F664B-4F68-9448-8F9F-ECACC4671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247650"/>
            <a:ext cx="8356600" cy="6362700"/>
          </a:xfrm>
          <a:prstGeom prst="rect">
            <a:avLst/>
          </a:prstGeom>
        </p:spPr>
      </p:pic>
    </p:spTree>
    <p:extLst>
      <p:ext uri="{BB962C8B-B14F-4D97-AF65-F5344CB8AC3E}">
        <p14:creationId xmlns:p14="http://schemas.microsoft.com/office/powerpoint/2010/main" val="2800088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C819D2-916C-194A-8DF1-6E61FB958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3" y="341244"/>
            <a:ext cx="8445500" cy="6477000"/>
          </a:xfrm>
          <a:prstGeom prst="rect">
            <a:avLst/>
          </a:prstGeom>
        </p:spPr>
      </p:pic>
      <p:sp>
        <p:nvSpPr>
          <p:cNvPr id="2" name="Title 1">
            <a:extLst>
              <a:ext uri="{FF2B5EF4-FFF2-40B4-BE49-F238E27FC236}">
                <a16:creationId xmlns:a16="http://schemas.microsoft.com/office/drawing/2014/main" id="{F44563C7-ECD2-2443-8C5C-68F5370AF5B0}"/>
              </a:ext>
            </a:extLst>
          </p:cNvPr>
          <p:cNvSpPr>
            <a:spLocks noGrp="1"/>
          </p:cNvSpPr>
          <p:nvPr>
            <p:ph type="title"/>
          </p:nvPr>
        </p:nvSpPr>
        <p:spPr>
          <a:xfrm>
            <a:off x="588893" y="400878"/>
            <a:ext cx="7886700" cy="390248"/>
          </a:xfrm>
        </p:spPr>
        <p:txBody>
          <a:bodyPr>
            <a:normAutofit fontScale="90000"/>
          </a:bodyPr>
          <a:lstStyle/>
          <a:p>
            <a:pPr algn="r"/>
            <a:r>
              <a:rPr lang="en-US" dirty="0"/>
              <a:t>Product Innovation</a:t>
            </a:r>
          </a:p>
        </p:txBody>
      </p:sp>
    </p:spTree>
    <p:extLst>
      <p:ext uri="{BB962C8B-B14F-4D97-AF65-F5344CB8AC3E}">
        <p14:creationId xmlns:p14="http://schemas.microsoft.com/office/powerpoint/2010/main" val="400185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B5159-2B23-5B4C-BCB5-386D23962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47650"/>
            <a:ext cx="8559800" cy="6362700"/>
          </a:xfrm>
          <a:prstGeom prst="rect">
            <a:avLst/>
          </a:prstGeom>
        </p:spPr>
      </p:pic>
      <p:sp>
        <p:nvSpPr>
          <p:cNvPr id="4" name="Title 1">
            <a:extLst>
              <a:ext uri="{FF2B5EF4-FFF2-40B4-BE49-F238E27FC236}">
                <a16:creationId xmlns:a16="http://schemas.microsoft.com/office/drawing/2014/main" id="{35EC08FE-99F5-A34B-A439-D43CE1D287CF}"/>
              </a:ext>
            </a:extLst>
          </p:cNvPr>
          <p:cNvSpPr txBox="1">
            <a:spLocks/>
          </p:cNvSpPr>
          <p:nvPr/>
        </p:nvSpPr>
        <p:spPr>
          <a:xfrm>
            <a:off x="628650" y="238540"/>
            <a:ext cx="7886700" cy="57647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t>Infrastructure</a:t>
            </a:r>
          </a:p>
        </p:txBody>
      </p:sp>
    </p:spTree>
    <p:extLst>
      <p:ext uri="{BB962C8B-B14F-4D97-AF65-F5344CB8AC3E}">
        <p14:creationId xmlns:p14="http://schemas.microsoft.com/office/powerpoint/2010/main" val="819044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9D12F-43E8-8748-845A-C80131F24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 y="146050"/>
            <a:ext cx="8521700" cy="6565900"/>
          </a:xfrm>
          <a:prstGeom prst="rect">
            <a:avLst/>
          </a:prstGeom>
        </p:spPr>
      </p:pic>
      <p:sp>
        <p:nvSpPr>
          <p:cNvPr id="4" name="Title 1">
            <a:extLst>
              <a:ext uri="{FF2B5EF4-FFF2-40B4-BE49-F238E27FC236}">
                <a16:creationId xmlns:a16="http://schemas.microsoft.com/office/drawing/2014/main" id="{A5C7C604-94DD-614C-BB00-CB7A593E4DFE}"/>
              </a:ext>
            </a:extLst>
          </p:cNvPr>
          <p:cNvSpPr txBox="1">
            <a:spLocks/>
          </p:cNvSpPr>
          <p:nvPr/>
        </p:nvSpPr>
        <p:spPr>
          <a:xfrm>
            <a:off x="628650" y="238540"/>
            <a:ext cx="7886700" cy="57647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t>Customer Relationship</a:t>
            </a:r>
          </a:p>
        </p:txBody>
      </p:sp>
    </p:spTree>
    <p:extLst>
      <p:ext uri="{BB962C8B-B14F-4D97-AF65-F5344CB8AC3E}">
        <p14:creationId xmlns:p14="http://schemas.microsoft.com/office/powerpoint/2010/main" val="2024067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7A0E6-DA3B-F04F-A2AA-A2AE7B46C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1339850"/>
            <a:ext cx="8191500" cy="4178300"/>
          </a:xfrm>
          <a:prstGeom prst="rect">
            <a:avLst/>
          </a:prstGeom>
        </p:spPr>
      </p:pic>
    </p:spTree>
    <p:extLst>
      <p:ext uri="{BB962C8B-B14F-4D97-AF65-F5344CB8AC3E}">
        <p14:creationId xmlns:p14="http://schemas.microsoft.com/office/powerpoint/2010/main" val="4224842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2. LONG TAIL</a:t>
            </a:r>
          </a:p>
        </p:txBody>
      </p:sp>
    </p:spTree>
    <p:extLst>
      <p:ext uri="{BB962C8B-B14F-4D97-AF65-F5344CB8AC3E}">
        <p14:creationId xmlns:p14="http://schemas.microsoft.com/office/powerpoint/2010/main" val="377151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D57B84-72B9-F64F-8EFB-8B32E6CAD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70" y="752337"/>
            <a:ext cx="8407400" cy="5194300"/>
          </a:xfrm>
          <a:prstGeom prst="rect">
            <a:avLst/>
          </a:prstGeom>
        </p:spPr>
      </p:pic>
      <p:sp>
        <p:nvSpPr>
          <p:cNvPr id="4" name="Rectangle 3">
            <a:extLst>
              <a:ext uri="{FF2B5EF4-FFF2-40B4-BE49-F238E27FC236}">
                <a16:creationId xmlns:a16="http://schemas.microsoft.com/office/drawing/2014/main" id="{0E7BF91E-6337-8E4B-98C0-B3D0CFC2D25B}"/>
              </a:ext>
            </a:extLst>
          </p:cNvPr>
          <p:cNvSpPr/>
          <p:nvPr/>
        </p:nvSpPr>
        <p:spPr>
          <a:xfrm>
            <a:off x="7454348" y="4972603"/>
            <a:ext cx="1033669" cy="974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2844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BE713D-DD50-D147-9262-CDCBBA107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65350"/>
            <a:ext cx="8229600" cy="2527300"/>
          </a:xfrm>
          <a:prstGeom prst="rect">
            <a:avLst/>
          </a:prstGeom>
        </p:spPr>
      </p:pic>
    </p:spTree>
    <p:extLst>
      <p:ext uri="{BB962C8B-B14F-4D97-AF65-F5344CB8AC3E}">
        <p14:creationId xmlns:p14="http://schemas.microsoft.com/office/powerpoint/2010/main" val="4185690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45D062-A106-2643-A6B3-0F2FB98D1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323" y="0"/>
            <a:ext cx="7467354" cy="6858000"/>
          </a:xfrm>
          <a:prstGeom prst="rect">
            <a:avLst/>
          </a:prstGeom>
        </p:spPr>
      </p:pic>
    </p:spTree>
    <p:extLst>
      <p:ext uri="{BB962C8B-B14F-4D97-AF65-F5344CB8AC3E}">
        <p14:creationId xmlns:p14="http://schemas.microsoft.com/office/powerpoint/2010/main" val="231783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103242" y="1535451"/>
            <a:ext cx="6984776" cy="3970318"/>
          </a:xfrm>
          <a:prstGeom prst="rect">
            <a:avLst/>
          </a:prstGeom>
          <a:solidFill>
            <a:schemeClr val="bg1"/>
          </a:solidFill>
        </p:spPr>
        <p:txBody>
          <a:bodyPr wrap="square" rtlCol="0">
            <a:spAutoFit/>
          </a:bodyPr>
          <a:lstStyle/>
          <a:p>
            <a:pPr algn="ctr"/>
            <a:r>
              <a:rPr lang="en-US" sz="3600" b="1" dirty="0"/>
              <a:t>5 x Business Model Patterns</a:t>
            </a:r>
          </a:p>
          <a:p>
            <a:pPr algn="ctr"/>
            <a:endParaRPr lang="en-US" sz="3600" b="1" dirty="0"/>
          </a:p>
          <a:p>
            <a:pPr marL="2114550" lvl="3" indent="-742950">
              <a:buFont typeface="+mj-lt"/>
              <a:buAutoNum type="arabicPeriod"/>
            </a:pPr>
            <a:r>
              <a:rPr lang="en-US" sz="3600" b="1" dirty="0"/>
              <a:t>Unbundling</a:t>
            </a:r>
          </a:p>
          <a:p>
            <a:pPr marL="2114550" lvl="3" indent="-742950">
              <a:buFont typeface="+mj-lt"/>
              <a:buAutoNum type="arabicPeriod"/>
            </a:pPr>
            <a:r>
              <a:rPr lang="en-US" sz="3600" b="1" dirty="0"/>
              <a:t>Long tail</a:t>
            </a:r>
          </a:p>
          <a:p>
            <a:pPr marL="2114550" lvl="3" indent="-742950">
              <a:buFont typeface="+mj-lt"/>
              <a:buAutoNum type="arabicPeriod"/>
            </a:pPr>
            <a:r>
              <a:rPr lang="en-US" sz="3600" b="1" dirty="0"/>
              <a:t>Multi sided</a:t>
            </a:r>
          </a:p>
          <a:p>
            <a:pPr marL="2114550" lvl="3" indent="-742950">
              <a:buFont typeface="+mj-lt"/>
              <a:buAutoNum type="arabicPeriod"/>
            </a:pPr>
            <a:r>
              <a:rPr lang="en-US" sz="3600" b="1" dirty="0"/>
              <a:t>Free</a:t>
            </a:r>
          </a:p>
          <a:p>
            <a:pPr marL="2114550" lvl="3" indent="-742950">
              <a:buFont typeface="+mj-lt"/>
              <a:buAutoNum type="arabicPeriod"/>
            </a:pPr>
            <a:r>
              <a:rPr lang="en-US" sz="3600" b="1" dirty="0"/>
              <a:t>Open</a:t>
            </a:r>
          </a:p>
        </p:txBody>
      </p:sp>
    </p:spTree>
    <p:extLst>
      <p:ext uri="{BB962C8B-B14F-4D97-AF65-F5344CB8AC3E}">
        <p14:creationId xmlns:p14="http://schemas.microsoft.com/office/powerpoint/2010/main" val="3088217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DEFE8-816E-0B40-9468-4851AF8D9563}"/>
              </a:ext>
            </a:extLst>
          </p:cNvPr>
          <p:cNvPicPr>
            <a:picLocks noChangeAspect="1"/>
          </p:cNvPicPr>
          <p:nvPr/>
        </p:nvPicPr>
        <p:blipFill rotWithShape="1">
          <a:blip r:embed="rId2">
            <a:extLst>
              <a:ext uri="{28A0092B-C50C-407E-A947-70E740481C1C}">
                <a14:useLocalDpi xmlns:a14="http://schemas.microsoft.com/office/drawing/2010/main" val="0"/>
              </a:ext>
            </a:extLst>
          </a:blip>
          <a:srcRect b="10543"/>
          <a:stretch/>
        </p:blipFill>
        <p:spPr>
          <a:xfrm>
            <a:off x="349250" y="1905000"/>
            <a:ext cx="8445500" cy="2726635"/>
          </a:xfrm>
          <a:prstGeom prst="rect">
            <a:avLst/>
          </a:prstGeom>
        </p:spPr>
      </p:pic>
    </p:spTree>
    <p:extLst>
      <p:ext uri="{BB962C8B-B14F-4D97-AF65-F5344CB8AC3E}">
        <p14:creationId xmlns:p14="http://schemas.microsoft.com/office/powerpoint/2010/main" val="3216660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23B1E-B6F9-3844-B3A9-03F9AFF5B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022350"/>
            <a:ext cx="8559800" cy="4813300"/>
          </a:xfrm>
          <a:prstGeom prst="rect">
            <a:avLst/>
          </a:prstGeom>
        </p:spPr>
      </p:pic>
    </p:spTree>
    <p:extLst>
      <p:ext uri="{BB962C8B-B14F-4D97-AF65-F5344CB8AC3E}">
        <p14:creationId xmlns:p14="http://schemas.microsoft.com/office/powerpoint/2010/main" val="782396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2047F-8039-D04F-AC4A-C4380D9C0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22250"/>
            <a:ext cx="8559800" cy="6413500"/>
          </a:xfrm>
          <a:prstGeom prst="rect">
            <a:avLst/>
          </a:prstGeom>
        </p:spPr>
      </p:pic>
    </p:spTree>
    <p:extLst>
      <p:ext uri="{BB962C8B-B14F-4D97-AF65-F5344CB8AC3E}">
        <p14:creationId xmlns:p14="http://schemas.microsoft.com/office/powerpoint/2010/main" val="2773861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5084B9-F1A6-9841-BC0A-FA1B4DF50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00100"/>
            <a:ext cx="8077200" cy="5257800"/>
          </a:xfrm>
          <a:prstGeom prst="rect">
            <a:avLst/>
          </a:prstGeom>
        </p:spPr>
      </p:pic>
    </p:spTree>
    <p:extLst>
      <p:ext uri="{BB962C8B-B14F-4D97-AF65-F5344CB8AC3E}">
        <p14:creationId xmlns:p14="http://schemas.microsoft.com/office/powerpoint/2010/main" val="1772704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CA1E0-4AC6-0043-A15D-EDE69355C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1104900"/>
            <a:ext cx="8318500" cy="4648200"/>
          </a:xfrm>
          <a:prstGeom prst="rect">
            <a:avLst/>
          </a:prstGeom>
        </p:spPr>
      </p:pic>
    </p:spTree>
    <p:extLst>
      <p:ext uri="{BB962C8B-B14F-4D97-AF65-F5344CB8AC3E}">
        <p14:creationId xmlns:p14="http://schemas.microsoft.com/office/powerpoint/2010/main" val="2724439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3. MULTI SIDED</a:t>
            </a:r>
          </a:p>
        </p:txBody>
      </p:sp>
    </p:spTree>
    <p:extLst>
      <p:ext uri="{BB962C8B-B14F-4D97-AF65-F5344CB8AC3E}">
        <p14:creationId xmlns:p14="http://schemas.microsoft.com/office/powerpoint/2010/main" val="1417830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D5B7D2-418E-2B48-8764-200C303C9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730250"/>
            <a:ext cx="8318500" cy="5397500"/>
          </a:xfrm>
          <a:prstGeom prst="rect">
            <a:avLst/>
          </a:prstGeom>
        </p:spPr>
      </p:pic>
    </p:spTree>
    <p:extLst>
      <p:ext uri="{BB962C8B-B14F-4D97-AF65-F5344CB8AC3E}">
        <p14:creationId xmlns:p14="http://schemas.microsoft.com/office/powerpoint/2010/main" val="3032229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F124BF-4A92-1A49-91B4-6FA9F280C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2044700"/>
            <a:ext cx="8153400" cy="2768600"/>
          </a:xfrm>
          <a:prstGeom prst="rect">
            <a:avLst/>
          </a:prstGeom>
        </p:spPr>
      </p:pic>
    </p:spTree>
    <p:extLst>
      <p:ext uri="{BB962C8B-B14F-4D97-AF65-F5344CB8AC3E}">
        <p14:creationId xmlns:p14="http://schemas.microsoft.com/office/powerpoint/2010/main" val="1730487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FA36B-EDE2-A543-B888-C52F781AC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2159000"/>
            <a:ext cx="8267700" cy="2540000"/>
          </a:xfrm>
          <a:prstGeom prst="rect">
            <a:avLst/>
          </a:prstGeom>
        </p:spPr>
      </p:pic>
    </p:spTree>
    <p:extLst>
      <p:ext uri="{BB962C8B-B14F-4D97-AF65-F5344CB8AC3E}">
        <p14:creationId xmlns:p14="http://schemas.microsoft.com/office/powerpoint/2010/main" val="165517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04A0DD-EC1A-5744-8C46-765B20D47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498600"/>
            <a:ext cx="8572500" cy="3860800"/>
          </a:xfrm>
          <a:prstGeom prst="rect">
            <a:avLst/>
          </a:prstGeom>
        </p:spPr>
      </p:pic>
    </p:spTree>
    <p:extLst>
      <p:ext uri="{BB962C8B-B14F-4D97-AF65-F5344CB8AC3E}">
        <p14:creationId xmlns:p14="http://schemas.microsoft.com/office/powerpoint/2010/main" val="360931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1. UNBUNDLING</a:t>
            </a:r>
          </a:p>
        </p:txBody>
      </p:sp>
    </p:spTree>
    <p:extLst>
      <p:ext uri="{BB962C8B-B14F-4D97-AF65-F5344CB8AC3E}">
        <p14:creationId xmlns:p14="http://schemas.microsoft.com/office/powerpoint/2010/main" val="4196620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9C1EF2-1199-B64C-BD63-EB0D4A6C7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996950"/>
            <a:ext cx="8318500" cy="4864100"/>
          </a:xfrm>
          <a:prstGeom prst="rect">
            <a:avLst/>
          </a:prstGeom>
        </p:spPr>
      </p:pic>
    </p:spTree>
    <p:extLst>
      <p:ext uri="{BB962C8B-B14F-4D97-AF65-F5344CB8AC3E}">
        <p14:creationId xmlns:p14="http://schemas.microsoft.com/office/powerpoint/2010/main" val="1904635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C89BA-139D-DE41-BD0E-824275FC9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73150"/>
            <a:ext cx="8229600" cy="4711700"/>
          </a:xfrm>
          <a:prstGeom prst="rect">
            <a:avLst/>
          </a:prstGeom>
        </p:spPr>
      </p:pic>
      <p:sp>
        <p:nvSpPr>
          <p:cNvPr id="4" name="Rectangle 3">
            <a:extLst>
              <a:ext uri="{FF2B5EF4-FFF2-40B4-BE49-F238E27FC236}">
                <a16:creationId xmlns:a16="http://schemas.microsoft.com/office/drawing/2014/main" id="{2784769E-B4B1-3F41-92CC-82078EEA7164}"/>
              </a:ext>
            </a:extLst>
          </p:cNvPr>
          <p:cNvSpPr/>
          <p:nvPr/>
        </p:nvSpPr>
        <p:spPr>
          <a:xfrm>
            <a:off x="178905" y="4952725"/>
            <a:ext cx="2564295" cy="974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9368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704DC6-694D-7049-92AA-EC22E3A9C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615950"/>
            <a:ext cx="8267700" cy="5626100"/>
          </a:xfrm>
          <a:prstGeom prst="rect">
            <a:avLst/>
          </a:prstGeom>
        </p:spPr>
      </p:pic>
    </p:spTree>
    <p:extLst>
      <p:ext uri="{BB962C8B-B14F-4D97-AF65-F5344CB8AC3E}">
        <p14:creationId xmlns:p14="http://schemas.microsoft.com/office/powerpoint/2010/main" val="786610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2D660-D799-CA47-8358-9AB7391EE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 y="1371600"/>
            <a:ext cx="8445500" cy="4114800"/>
          </a:xfrm>
          <a:prstGeom prst="rect">
            <a:avLst/>
          </a:prstGeom>
        </p:spPr>
      </p:pic>
    </p:spTree>
    <p:extLst>
      <p:ext uri="{BB962C8B-B14F-4D97-AF65-F5344CB8AC3E}">
        <p14:creationId xmlns:p14="http://schemas.microsoft.com/office/powerpoint/2010/main" val="4148834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4. FREE</a:t>
            </a:r>
          </a:p>
        </p:txBody>
      </p:sp>
    </p:spTree>
    <p:extLst>
      <p:ext uri="{BB962C8B-B14F-4D97-AF65-F5344CB8AC3E}">
        <p14:creationId xmlns:p14="http://schemas.microsoft.com/office/powerpoint/2010/main" val="2666261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41D9E-B98D-944B-8472-D6B59AD69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800100"/>
            <a:ext cx="8267700" cy="5257800"/>
          </a:xfrm>
          <a:prstGeom prst="rect">
            <a:avLst/>
          </a:prstGeom>
        </p:spPr>
      </p:pic>
    </p:spTree>
    <p:extLst>
      <p:ext uri="{BB962C8B-B14F-4D97-AF65-F5344CB8AC3E}">
        <p14:creationId xmlns:p14="http://schemas.microsoft.com/office/powerpoint/2010/main" val="2956558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D9EA10-A68C-5248-8692-72BF5311A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50" y="2165350"/>
            <a:ext cx="8216900" cy="2527300"/>
          </a:xfrm>
          <a:prstGeom prst="rect">
            <a:avLst/>
          </a:prstGeom>
        </p:spPr>
      </p:pic>
    </p:spTree>
    <p:extLst>
      <p:ext uri="{BB962C8B-B14F-4D97-AF65-F5344CB8AC3E}">
        <p14:creationId xmlns:p14="http://schemas.microsoft.com/office/powerpoint/2010/main" val="3700867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31EFB-2820-924C-A0BC-E37B752AC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2330450"/>
            <a:ext cx="8153400" cy="2197100"/>
          </a:xfrm>
          <a:prstGeom prst="rect">
            <a:avLst/>
          </a:prstGeom>
        </p:spPr>
      </p:pic>
    </p:spTree>
    <p:extLst>
      <p:ext uri="{BB962C8B-B14F-4D97-AF65-F5344CB8AC3E}">
        <p14:creationId xmlns:p14="http://schemas.microsoft.com/office/powerpoint/2010/main" val="4094260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8D8DF3-C98D-BE4F-9398-BA576029E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1435100"/>
            <a:ext cx="8318500" cy="3987800"/>
          </a:xfrm>
          <a:prstGeom prst="rect">
            <a:avLst/>
          </a:prstGeom>
        </p:spPr>
      </p:pic>
    </p:spTree>
    <p:extLst>
      <p:ext uri="{BB962C8B-B14F-4D97-AF65-F5344CB8AC3E}">
        <p14:creationId xmlns:p14="http://schemas.microsoft.com/office/powerpoint/2010/main" val="2533113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38A88-BEDA-994E-A518-AF8826CA1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0" y="1549400"/>
            <a:ext cx="8470900" cy="3759200"/>
          </a:xfrm>
          <a:prstGeom prst="rect">
            <a:avLst/>
          </a:prstGeom>
        </p:spPr>
      </p:pic>
    </p:spTree>
    <p:extLst>
      <p:ext uri="{BB962C8B-B14F-4D97-AF65-F5344CB8AC3E}">
        <p14:creationId xmlns:p14="http://schemas.microsoft.com/office/powerpoint/2010/main" val="370466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p:cNvSpPr txBox="1"/>
          <p:nvPr/>
        </p:nvSpPr>
        <p:spPr>
          <a:xfrm>
            <a:off x="0" y="0"/>
            <a:ext cx="9144000" cy="461665"/>
          </a:xfrm>
          <a:prstGeom prst="rect">
            <a:avLst/>
          </a:prstGeom>
          <a:solidFill>
            <a:schemeClr val="tx1"/>
          </a:solidFill>
        </p:spPr>
        <p:txBody>
          <a:bodyPr wrap="square" rtlCol="0">
            <a:spAutoFit/>
          </a:bodyPr>
          <a:lstStyle/>
          <a:p>
            <a:r>
              <a:rPr lang="en-US" sz="2400" b="1" dirty="0">
                <a:solidFill>
                  <a:schemeClr val="bg1"/>
                </a:solidFill>
              </a:rPr>
              <a:t>Unbundling Business Models</a:t>
            </a:r>
          </a:p>
        </p:txBody>
      </p:sp>
      <p:sp>
        <p:nvSpPr>
          <p:cNvPr id="3" name="Rectangle 2"/>
          <p:cNvSpPr/>
          <p:nvPr/>
        </p:nvSpPr>
        <p:spPr>
          <a:xfrm>
            <a:off x="8676456" y="-1"/>
            <a:ext cx="467544" cy="46166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493521" y="4365104"/>
            <a:ext cx="2088232" cy="2088232"/>
          </a:xfrm>
          <a:prstGeom prst="ellipse">
            <a:avLst/>
          </a:prstGeom>
          <a:noFill/>
          <a:ln w="762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Infrastructure Management</a:t>
            </a:r>
          </a:p>
        </p:txBody>
      </p:sp>
      <p:sp>
        <p:nvSpPr>
          <p:cNvPr id="5" name="Oval 4"/>
          <p:cNvSpPr/>
          <p:nvPr/>
        </p:nvSpPr>
        <p:spPr>
          <a:xfrm>
            <a:off x="1907704" y="986974"/>
            <a:ext cx="2088232" cy="2088232"/>
          </a:xfrm>
          <a:prstGeom prst="ellipse">
            <a:avLst/>
          </a:prstGeom>
          <a:noFill/>
          <a:ln w="76200">
            <a:solidFill>
              <a:srgbClr val="0070C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Relationship Management</a:t>
            </a:r>
          </a:p>
        </p:txBody>
      </p:sp>
      <p:sp>
        <p:nvSpPr>
          <p:cNvPr id="6" name="Oval 5"/>
          <p:cNvSpPr/>
          <p:nvPr/>
        </p:nvSpPr>
        <p:spPr>
          <a:xfrm>
            <a:off x="5076056" y="986974"/>
            <a:ext cx="2088232" cy="2088232"/>
          </a:xfrm>
          <a:prstGeom prst="ellipse">
            <a:avLst/>
          </a:prstGeom>
          <a:noFill/>
          <a:ln w="76200">
            <a:solidFill>
              <a:srgbClr val="FFFF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Product Innovation</a:t>
            </a:r>
          </a:p>
        </p:txBody>
      </p:sp>
      <p:cxnSp>
        <p:nvCxnSpPr>
          <p:cNvPr id="8" name="Straight Connector 7"/>
          <p:cNvCxnSpPr/>
          <p:nvPr/>
        </p:nvCxnSpPr>
        <p:spPr>
          <a:xfrm>
            <a:off x="3851920" y="2780928"/>
            <a:ext cx="720080" cy="6480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572000" y="2780928"/>
            <a:ext cx="720080" cy="6480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0"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02017" y="5119109"/>
            <a:ext cx="3600400" cy="923330"/>
          </a:xfrm>
          <a:prstGeom prst="rect">
            <a:avLst/>
          </a:prstGeom>
          <a:noFill/>
        </p:spPr>
        <p:txBody>
          <a:bodyPr wrap="square" rtlCol="0">
            <a:spAutoFit/>
          </a:bodyPr>
          <a:lstStyle/>
          <a:p>
            <a:r>
              <a:rPr lang="en-US" dirty="0"/>
              <a:t>Hagel, J. Singer, M. 1999. Unbundling the Corporation. Harvard Business Review</a:t>
            </a:r>
          </a:p>
        </p:txBody>
      </p:sp>
      <p:sp>
        <p:nvSpPr>
          <p:cNvPr id="10" name="Rectangle 9"/>
          <p:cNvSpPr/>
          <p:nvPr/>
        </p:nvSpPr>
        <p:spPr>
          <a:xfrm>
            <a:off x="8676456" y="6399584"/>
            <a:ext cx="467544" cy="4675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Tree>
    <p:extLst>
      <p:ext uri="{BB962C8B-B14F-4D97-AF65-F5344CB8AC3E}">
        <p14:creationId xmlns:p14="http://schemas.microsoft.com/office/powerpoint/2010/main" val="2259876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47DBCD-8454-2B43-883B-9FD6EDA55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 y="2787650"/>
            <a:ext cx="8445500" cy="1282700"/>
          </a:xfrm>
          <a:prstGeom prst="rect">
            <a:avLst/>
          </a:prstGeom>
        </p:spPr>
      </p:pic>
    </p:spTree>
    <p:extLst>
      <p:ext uri="{BB962C8B-B14F-4D97-AF65-F5344CB8AC3E}">
        <p14:creationId xmlns:p14="http://schemas.microsoft.com/office/powerpoint/2010/main" val="3147353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311E2-BA74-5247-A3BF-9EEAF4D1E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09700"/>
            <a:ext cx="8382000" cy="4038600"/>
          </a:xfrm>
          <a:prstGeom prst="rect">
            <a:avLst/>
          </a:prstGeom>
        </p:spPr>
      </p:pic>
    </p:spTree>
    <p:extLst>
      <p:ext uri="{BB962C8B-B14F-4D97-AF65-F5344CB8AC3E}">
        <p14:creationId xmlns:p14="http://schemas.microsoft.com/office/powerpoint/2010/main" val="1562781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A8E165-8E36-9747-9B47-2C46D8218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1873250"/>
            <a:ext cx="8318500" cy="3111500"/>
          </a:xfrm>
          <a:prstGeom prst="rect">
            <a:avLst/>
          </a:prstGeom>
        </p:spPr>
      </p:pic>
    </p:spTree>
    <p:extLst>
      <p:ext uri="{BB962C8B-B14F-4D97-AF65-F5344CB8AC3E}">
        <p14:creationId xmlns:p14="http://schemas.microsoft.com/office/powerpoint/2010/main" val="930357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05850-61F8-F246-8956-7E19CCAC9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50" y="590550"/>
            <a:ext cx="8089900" cy="5676900"/>
          </a:xfrm>
          <a:prstGeom prst="rect">
            <a:avLst/>
          </a:prstGeom>
        </p:spPr>
      </p:pic>
    </p:spTree>
    <p:extLst>
      <p:ext uri="{BB962C8B-B14F-4D97-AF65-F5344CB8AC3E}">
        <p14:creationId xmlns:p14="http://schemas.microsoft.com/office/powerpoint/2010/main" val="3787088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694A04-56D0-4045-89D5-A290D6E51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3850"/>
            <a:ext cx="8229600" cy="6210300"/>
          </a:xfrm>
          <a:prstGeom prst="rect">
            <a:avLst/>
          </a:prstGeom>
        </p:spPr>
      </p:pic>
    </p:spTree>
    <p:extLst>
      <p:ext uri="{BB962C8B-B14F-4D97-AF65-F5344CB8AC3E}">
        <p14:creationId xmlns:p14="http://schemas.microsoft.com/office/powerpoint/2010/main" val="695345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7BFEF7-767A-FF48-811C-E18727C6C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698500"/>
            <a:ext cx="8001000" cy="5461000"/>
          </a:xfrm>
          <a:prstGeom prst="rect">
            <a:avLst/>
          </a:prstGeom>
        </p:spPr>
      </p:pic>
    </p:spTree>
    <p:extLst>
      <p:ext uri="{BB962C8B-B14F-4D97-AF65-F5344CB8AC3E}">
        <p14:creationId xmlns:p14="http://schemas.microsoft.com/office/powerpoint/2010/main" val="2037700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EFACEE-3A6D-604B-AC0A-A7C49707D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73150"/>
            <a:ext cx="8229600" cy="4711700"/>
          </a:xfrm>
          <a:prstGeom prst="rect">
            <a:avLst/>
          </a:prstGeom>
        </p:spPr>
      </p:pic>
    </p:spTree>
    <p:extLst>
      <p:ext uri="{BB962C8B-B14F-4D97-AF65-F5344CB8AC3E}">
        <p14:creationId xmlns:p14="http://schemas.microsoft.com/office/powerpoint/2010/main" val="2106198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5. OPEN</a:t>
            </a:r>
          </a:p>
        </p:txBody>
      </p:sp>
    </p:spTree>
    <p:extLst>
      <p:ext uri="{BB962C8B-B14F-4D97-AF65-F5344CB8AC3E}">
        <p14:creationId xmlns:p14="http://schemas.microsoft.com/office/powerpoint/2010/main" val="1015191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1D228-AF0B-F240-B9CD-9BC37FDFF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08000"/>
            <a:ext cx="8382000" cy="5842000"/>
          </a:xfrm>
          <a:prstGeom prst="rect">
            <a:avLst/>
          </a:prstGeom>
        </p:spPr>
      </p:pic>
    </p:spTree>
    <p:extLst>
      <p:ext uri="{BB962C8B-B14F-4D97-AF65-F5344CB8AC3E}">
        <p14:creationId xmlns:p14="http://schemas.microsoft.com/office/powerpoint/2010/main" val="2495771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7A9C3E-F7B4-B847-BC23-55DE4AE79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1962150"/>
            <a:ext cx="8280400" cy="2933700"/>
          </a:xfrm>
          <a:prstGeom prst="rect">
            <a:avLst/>
          </a:prstGeom>
        </p:spPr>
      </p:pic>
    </p:spTree>
    <p:extLst>
      <p:ext uri="{BB962C8B-B14F-4D97-AF65-F5344CB8AC3E}">
        <p14:creationId xmlns:p14="http://schemas.microsoft.com/office/powerpoint/2010/main" val="296077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461665"/>
          </a:xfrm>
          <a:prstGeom prst="rect">
            <a:avLst/>
          </a:prstGeom>
          <a:solidFill>
            <a:schemeClr val="tx1"/>
          </a:solidFill>
        </p:spPr>
        <p:txBody>
          <a:bodyPr wrap="square" rtlCol="0">
            <a:spAutoFit/>
          </a:bodyPr>
          <a:lstStyle/>
          <a:p>
            <a:r>
              <a:rPr lang="en-US" sz="2400" b="1" dirty="0">
                <a:solidFill>
                  <a:schemeClr val="bg1"/>
                </a:solidFill>
              </a:rPr>
              <a:t>Unbundling Business Models</a:t>
            </a:r>
          </a:p>
        </p:txBody>
      </p:sp>
      <p:sp>
        <p:nvSpPr>
          <p:cNvPr id="5" name="Rectangle 4"/>
          <p:cNvSpPr/>
          <p:nvPr/>
        </p:nvSpPr>
        <p:spPr>
          <a:xfrm>
            <a:off x="8676456" y="-1"/>
            <a:ext cx="467544" cy="46166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93521" y="4365104"/>
            <a:ext cx="2088232" cy="2088232"/>
          </a:xfrm>
          <a:prstGeom prst="ellipse">
            <a:avLst/>
          </a:prstGeom>
          <a:noFill/>
          <a:ln w="762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Operations and Maintenance Outsourced (e.g. Siemens)</a:t>
            </a:r>
          </a:p>
        </p:txBody>
      </p:sp>
      <p:sp>
        <p:nvSpPr>
          <p:cNvPr id="7" name="Oval 6"/>
          <p:cNvSpPr/>
          <p:nvPr/>
        </p:nvSpPr>
        <p:spPr>
          <a:xfrm>
            <a:off x="1907704" y="986974"/>
            <a:ext cx="2088232" cy="2088232"/>
          </a:xfrm>
          <a:prstGeom prst="ellipse">
            <a:avLst/>
          </a:prstGeom>
          <a:noFill/>
          <a:ln w="76200">
            <a:solidFill>
              <a:srgbClr val="0070C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Customer Services (SFR)</a:t>
            </a:r>
          </a:p>
        </p:txBody>
      </p:sp>
      <p:sp>
        <p:nvSpPr>
          <p:cNvPr id="8" name="Oval 7"/>
          <p:cNvSpPr/>
          <p:nvPr/>
        </p:nvSpPr>
        <p:spPr>
          <a:xfrm>
            <a:off x="5076056" y="986974"/>
            <a:ext cx="2088232" cy="2088232"/>
          </a:xfrm>
          <a:prstGeom prst="ellipse">
            <a:avLst/>
          </a:prstGeom>
          <a:noFill/>
          <a:ln w="76200">
            <a:solidFill>
              <a:srgbClr val="FFFF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Content Provider (Tat)</a:t>
            </a:r>
          </a:p>
        </p:txBody>
      </p:sp>
      <p:cxnSp>
        <p:nvCxnSpPr>
          <p:cNvPr id="9" name="Straight Connector 8"/>
          <p:cNvCxnSpPr/>
          <p:nvPr/>
        </p:nvCxnSpPr>
        <p:spPr>
          <a:xfrm>
            <a:off x="3851920" y="2780928"/>
            <a:ext cx="720080" cy="6480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72000" y="2780928"/>
            <a:ext cx="720080" cy="6480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0"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730208" y="6453336"/>
            <a:ext cx="413792" cy="413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Tree>
    <p:extLst>
      <p:ext uri="{BB962C8B-B14F-4D97-AF65-F5344CB8AC3E}">
        <p14:creationId xmlns:p14="http://schemas.microsoft.com/office/powerpoint/2010/main" val="1504785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9056D-5981-2B46-95B9-083ADA18A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1244600"/>
            <a:ext cx="8280400" cy="4368800"/>
          </a:xfrm>
          <a:prstGeom prst="rect">
            <a:avLst/>
          </a:prstGeom>
        </p:spPr>
      </p:pic>
    </p:spTree>
    <p:extLst>
      <p:ext uri="{BB962C8B-B14F-4D97-AF65-F5344CB8AC3E}">
        <p14:creationId xmlns:p14="http://schemas.microsoft.com/office/powerpoint/2010/main" val="3865273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61697-015A-F848-ACF5-CE5EC2147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50" y="2463800"/>
            <a:ext cx="8293100" cy="1930400"/>
          </a:xfrm>
          <a:prstGeom prst="rect">
            <a:avLst/>
          </a:prstGeom>
        </p:spPr>
      </p:pic>
    </p:spTree>
    <p:extLst>
      <p:ext uri="{BB962C8B-B14F-4D97-AF65-F5344CB8AC3E}">
        <p14:creationId xmlns:p14="http://schemas.microsoft.com/office/powerpoint/2010/main" val="1040713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D1A25D-4ABA-5745-AF36-999015E6D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2514600"/>
            <a:ext cx="8026400" cy="1828800"/>
          </a:xfrm>
          <a:prstGeom prst="rect">
            <a:avLst/>
          </a:prstGeom>
        </p:spPr>
      </p:pic>
    </p:spTree>
    <p:extLst>
      <p:ext uri="{BB962C8B-B14F-4D97-AF65-F5344CB8AC3E}">
        <p14:creationId xmlns:p14="http://schemas.microsoft.com/office/powerpoint/2010/main" val="1508662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60870-C4E3-C44B-84BA-7F7E9A0CB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749300"/>
            <a:ext cx="8331200" cy="5359400"/>
          </a:xfrm>
          <a:prstGeom prst="rect">
            <a:avLst/>
          </a:prstGeom>
        </p:spPr>
      </p:pic>
    </p:spTree>
    <p:extLst>
      <p:ext uri="{BB962C8B-B14F-4D97-AF65-F5344CB8AC3E}">
        <p14:creationId xmlns:p14="http://schemas.microsoft.com/office/powerpoint/2010/main" val="2557584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167915-91C1-524E-9A6F-44290D74B885}"/>
              </a:ext>
            </a:extLst>
          </p:cNvPr>
          <p:cNvPicPr>
            <a:picLocks noChangeAspect="1"/>
          </p:cNvPicPr>
          <p:nvPr/>
        </p:nvPicPr>
        <p:blipFill rotWithShape="1">
          <a:blip r:embed="rId2">
            <a:extLst>
              <a:ext uri="{28A0092B-C50C-407E-A947-70E740481C1C}">
                <a14:useLocalDpi xmlns:a14="http://schemas.microsoft.com/office/drawing/2010/main" val="0"/>
              </a:ext>
            </a:extLst>
          </a:blip>
          <a:srcRect l="-1647" t="702" r="5515" b="4201"/>
          <a:stretch/>
        </p:blipFill>
        <p:spPr>
          <a:xfrm>
            <a:off x="349250" y="596900"/>
            <a:ext cx="8118889" cy="5386457"/>
          </a:xfrm>
          <a:prstGeom prst="rect">
            <a:avLst/>
          </a:prstGeom>
        </p:spPr>
      </p:pic>
    </p:spTree>
    <p:extLst>
      <p:ext uri="{BB962C8B-B14F-4D97-AF65-F5344CB8AC3E}">
        <p14:creationId xmlns:p14="http://schemas.microsoft.com/office/powerpoint/2010/main" val="4241929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639145-B6F9-6A4F-8081-378FF2E5B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66750"/>
            <a:ext cx="8153400" cy="5524500"/>
          </a:xfrm>
          <a:prstGeom prst="rect">
            <a:avLst/>
          </a:prstGeom>
        </p:spPr>
      </p:pic>
    </p:spTree>
    <p:extLst>
      <p:ext uri="{BB962C8B-B14F-4D97-AF65-F5344CB8AC3E}">
        <p14:creationId xmlns:p14="http://schemas.microsoft.com/office/powerpoint/2010/main" val="3225763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83309E-7EC7-2748-B478-62047517A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97050"/>
            <a:ext cx="8229600" cy="3263900"/>
          </a:xfrm>
          <a:prstGeom prst="rect">
            <a:avLst/>
          </a:prstGeom>
        </p:spPr>
      </p:pic>
    </p:spTree>
    <p:extLst>
      <p:ext uri="{BB962C8B-B14F-4D97-AF65-F5344CB8AC3E}">
        <p14:creationId xmlns:p14="http://schemas.microsoft.com/office/powerpoint/2010/main" val="1093999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Thought</a:t>
            </a:r>
          </a:p>
        </p:txBody>
      </p:sp>
    </p:spTree>
    <p:extLst>
      <p:ext uri="{BB962C8B-B14F-4D97-AF65-F5344CB8AC3E}">
        <p14:creationId xmlns:p14="http://schemas.microsoft.com/office/powerpoint/2010/main" val="3073244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1044A8-EB7A-E142-B77D-B774E44A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50" y="2597150"/>
            <a:ext cx="8166100" cy="1663700"/>
          </a:xfrm>
          <a:prstGeom prst="rect">
            <a:avLst/>
          </a:prstGeom>
        </p:spPr>
      </p:pic>
    </p:spTree>
    <p:extLst>
      <p:ext uri="{BB962C8B-B14F-4D97-AF65-F5344CB8AC3E}">
        <p14:creationId xmlns:p14="http://schemas.microsoft.com/office/powerpoint/2010/main" val="31240285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50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2. LONG TAIL</a:t>
            </a:r>
          </a:p>
        </p:txBody>
      </p:sp>
    </p:spTree>
    <p:extLst>
      <p:ext uri="{BB962C8B-B14F-4D97-AF65-F5344CB8AC3E}">
        <p14:creationId xmlns:p14="http://schemas.microsoft.com/office/powerpoint/2010/main" val="177876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720322" y="1772817"/>
            <a:ext cx="1667976" cy="923330"/>
          </a:xfrm>
          <a:prstGeom prst="rect">
            <a:avLst/>
          </a:prstGeom>
          <a:solidFill>
            <a:srgbClr val="FFFF00"/>
          </a:solidFill>
          <a:ln>
            <a:noFill/>
          </a:ln>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Large Scope of Niche Content</a:t>
            </a:r>
          </a:p>
        </p:txBody>
      </p:sp>
      <p:sp>
        <p:nvSpPr>
          <p:cNvPr id="26" name="TextBox 25"/>
          <p:cNvSpPr txBox="1"/>
          <p:nvPr/>
        </p:nvSpPr>
        <p:spPr>
          <a:xfrm>
            <a:off x="419747" y="1772817"/>
            <a:ext cx="1667976" cy="923330"/>
          </a:xfrm>
          <a:prstGeom prst="rect">
            <a:avLst/>
          </a:prstGeom>
          <a:solidFill>
            <a:srgbClr val="FFFF00"/>
          </a:solidFill>
          <a:ln>
            <a:noFill/>
          </a:ln>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Niche Content Provider</a:t>
            </a:r>
          </a:p>
        </p:txBody>
      </p:sp>
      <p:sp>
        <p:nvSpPr>
          <p:cNvPr id="2" name="ZoneTexte 3"/>
          <p:cNvSpPr txBox="1"/>
          <p:nvPr/>
        </p:nvSpPr>
        <p:spPr>
          <a:xfrm>
            <a:off x="0" y="0"/>
            <a:ext cx="9144000" cy="461665"/>
          </a:xfrm>
          <a:prstGeom prst="rect">
            <a:avLst/>
          </a:prstGeom>
          <a:solidFill>
            <a:schemeClr val="tx1"/>
          </a:solidFill>
        </p:spPr>
        <p:txBody>
          <a:bodyPr wrap="square" rtlCol="0">
            <a:spAutoFit/>
          </a:bodyPr>
          <a:lstStyle/>
          <a:p>
            <a:r>
              <a:rPr lang="en-US" sz="2400" b="1" dirty="0">
                <a:solidFill>
                  <a:schemeClr val="bg1"/>
                </a:solidFill>
              </a:rPr>
              <a:t>The Long Tail</a:t>
            </a:r>
          </a:p>
        </p:txBody>
      </p:sp>
      <p:sp>
        <p:nvSpPr>
          <p:cNvPr id="3" name="Rectangle 2"/>
          <p:cNvSpPr/>
          <p:nvPr/>
        </p:nvSpPr>
        <p:spPr>
          <a:xfrm>
            <a:off x="8676456" y="-1"/>
            <a:ext cx="467544" cy="46166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19746" y="836712"/>
            <a:ext cx="8292714" cy="5400600"/>
            <a:chOff x="419746" y="1196751"/>
            <a:chExt cx="8292714" cy="5400600"/>
          </a:xfrm>
        </p:grpSpPr>
        <p:grpSp>
          <p:nvGrpSpPr>
            <p:cNvPr id="5" name="Group 4"/>
            <p:cNvGrpSpPr/>
            <p:nvPr/>
          </p:nvGrpSpPr>
          <p:grpSpPr>
            <a:xfrm>
              <a:off x="431540" y="1196751"/>
              <a:ext cx="8280920" cy="3744416"/>
              <a:chOff x="395536" y="548680"/>
              <a:chExt cx="8280920" cy="3744416"/>
            </a:xfrm>
          </p:grpSpPr>
          <p:sp>
            <p:nvSpPr>
              <p:cNvPr id="19" name="Rectangle 18"/>
              <p:cNvSpPr/>
              <p:nvPr/>
            </p:nvSpPr>
            <p:spPr>
              <a:xfrm>
                <a:off x="395536" y="548680"/>
                <a:ext cx="1656184"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51720" y="548680"/>
                <a:ext cx="1656184"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07904" y="548680"/>
                <a:ext cx="1656184"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64088" y="548680"/>
                <a:ext cx="1656184"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20272" y="548680"/>
                <a:ext cx="1656184"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rot="5400000">
              <a:off x="1673678" y="3699029"/>
              <a:ext cx="1656184" cy="4140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5814138" y="3699029"/>
              <a:ext cx="1656184" cy="4140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9746" y="1196751"/>
              <a:ext cx="1667977" cy="646331"/>
            </a:xfrm>
            <a:prstGeom prst="rect">
              <a:avLst/>
            </a:prstGeom>
            <a:noFill/>
          </p:spPr>
          <p:txBody>
            <a:bodyPr wrap="square" rtlCol="0">
              <a:spAutoFit/>
            </a:bodyPr>
            <a:lstStyle/>
            <a:p>
              <a:r>
                <a:rPr lang="en-US" b="1" i="1" dirty="0"/>
                <a:t>Key</a:t>
              </a:r>
            </a:p>
            <a:p>
              <a:r>
                <a:rPr lang="en-US" b="1" i="1" dirty="0"/>
                <a:t>Partners</a:t>
              </a:r>
            </a:p>
          </p:txBody>
        </p:sp>
        <p:sp>
          <p:nvSpPr>
            <p:cNvPr id="9" name="TextBox 8"/>
            <p:cNvSpPr txBox="1"/>
            <p:nvPr/>
          </p:nvSpPr>
          <p:spPr>
            <a:xfrm>
              <a:off x="2087724" y="1196751"/>
              <a:ext cx="1667977" cy="646331"/>
            </a:xfrm>
            <a:prstGeom prst="rect">
              <a:avLst/>
            </a:prstGeom>
            <a:noFill/>
          </p:spPr>
          <p:txBody>
            <a:bodyPr wrap="square" rtlCol="0">
              <a:spAutoFit/>
            </a:bodyPr>
            <a:lstStyle/>
            <a:p>
              <a:r>
                <a:rPr lang="en-US" b="1" i="1" dirty="0"/>
                <a:t>Key</a:t>
              </a:r>
            </a:p>
            <a:p>
              <a:r>
                <a:rPr lang="en-US" b="1" i="1" dirty="0"/>
                <a:t>Activities</a:t>
              </a:r>
            </a:p>
          </p:txBody>
        </p:sp>
        <p:cxnSp>
          <p:nvCxnSpPr>
            <p:cNvPr id="10" name="Straight Connector 9"/>
            <p:cNvCxnSpPr>
              <a:stCxn id="19" idx="3"/>
              <a:endCxn id="20" idx="3"/>
            </p:cNvCxnSpPr>
            <p:nvPr/>
          </p:nvCxnSpPr>
          <p:spPr>
            <a:xfrm>
              <a:off x="2087724" y="3068959"/>
              <a:ext cx="1656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00092" y="3068959"/>
              <a:ext cx="1656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87724" y="3048945"/>
              <a:ext cx="1667977" cy="646331"/>
            </a:xfrm>
            <a:prstGeom prst="rect">
              <a:avLst/>
            </a:prstGeom>
            <a:noFill/>
          </p:spPr>
          <p:txBody>
            <a:bodyPr wrap="square" rtlCol="0">
              <a:spAutoFit/>
            </a:bodyPr>
            <a:lstStyle/>
            <a:p>
              <a:r>
                <a:rPr lang="en-US" b="1" i="1" dirty="0"/>
                <a:t>Key</a:t>
              </a:r>
            </a:p>
            <a:p>
              <a:r>
                <a:rPr lang="en-US" b="1" i="1" dirty="0"/>
                <a:t>Resources</a:t>
              </a:r>
            </a:p>
          </p:txBody>
        </p:sp>
        <p:sp>
          <p:nvSpPr>
            <p:cNvPr id="13" name="TextBox 12"/>
            <p:cNvSpPr txBox="1"/>
            <p:nvPr/>
          </p:nvSpPr>
          <p:spPr>
            <a:xfrm>
              <a:off x="3743908" y="1196751"/>
              <a:ext cx="1667977" cy="646331"/>
            </a:xfrm>
            <a:prstGeom prst="rect">
              <a:avLst/>
            </a:prstGeom>
            <a:noFill/>
          </p:spPr>
          <p:txBody>
            <a:bodyPr wrap="square" rtlCol="0">
              <a:spAutoFit/>
            </a:bodyPr>
            <a:lstStyle/>
            <a:p>
              <a:r>
                <a:rPr lang="en-US" b="1" i="1" dirty="0"/>
                <a:t>Value Proposition</a:t>
              </a:r>
            </a:p>
          </p:txBody>
        </p:sp>
        <p:sp>
          <p:nvSpPr>
            <p:cNvPr id="14" name="TextBox 13"/>
            <p:cNvSpPr txBox="1"/>
            <p:nvPr/>
          </p:nvSpPr>
          <p:spPr>
            <a:xfrm>
              <a:off x="5388299" y="1196751"/>
              <a:ext cx="1667977" cy="646331"/>
            </a:xfrm>
            <a:prstGeom prst="rect">
              <a:avLst/>
            </a:prstGeom>
            <a:noFill/>
          </p:spPr>
          <p:txBody>
            <a:bodyPr wrap="square" rtlCol="0">
              <a:spAutoFit/>
            </a:bodyPr>
            <a:lstStyle/>
            <a:p>
              <a:r>
                <a:rPr lang="en-US" b="1" i="1" dirty="0"/>
                <a:t>Customer Relationships</a:t>
              </a:r>
            </a:p>
          </p:txBody>
        </p:sp>
        <p:sp>
          <p:nvSpPr>
            <p:cNvPr id="15" name="TextBox 14"/>
            <p:cNvSpPr txBox="1"/>
            <p:nvPr/>
          </p:nvSpPr>
          <p:spPr>
            <a:xfrm>
              <a:off x="5388299" y="3048945"/>
              <a:ext cx="1667977" cy="369332"/>
            </a:xfrm>
            <a:prstGeom prst="rect">
              <a:avLst/>
            </a:prstGeom>
            <a:noFill/>
          </p:spPr>
          <p:txBody>
            <a:bodyPr wrap="square" rtlCol="0">
              <a:spAutoFit/>
            </a:bodyPr>
            <a:lstStyle/>
            <a:p>
              <a:r>
                <a:rPr lang="en-US" b="1" i="1" dirty="0"/>
                <a:t>Channels</a:t>
              </a:r>
            </a:p>
          </p:txBody>
        </p:sp>
        <p:sp>
          <p:nvSpPr>
            <p:cNvPr id="16" name="TextBox 15"/>
            <p:cNvSpPr txBox="1"/>
            <p:nvPr/>
          </p:nvSpPr>
          <p:spPr>
            <a:xfrm>
              <a:off x="7044483" y="1196751"/>
              <a:ext cx="1667977" cy="646331"/>
            </a:xfrm>
            <a:prstGeom prst="rect">
              <a:avLst/>
            </a:prstGeom>
            <a:noFill/>
          </p:spPr>
          <p:txBody>
            <a:bodyPr wrap="square" rtlCol="0">
              <a:spAutoFit/>
            </a:bodyPr>
            <a:lstStyle/>
            <a:p>
              <a:r>
                <a:rPr lang="en-US" b="1" i="1" dirty="0"/>
                <a:t>Customer Segments</a:t>
              </a:r>
            </a:p>
          </p:txBody>
        </p:sp>
        <p:sp>
          <p:nvSpPr>
            <p:cNvPr id="17" name="TextBox 16"/>
            <p:cNvSpPr txBox="1"/>
            <p:nvPr/>
          </p:nvSpPr>
          <p:spPr>
            <a:xfrm>
              <a:off x="431540" y="4941167"/>
              <a:ext cx="1667977" cy="646331"/>
            </a:xfrm>
            <a:prstGeom prst="rect">
              <a:avLst/>
            </a:prstGeom>
            <a:noFill/>
          </p:spPr>
          <p:txBody>
            <a:bodyPr wrap="square" rtlCol="0">
              <a:spAutoFit/>
            </a:bodyPr>
            <a:lstStyle/>
            <a:p>
              <a:r>
                <a:rPr lang="en-US" b="1" i="1" dirty="0"/>
                <a:t>Cost </a:t>
              </a:r>
            </a:p>
            <a:p>
              <a:r>
                <a:rPr lang="en-US" b="1" i="1" dirty="0"/>
                <a:t>Structure</a:t>
              </a:r>
            </a:p>
          </p:txBody>
        </p:sp>
        <p:sp>
          <p:nvSpPr>
            <p:cNvPr id="18" name="TextBox 17"/>
            <p:cNvSpPr txBox="1"/>
            <p:nvPr/>
          </p:nvSpPr>
          <p:spPr>
            <a:xfrm>
              <a:off x="4554310" y="4941167"/>
              <a:ext cx="1667977" cy="646331"/>
            </a:xfrm>
            <a:prstGeom prst="rect">
              <a:avLst/>
            </a:prstGeom>
            <a:noFill/>
          </p:spPr>
          <p:txBody>
            <a:bodyPr wrap="square" rtlCol="0">
              <a:spAutoFit/>
            </a:bodyPr>
            <a:lstStyle/>
            <a:p>
              <a:r>
                <a:rPr lang="en-US" b="1" i="1" dirty="0"/>
                <a:t>Revenue</a:t>
              </a:r>
            </a:p>
            <a:p>
              <a:r>
                <a:rPr lang="en-US" b="1" i="1" dirty="0"/>
                <a:t>Streams</a:t>
              </a:r>
            </a:p>
          </p:txBody>
        </p:sp>
      </p:gr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56" y="3012071"/>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7009387" y="3058238"/>
            <a:ext cx="1811085" cy="369332"/>
          </a:xfrm>
          <a:prstGeom prst="rect">
            <a:avLst/>
          </a:prstGeom>
          <a:noFill/>
        </p:spPr>
        <p:txBody>
          <a:bodyPr wrap="square" rtlCol="0">
            <a:spAutoFit/>
          </a:bodyPr>
          <a:lstStyle/>
          <a:p>
            <a:pPr algn="ctr"/>
            <a:r>
              <a:rPr lang="en-US" b="1" dirty="0" err="1">
                <a:solidFill>
                  <a:srgbClr val="FF0000"/>
                </a:solidFill>
              </a:rPr>
              <a:t>GialloZafferano</a:t>
            </a:r>
            <a:endParaRPr lang="en-US" b="1" dirty="0">
              <a:solidFill>
                <a:srgbClr val="FF0000"/>
              </a:solidFill>
            </a:endParaRPr>
          </a:p>
        </p:txBody>
      </p:sp>
      <p:sp>
        <p:nvSpPr>
          <p:cNvPr id="32" name="TextBox 31"/>
          <p:cNvSpPr txBox="1"/>
          <p:nvPr/>
        </p:nvSpPr>
        <p:spPr>
          <a:xfrm>
            <a:off x="7054744" y="3521644"/>
            <a:ext cx="1632597" cy="369332"/>
          </a:xfrm>
          <a:prstGeom prst="rect">
            <a:avLst/>
          </a:prstGeom>
          <a:noFill/>
        </p:spPr>
        <p:txBody>
          <a:bodyPr wrap="square" rtlCol="0">
            <a:spAutoFit/>
          </a:bodyPr>
          <a:lstStyle/>
          <a:p>
            <a:pPr algn="ctr"/>
            <a:r>
              <a:rPr lang="en-US" b="1" dirty="0">
                <a:solidFill>
                  <a:srgbClr val="FF0000"/>
                </a:solidFill>
              </a:rPr>
              <a:t>VOX</a:t>
            </a:r>
          </a:p>
        </p:txBody>
      </p:sp>
      <p:sp>
        <p:nvSpPr>
          <p:cNvPr id="33" name="TextBox 32"/>
          <p:cNvSpPr txBox="1"/>
          <p:nvPr/>
        </p:nvSpPr>
        <p:spPr>
          <a:xfrm>
            <a:off x="7054744" y="3993679"/>
            <a:ext cx="1632597" cy="369332"/>
          </a:xfrm>
          <a:prstGeom prst="rect">
            <a:avLst/>
          </a:prstGeom>
          <a:noFill/>
        </p:spPr>
        <p:txBody>
          <a:bodyPr wrap="square" rtlCol="0">
            <a:spAutoFit/>
          </a:bodyPr>
          <a:lstStyle/>
          <a:p>
            <a:pPr algn="ctr"/>
            <a:r>
              <a:rPr lang="en-US" b="1" dirty="0" err="1">
                <a:solidFill>
                  <a:srgbClr val="FF0000"/>
                </a:solidFill>
              </a:rPr>
              <a:t>Buzzfeed</a:t>
            </a:r>
            <a:endParaRPr lang="en-US" b="1" dirty="0">
              <a:solidFill>
                <a:srgbClr val="FF0000"/>
              </a:solidFill>
            </a:endParaRPr>
          </a:p>
        </p:txBody>
      </p:sp>
      <p:sp>
        <p:nvSpPr>
          <p:cNvPr id="34" name="TextBox 33"/>
          <p:cNvSpPr txBox="1"/>
          <p:nvPr/>
        </p:nvSpPr>
        <p:spPr>
          <a:xfrm>
            <a:off x="7065787" y="1772817"/>
            <a:ext cx="1667976" cy="646331"/>
          </a:xfrm>
          <a:prstGeom prst="rect">
            <a:avLst/>
          </a:prstGeom>
          <a:solidFill>
            <a:srgbClr val="FFFF00"/>
          </a:solidFill>
          <a:ln>
            <a:noFill/>
          </a:ln>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Many Niche Segments</a:t>
            </a:r>
          </a:p>
        </p:txBody>
      </p:sp>
      <p:sp>
        <p:nvSpPr>
          <p:cNvPr id="31" name="TextBox 30"/>
          <p:cNvSpPr txBox="1"/>
          <p:nvPr/>
        </p:nvSpPr>
        <p:spPr>
          <a:xfrm>
            <a:off x="2977913" y="6219056"/>
            <a:ext cx="5292588" cy="369332"/>
          </a:xfrm>
          <a:prstGeom prst="rect">
            <a:avLst/>
          </a:prstGeom>
          <a:noFill/>
        </p:spPr>
        <p:txBody>
          <a:bodyPr wrap="square" rtlCol="0">
            <a:spAutoFit/>
          </a:bodyPr>
          <a:lstStyle/>
          <a:p>
            <a:pPr algn="r"/>
            <a:r>
              <a:rPr lang="en-US" dirty="0"/>
              <a:t>Based on </a:t>
            </a:r>
            <a:r>
              <a:rPr lang="en-US" dirty="0" err="1"/>
              <a:t>Osterwalder</a:t>
            </a:r>
            <a:r>
              <a:rPr lang="en-US" dirty="0"/>
              <a:t> A. and Pigneur Y. 2010</a:t>
            </a:r>
          </a:p>
        </p:txBody>
      </p:sp>
      <p:pic>
        <p:nvPicPr>
          <p:cNvPr id="1027" name="Picture 3" descr="C:\Users\ULg\AppData\Local\Microsoft\Windows\INetCache\IE\BO6C4QK8\142041048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1896" y="3048255"/>
            <a:ext cx="1244827" cy="121370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552" t="40915" r="28063" b="38291"/>
          <a:stretch/>
        </p:blipFill>
        <p:spPr bwMode="auto">
          <a:xfrm>
            <a:off x="2288850" y="3521644"/>
            <a:ext cx="1253932" cy="29746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2288850" y="3892629"/>
            <a:ext cx="1253932" cy="369332"/>
          </a:xfrm>
          <a:prstGeom prst="rect">
            <a:avLst/>
          </a:prstGeom>
          <a:noFill/>
        </p:spPr>
        <p:txBody>
          <a:bodyPr wrap="square" rtlCol="0">
            <a:spAutoFit/>
          </a:bodyPr>
          <a:lstStyle/>
          <a:p>
            <a:pPr algn="ctr"/>
            <a:r>
              <a:rPr lang="en-US" b="1" dirty="0"/>
              <a:t>Platform</a:t>
            </a:r>
          </a:p>
        </p:txBody>
      </p:sp>
      <p:sp>
        <p:nvSpPr>
          <p:cNvPr id="39" name="TextBox 38"/>
          <p:cNvSpPr txBox="1"/>
          <p:nvPr/>
        </p:nvSpPr>
        <p:spPr>
          <a:xfrm>
            <a:off x="2087724" y="1483043"/>
            <a:ext cx="1656184" cy="923330"/>
          </a:xfrm>
          <a:prstGeom prst="rect">
            <a:avLst/>
          </a:prstGeom>
          <a:noFill/>
        </p:spPr>
        <p:txBody>
          <a:bodyPr wrap="square" rtlCol="0">
            <a:spAutoFit/>
          </a:bodyPr>
          <a:lstStyle/>
          <a:p>
            <a:r>
              <a:rPr lang="en-US" dirty="0"/>
              <a:t>Management</a:t>
            </a:r>
          </a:p>
          <a:p>
            <a:r>
              <a:rPr lang="en-US" dirty="0"/>
              <a:t>Services</a:t>
            </a:r>
          </a:p>
          <a:p>
            <a:r>
              <a:rPr lang="en-US" dirty="0"/>
              <a:t>Promotion</a:t>
            </a:r>
          </a:p>
        </p:txBody>
      </p:sp>
      <p:sp>
        <p:nvSpPr>
          <p:cNvPr id="40" name="TextBox 39"/>
          <p:cNvSpPr txBox="1"/>
          <p:nvPr/>
        </p:nvSpPr>
        <p:spPr>
          <a:xfrm>
            <a:off x="5411885" y="3335237"/>
            <a:ext cx="1632598" cy="584775"/>
          </a:xfrm>
          <a:prstGeom prst="rect">
            <a:avLst/>
          </a:prstGeom>
          <a:noFill/>
        </p:spPr>
        <p:txBody>
          <a:bodyPr wrap="square" rtlCol="0">
            <a:spAutoFit/>
          </a:bodyPr>
          <a:lstStyle/>
          <a:p>
            <a:pPr algn="ctr"/>
            <a:r>
              <a:rPr lang="en-US" sz="3200" b="1" dirty="0"/>
              <a:t>Internet</a:t>
            </a:r>
          </a:p>
        </p:txBody>
      </p:sp>
      <p:sp>
        <p:nvSpPr>
          <p:cNvPr id="41" name="TextBox 40"/>
          <p:cNvSpPr txBox="1"/>
          <p:nvPr/>
        </p:nvSpPr>
        <p:spPr>
          <a:xfrm>
            <a:off x="1691680" y="4947555"/>
            <a:ext cx="2592288" cy="923330"/>
          </a:xfrm>
          <a:prstGeom prst="rect">
            <a:avLst/>
          </a:prstGeom>
          <a:noFill/>
        </p:spPr>
        <p:txBody>
          <a:bodyPr wrap="square" rtlCol="0">
            <a:spAutoFit/>
          </a:bodyPr>
          <a:lstStyle/>
          <a:p>
            <a:r>
              <a:rPr lang="en-US" b="1" dirty="0"/>
              <a:t>Platform</a:t>
            </a:r>
          </a:p>
          <a:p>
            <a:r>
              <a:rPr lang="en-US" b="1" dirty="0"/>
              <a:t>Management </a:t>
            </a:r>
          </a:p>
          <a:p>
            <a:r>
              <a:rPr lang="en-US" b="1" dirty="0"/>
              <a:t>Plus development</a:t>
            </a:r>
          </a:p>
        </p:txBody>
      </p:sp>
      <p:sp>
        <p:nvSpPr>
          <p:cNvPr id="42" name="TextBox 41"/>
          <p:cNvSpPr txBox="1"/>
          <p:nvPr/>
        </p:nvSpPr>
        <p:spPr>
          <a:xfrm>
            <a:off x="4788024" y="5384730"/>
            <a:ext cx="3816424" cy="369332"/>
          </a:xfrm>
          <a:prstGeom prst="rect">
            <a:avLst/>
          </a:prstGeom>
          <a:noFill/>
        </p:spPr>
        <p:txBody>
          <a:bodyPr wrap="square" rtlCol="0">
            <a:spAutoFit/>
          </a:bodyPr>
          <a:lstStyle/>
          <a:p>
            <a:pPr algn="ctr"/>
            <a:r>
              <a:rPr lang="en-US" dirty="0"/>
              <a:t>Selling less of More</a:t>
            </a:r>
          </a:p>
        </p:txBody>
      </p:sp>
      <p:sp>
        <p:nvSpPr>
          <p:cNvPr id="46" name="Rectangle 45"/>
          <p:cNvSpPr/>
          <p:nvPr/>
        </p:nvSpPr>
        <p:spPr>
          <a:xfrm>
            <a:off x="8676456" y="6399584"/>
            <a:ext cx="467544" cy="4675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Tree>
    <p:extLst>
      <p:ext uri="{BB962C8B-B14F-4D97-AF65-F5344CB8AC3E}">
        <p14:creationId xmlns:p14="http://schemas.microsoft.com/office/powerpoint/2010/main" val="354272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3105834"/>
            <a:ext cx="6984776" cy="646331"/>
          </a:xfrm>
          <a:prstGeom prst="rect">
            <a:avLst/>
          </a:prstGeom>
          <a:solidFill>
            <a:schemeClr val="bg1"/>
          </a:solidFill>
        </p:spPr>
        <p:txBody>
          <a:bodyPr wrap="square" rtlCol="0">
            <a:spAutoFit/>
          </a:bodyPr>
          <a:lstStyle/>
          <a:p>
            <a:pPr algn="ctr"/>
            <a:r>
              <a:rPr lang="en-US" sz="3600" b="1" dirty="0"/>
              <a:t>3. MULTI-SIDED</a:t>
            </a:r>
          </a:p>
        </p:txBody>
      </p:sp>
    </p:spTree>
    <p:extLst>
      <p:ext uri="{BB962C8B-B14F-4D97-AF65-F5344CB8AC3E}">
        <p14:creationId xmlns:p14="http://schemas.microsoft.com/office/powerpoint/2010/main" val="39765111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375</Words>
  <Application>Microsoft Macintosh PowerPoint</Application>
  <PresentationFormat>On-screen Show (4:3)</PresentationFormat>
  <Paragraphs>125</Paragraphs>
  <Slides>69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 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BREA SOLIS Humberto</dc:creator>
  <cp:lastModifiedBy>PGK</cp:lastModifiedBy>
  <cp:revision>14</cp:revision>
  <dcterms:created xsi:type="dcterms:W3CDTF">2020-01-08T11:41:23Z</dcterms:created>
  <dcterms:modified xsi:type="dcterms:W3CDTF">2020-02-03T18:00:32Z</dcterms:modified>
</cp:coreProperties>
</file>