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72" r:id="rId2"/>
    <p:sldId id="284" r:id="rId3"/>
    <p:sldId id="273" r:id="rId4"/>
    <p:sldId id="274" r:id="rId5"/>
    <p:sldId id="275" r:id="rId6"/>
    <p:sldId id="340" r:id="rId7"/>
    <p:sldId id="276" r:id="rId8"/>
    <p:sldId id="278" r:id="rId9"/>
    <p:sldId id="279" r:id="rId10"/>
    <p:sldId id="280" r:id="rId11"/>
    <p:sldId id="281" r:id="rId12"/>
    <p:sldId id="282" r:id="rId13"/>
    <p:sldId id="34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20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66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25320C-829B-4850-B063-70CC2FD63B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03401F-B186-4432-B708-FFA14627AD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1E4A6-F452-4ABA-8E22-B6383D237CB4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BCE35A-9A52-4F60-AFF6-A64CC80A0C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FCCBFC-6865-4BB6-89D9-FA359B87B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F93D5-AFFB-4C20-944A-A80019319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88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178D-B844-4C0A-9683-4FCC45C2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75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178D-B844-4C0A-9683-4FCC45C2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178D-B844-4C0A-9683-4FCC45C2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52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178D-B844-4C0A-9683-4FCC45C2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13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178D-B844-4C0A-9683-4FCC45C2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54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178D-B844-4C0A-9683-4FCC45C2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11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178D-B844-4C0A-9683-4FCC45C2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77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178D-B844-4C0A-9683-4FCC45C2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8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178D-B844-4C0A-9683-4FCC45C2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71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178D-B844-4C0A-9683-4FCC45C2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99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178D-B844-4C0A-9683-4FCC45C2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87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A178D-B844-4C0A-9683-4FCC45C2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7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3953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Ecosystems</a:t>
            </a:r>
          </a:p>
        </p:txBody>
      </p:sp>
    </p:spTree>
    <p:extLst>
      <p:ext uri="{BB962C8B-B14F-4D97-AF65-F5344CB8AC3E}">
        <p14:creationId xmlns:p14="http://schemas.microsoft.com/office/powerpoint/2010/main" val="2671440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99240" y="1758352"/>
            <a:ext cx="2476500" cy="2771651"/>
            <a:chOff x="5525240" y="601127"/>
            <a:chExt cx="2476500" cy="2771651"/>
          </a:xfrm>
        </p:grpSpPr>
        <p:sp>
          <p:nvSpPr>
            <p:cNvPr id="3" name="Rectangle 2"/>
            <p:cNvSpPr/>
            <p:nvPr/>
          </p:nvSpPr>
          <p:spPr>
            <a:xfrm>
              <a:off x="5717328" y="970459"/>
              <a:ext cx="2076449" cy="194656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/>
          </p:nvSpPr>
          <p:spPr>
            <a:xfrm>
              <a:off x="5717328" y="2154149"/>
              <a:ext cx="2066925" cy="476258"/>
            </a:xfrm>
            <a:custGeom>
              <a:avLst/>
              <a:gdLst>
                <a:gd name="connsiteX0" fmla="*/ 0 w 2066925"/>
                <a:gd name="connsiteY0" fmla="*/ 466733 h 476258"/>
                <a:gd name="connsiteX1" fmla="*/ 1019175 w 2066925"/>
                <a:gd name="connsiteY1" fmla="*/ 8 h 476258"/>
                <a:gd name="connsiteX2" fmla="*/ 2066925 w 2066925"/>
                <a:gd name="connsiteY2" fmla="*/ 476258 h 47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6925" h="476258">
                  <a:moveTo>
                    <a:pt x="0" y="466733"/>
                  </a:moveTo>
                  <a:cubicBezTo>
                    <a:pt x="337344" y="232577"/>
                    <a:pt x="674688" y="-1579"/>
                    <a:pt x="1019175" y="8"/>
                  </a:cubicBezTo>
                  <a:cubicBezTo>
                    <a:pt x="1363662" y="1595"/>
                    <a:pt x="1715293" y="238926"/>
                    <a:pt x="2066925" y="476258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17327" y="601127"/>
              <a:ext cx="206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Expansion</a:t>
              </a:r>
            </a:p>
          </p:txBody>
        </p:sp>
        <p:pic>
          <p:nvPicPr>
            <p:cNvPr id="6" name="Picture 3" descr="C:\Users\ULg\AppData\Local\Microsoft\Windows\INetCache\IE\DT0881JK\young_plants[1]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735"/>
            <a:stretch/>
          </p:blipFill>
          <p:spPr bwMode="auto">
            <a:xfrm>
              <a:off x="5525240" y="1078816"/>
              <a:ext cx="2476500" cy="1128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5717327" y="2915578"/>
              <a:ext cx="2084388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Co-opetition</a:t>
              </a:r>
            </a:p>
          </p:txBody>
        </p:sp>
      </p:grpSp>
      <p:sp>
        <p:nvSpPr>
          <p:cNvPr id="8" name="ZoneTexte 1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The Evolutionary Stages of a Business Ecosystem</a:t>
            </a:r>
          </a:p>
        </p:txBody>
      </p:sp>
      <p:sp>
        <p:nvSpPr>
          <p:cNvPr id="9" name="Rectangle 8"/>
          <p:cNvSpPr/>
          <p:nvPr/>
        </p:nvSpPr>
        <p:spPr>
          <a:xfrm>
            <a:off x="8676456" y="-1"/>
            <a:ext cx="467544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68700" y="1460500"/>
            <a:ext cx="5028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goal is to expand the ecosystem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68700" y="2783172"/>
            <a:ext cx="5442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 ecosystem passes to the 2</a:t>
            </a:r>
            <a:r>
              <a:rPr lang="en-US" sz="2400" baseline="30000" dirty="0"/>
              <a:t>nd</a:t>
            </a:r>
            <a:r>
              <a:rPr lang="en-US" sz="2400" dirty="0"/>
              <a:t> stage if: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68142" y="3162904"/>
            <a:ext cx="5042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There are many potential customers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It is possible to scale up.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68700" y="3998756"/>
            <a:ext cx="5242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Stimulate the demand without exceeding the company’s ability to meet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51300" y="1912875"/>
            <a:ext cx="4545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Fighting with other ecosystems or co-existence are both possible</a:t>
            </a:r>
          </a:p>
        </p:txBody>
      </p:sp>
    </p:spTree>
    <p:extLst>
      <p:ext uri="{BB962C8B-B14F-4D97-AF65-F5344CB8AC3E}">
        <p14:creationId xmlns:p14="http://schemas.microsoft.com/office/powerpoint/2010/main" val="2625978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The Evolutionary Stages of a Business Ecosystem</a:t>
            </a:r>
          </a:p>
        </p:txBody>
      </p:sp>
      <p:sp>
        <p:nvSpPr>
          <p:cNvPr id="3" name="Rectangle 2"/>
          <p:cNvSpPr/>
          <p:nvPr/>
        </p:nvSpPr>
        <p:spPr>
          <a:xfrm>
            <a:off x="8676456" y="-1"/>
            <a:ext cx="467544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4332" y="2587667"/>
            <a:ext cx="2076449" cy="1946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834332" y="3771357"/>
            <a:ext cx="2066925" cy="476258"/>
          </a:xfrm>
          <a:custGeom>
            <a:avLst/>
            <a:gdLst>
              <a:gd name="connsiteX0" fmla="*/ 0 w 2066925"/>
              <a:gd name="connsiteY0" fmla="*/ 466733 h 476258"/>
              <a:gd name="connsiteX1" fmla="*/ 1019175 w 2066925"/>
              <a:gd name="connsiteY1" fmla="*/ 8 h 476258"/>
              <a:gd name="connsiteX2" fmla="*/ 2066925 w 2066925"/>
              <a:gd name="connsiteY2" fmla="*/ 476258 h 47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6925" h="476258">
                <a:moveTo>
                  <a:pt x="0" y="466733"/>
                </a:moveTo>
                <a:cubicBezTo>
                  <a:pt x="337344" y="232577"/>
                  <a:pt x="674688" y="-1579"/>
                  <a:pt x="1019175" y="8"/>
                </a:cubicBezTo>
                <a:cubicBezTo>
                  <a:pt x="1363662" y="1595"/>
                  <a:pt x="1715293" y="238926"/>
                  <a:pt x="2066925" y="476258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4331" y="2218335"/>
            <a:ext cx="206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Leadership</a:t>
            </a:r>
          </a:p>
        </p:txBody>
      </p:sp>
      <p:sp>
        <p:nvSpPr>
          <p:cNvPr id="9" name="Rectangle 8"/>
          <p:cNvSpPr/>
          <p:nvPr/>
        </p:nvSpPr>
        <p:spPr>
          <a:xfrm>
            <a:off x="842269" y="4532786"/>
            <a:ext cx="207645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Compete</a:t>
            </a:r>
          </a:p>
        </p:txBody>
      </p:sp>
      <p:pic>
        <p:nvPicPr>
          <p:cNvPr id="10" name="Picture 4" descr="C:\Users\ULg\AppData\Local\Microsoft\Windows\INetCache\IE\BO6C4QK8\Puriri_tree[2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74"/>
          <a:stretch/>
        </p:blipFill>
        <p:spPr bwMode="auto">
          <a:xfrm>
            <a:off x="834330" y="2587667"/>
            <a:ext cx="2066927" cy="19451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37456" y="630535"/>
            <a:ext cx="8363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Does the ecosystem generate enough value to fight for?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Is the ecosystem structure reasonably stable?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79800" y="1828800"/>
            <a:ext cx="5196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Bargaining power with respect to suppliers and customers becomes very important.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79800" y="3278119"/>
            <a:ext cx="5196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key position is the “central ecological contributor”.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 is an essential stage for the leading companies. </a:t>
            </a:r>
          </a:p>
        </p:txBody>
      </p:sp>
    </p:spTree>
    <p:extLst>
      <p:ext uri="{BB962C8B-B14F-4D97-AF65-F5344CB8AC3E}">
        <p14:creationId xmlns:p14="http://schemas.microsoft.com/office/powerpoint/2010/main" val="2280256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The Evolutionary Stages of a Business Ecosystem</a:t>
            </a:r>
          </a:p>
        </p:txBody>
      </p:sp>
      <p:sp>
        <p:nvSpPr>
          <p:cNvPr id="3" name="Rectangle 2"/>
          <p:cNvSpPr/>
          <p:nvPr/>
        </p:nvSpPr>
        <p:spPr>
          <a:xfrm>
            <a:off x="8676456" y="-1"/>
            <a:ext cx="467544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9566" y="2395024"/>
            <a:ext cx="2076449" cy="19465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759566" y="3578714"/>
            <a:ext cx="2066925" cy="476258"/>
          </a:xfrm>
          <a:custGeom>
            <a:avLst/>
            <a:gdLst>
              <a:gd name="connsiteX0" fmla="*/ 0 w 2066925"/>
              <a:gd name="connsiteY0" fmla="*/ 466733 h 476258"/>
              <a:gd name="connsiteX1" fmla="*/ 1019175 w 2066925"/>
              <a:gd name="connsiteY1" fmla="*/ 8 h 476258"/>
              <a:gd name="connsiteX2" fmla="*/ 2066925 w 2066925"/>
              <a:gd name="connsiteY2" fmla="*/ 476258 h 47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6925" h="476258">
                <a:moveTo>
                  <a:pt x="0" y="466733"/>
                </a:moveTo>
                <a:cubicBezTo>
                  <a:pt x="337344" y="232577"/>
                  <a:pt x="674688" y="-1579"/>
                  <a:pt x="1019175" y="8"/>
                </a:cubicBezTo>
                <a:cubicBezTo>
                  <a:pt x="1363662" y="1595"/>
                  <a:pt x="1715293" y="238926"/>
                  <a:pt x="2066925" y="476258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9565" y="2025692"/>
            <a:ext cx="206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Self-Renewal</a:t>
            </a:r>
          </a:p>
        </p:txBody>
      </p:sp>
      <p:sp>
        <p:nvSpPr>
          <p:cNvPr id="7" name="Rectangle 6"/>
          <p:cNvSpPr/>
          <p:nvPr/>
        </p:nvSpPr>
        <p:spPr>
          <a:xfrm>
            <a:off x="759565" y="4340143"/>
            <a:ext cx="2084388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new start?</a:t>
            </a:r>
          </a:p>
        </p:txBody>
      </p:sp>
      <p:sp>
        <p:nvSpPr>
          <p:cNvPr id="8" name="Oval 7"/>
          <p:cNvSpPr/>
          <p:nvPr/>
        </p:nvSpPr>
        <p:spPr>
          <a:xfrm rot="5400000" flipH="1">
            <a:off x="1688253" y="3194689"/>
            <a:ext cx="209550" cy="13335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8500" y="1041400"/>
            <a:ext cx="5437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last stage starts when the ecosystem is under threat by new ecosystems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8500" y="2142000"/>
            <a:ext cx="5437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Innovation is the key for the survival of the ecosystem</a:t>
            </a:r>
          </a:p>
        </p:txBody>
      </p:sp>
      <p:sp>
        <p:nvSpPr>
          <p:cNvPr id="12" name="Oval 11"/>
          <p:cNvSpPr/>
          <p:nvPr/>
        </p:nvSpPr>
        <p:spPr>
          <a:xfrm>
            <a:off x="5514606" y="3429000"/>
            <a:ext cx="885743" cy="88574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4572000" y="4806786"/>
            <a:ext cx="885743" cy="88574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2</a:t>
            </a:r>
          </a:p>
        </p:txBody>
      </p:sp>
      <p:sp>
        <p:nvSpPr>
          <p:cNvPr id="14" name="Oval 13"/>
          <p:cNvSpPr/>
          <p:nvPr/>
        </p:nvSpPr>
        <p:spPr>
          <a:xfrm>
            <a:off x="6400349" y="4797343"/>
            <a:ext cx="885743" cy="88574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51479" y="4384077"/>
            <a:ext cx="1211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Slow down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08872" y="5835486"/>
            <a:ext cx="1279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Incorporate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05064" y="5835486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Restructure</a:t>
            </a:r>
          </a:p>
        </p:txBody>
      </p:sp>
    </p:spTree>
    <p:extLst>
      <p:ext uri="{BB962C8B-B14F-4D97-AF65-F5344CB8AC3E}">
        <p14:creationId xmlns:p14="http://schemas.microsoft.com/office/powerpoint/2010/main" val="1321126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450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Why we talk about Ecosystems?</a:t>
            </a:r>
          </a:p>
        </p:txBody>
      </p:sp>
      <p:sp>
        <p:nvSpPr>
          <p:cNvPr id="3" name="Rectangle 2"/>
          <p:cNvSpPr/>
          <p:nvPr/>
        </p:nvSpPr>
        <p:spPr>
          <a:xfrm>
            <a:off x="8676456" y="-1"/>
            <a:ext cx="467544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8698" y="5124629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80’S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4453" y="4086999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Michael Porter’s Industry Analysis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0891" y="5124629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90’S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6908" y="3810000"/>
            <a:ext cx="2290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Resource-based view</a:t>
            </a:r>
          </a:p>
          <a:p>
            <a:r>
              <a:rPr lang="en-US" dirty="0"/>
              <a:t>Analysis of capabilities</a:t>
            </a:r>
          </a:p>
          <a:p>
            <a:r>
              <a:rPr lang="en-US" dirty="0"/>
              <a:t>Evolutionary Analysis</a:t>
            </a:r>
          </a:p>
        </p:txBody>
      </p:sp>
      <p:cxnSp>
        <p:nvCxnSpPr>
          <p:cNvPr id="10" name="Straight Arrow Connector 9"/>
          <p:cNvCxnSpPr>
            <a:stCxn id="5" idx="3"/>
            <a:endCxn id="7" idx="1"/>
          </p:cNvCxnSpPr>
          <p:nvPr/>
        </p:nvCxnSpPr>
        <p:spPr>
          <a:xfrm>
            <a:off x="1610909" y="5309295"/>
            <a:ext cx="266998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808628" y="2058219"/>
            <a:ext cx="1022350" cy="1022350"/>
            <a:chOff x="4959350" y="1092200"/>
            <a:chExt cx="1797050" cy="1797050"/>
          </a:xfrm>
        </p:grpSpPr>
        <p:sp>
          <p:nvSpPr>
            <p:cNvPr id="12" name="Oval 11"/>
            <p:cNvSpPr/>
            <p:nvPr/>
          </p:nvSpPr>
          <p:spPr>
            <a:xfrm>
              <a:off x="4959350" y="1092200"/>
              <a:ext cx="1797050" cy="179705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5572125" y="1704975"/>
              <a:ext cx="571500" cy="5715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60821" y="2058219"/>
            <a:ext cx="1022350" cy="1022350"/>
            <a:chOff x="4959350" y="1092200"/>
            <a:chExt cx="1797050" cy="1797050"/>
          </a:xfrm>
          <a:solidFill>
            <a:schemeClr val="tx1"/>
          </a:solidFill>
        </p:grpSpPr>
        <p:sp>
          <p:nvSpPr>
            <p:cNvPr id="16" name="Oval 15"/>
            <p:cNvSpPr/>
            <p:nvPr/>
          </p:nvSpPr>
          <p:spPr>
            <a:xfrm>
              <a:off x="4959350" y="1092200"/>
              <a:ext cx="1797050" cy="1797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572125" y="1704975"/>
              <a:ext cx="571500" cy="5715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4734561" y="5309295"/>
            <a:ext cx="266998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04543" y="5124629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00’S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69552" y="3256002"/>
            <a:ext cx="2767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Development of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Regulation unbounding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Financial deregulation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Outsourcing to emergent countries.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942053" y="2058219"/>
            <a:ext cx="1022350" cy="1022350"/>
            <a:chOff x="4959350" y="1092200"/>
            <a:chExt cx="1797050" cy="1797050"/>
          </a:xfrm>
        </p:grpSpPr>
        <p:sp>
          <p:nvSpPr>
            <p:cNvPr id="25" name="Oval 24"/>
            <p:cNvSpPr/>
            <p:nvPr/>
          </p:nvSpPr>
          <p:spPr>
            <a:xfrm>
              <a:off x="4959350" y="1092200"/>
              <a:ext cx="1797050" cy="179705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5572125" y="1704975"/>
              <a:ext cx="571500" cy="5715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2624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" y="1212703"/>
            <a:ext cx="1991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781908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The term was used for the first time by the  English botanist  Arthur Tansley in an academic article in 1935. It was used to signify a basic ecological unit  composed of both the environment and the organism that inhabit 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429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Koening, G. “Business Ecosystems Revisited”  p. 70 in  </a:t>
            </a:r>
            <a:r>
              <a:rPr lang="en-US" i="1" dirty="0"/>
              <a:t>Understanding Business Ecosystems, </a:t>
            </a:r>
            <a:r>
              <a:rPr lang="en-US" dirty="0"/>
              <a:t>edited by Ben Letaifa, S. Gratacap, A and Isckia, 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199" y="5521567"/>
            <a:ext cx="8077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Tansley, A.G. (1935) The use and abuse of vegetational concepts and terms</a:t>
            </a:r>
            <a:r>
              <a:rPr lang="en-US" i="1" dirty="0"/>
              <a:t>. Ecology </a:t>
            </a:r>
            <a:r>
              <a:rPr lang="en-US" b="1" dirty="0"/>
              <a:t>16, </a:t>
            </a:r>
            <a:r>
              <a:rPr lang="en-US" dirty="0"/>
              <a:t>284–307.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152235"/>
            <a:ext cx="303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original article reference: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199" y="5152235"/>
            <a:ext cx="807720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4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3295" y="1492402"/>
            <a:ext cx="786618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Predators and Prey: A New Ecology of Competition</a:t>
            </a:r>
          </a:p>
          <a:p>
            <a:endParaRPr lang="en-US" sz="4000" dirty="0"/>
          </a:p>
          <a:p>
            <a:r>
              <a:rPr lang="en-US" dirty="0"/>
              <a:t>by James F. Moore</a:t>
            </a:r>
          </a:p>
          <a:p>
            <a:r>
              <a:rPr lang="en-US" dirty="0"/>
              <a:t>FROM THE MAY–JUNE 1993 ISSUE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295" y="1008182"/>
            <a:ext cx="2569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Harvard Business Review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3295" y="581799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>
                <a:latin typeface="Impact" panose="020B0806030902050204" pitchFamily="34" charset="0"/>
                <a:cs typeface="Arial" panose="020B0604020202020204" pitchFamily="34" charset="0"/>
              </a:rPr>
              <a:t>Seminal Paper</a:t>
            </a:r>
            <a:endParaRPr lang="en-GB" dirty="0"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60280" y="4026933"/>
            <a:ext cx="518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McKinsey Award for the best paper published in HBR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3295" y="4958862"/>
            <a:ext cx="6762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58 years after Tansley introduced the concept of Ecosystem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 years before  Nalebuff and Brandenburger article on Co-opetition</a:t>
            </a:r>
          </a:p>
        </p:txBody>
      </p:sp>
    </p:spTree>
    <p:extLst>
      <p:ext uri="{BB962C8B-B14F-4D97-AF65-F5344CB8AC3E}">
        <p14:creationId xmlns:p14="http://schemas.microsoft.com/office/powerpoint/2010/main" val="191259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031" y="2136978"/>
            <a:ext cx="82999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/>
              <a:t>In a business ecosystem, companies </a:t>
            </a:r>
            <a:r>
              <a:rPr lang="en-US" sz="2400" b="1" i="1" dirty="0">
                <a:solidFill>
                  <a:srgbClr val="FF0000"/>
                </a:solidFill>
              </a:rPr>
              <a:t>coevolve</a:t>
            </a:r>
            <a:r>
              <a:rPr lang="en-US" sz="2400" i="1" dirty="0"/>
              <a:t> capabilities around a new innovation: they work </a:t>
            </a:r>
            <a:r>
              <a:rPr lang="en-US" sz="2400" b="1" i="1" dirty="0">
                <a:solidFill>
                  <a:srgbClr val="FF0000"/>
                </a:solidFill>
              </a:rPr>
              <a:t>cooperatively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/>
              <a:t>and </a:t>
            </a:r>
            <a:r>
              <a:rPr lang="en-US" sz="2400" b="1" i="1" dirty="0">
                <a:solidFill>
                  <a:srgbClr val="FF0000"/>
                </a:solidFill>
              </a:rPr>
              <a:t>competitively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/>
              <a:t>to support new products, satisfy customer needs, and eventually incorporate the next round of innovations.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2031" y="1726196"/>
            <a:ext cx="281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Business Ecosystems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41884" y="4613087"/>
            <a:ext cx="1480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Moore (1993)</a:t>
            </a:r>
          </a:p>
        </p:txBody>
      </p:sp>
    </p:spTree>
    <p:extLst>
      <p:ext uri="{BB962C8B-B14F-4D97-AF65-F5344CB8AC3E}">
        <p14:creationId xmlns:p14="http://schemas.microsoft.com/office/powerpoint/2010/main" val="4253360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fficher l'image d'orig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1" r="34838"/>
          <a:stretch/>
        </p:blipFill>
        <p:spPr bwMode="auto">
          <a:xfrm>
            <a:off x="3898597" y="1658960"/>
            <a:ext cx="1259557" cy="300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6185" y="28135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Think about a Smartphone.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154" y="2125505"/>
            <a:ext cx="805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Apps</a:t>
            </a:r>
          </a:p>
        </p:txBody>
      </p:sp>
      <p:sp>
        <p:nvSpPr>
          <p:cNvPr id="8" name="Left Brace 7"/>
          <p:cNvSpPr/>
          <p:nvPr/>
        </p:nvSpPr>
        <p:spPr>
          <a:xfrm>
            <a:off x="1559169" y="1137138"/>
            <a:ext cx="82062" cy="2438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1219200"/>
            <a:ext cx="14898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Instagram</a:t>
            </a:r>
          </a:p>
          <a:p>
            <a:r>
              <a:rPr lang="en-US" sz="2400" dirty="0"/>
              <a:t>WhatsApp</a:t>
            </a:r>
          </a:p>
          <a:p>
            <a:r>
              <a:rPr lang="en-US" sz="2400" dirty="0"/>
              <a:t>Tinder</a:t>
            </a:r>
          </a:p>
          <a:p>
            <a:r>
              <a:rPr lang="en-US" sz="2400" dirty="0"/>
              <a:t>Duolingo</a:t>
            </a:r>
          </a:p>
          <a:p>
            <a:r>
              <a:rPr lang="en-US" sz="2400" dirty="0"/>
              <a:t>SNCF</a:t>
            </a:r>
          </a:p>
          <a:p>
            <a:r>
              <a:rPr lang="en-US" sz="2400" dirty="0"/>
              <a:t>Spotify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27785" y="2125505"/>
            <a:ext cx="143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Operators</a:t>
            </a:r>
          </a:p>
        </p:txBody>
      </p:sp>
      <p:sp>
        <p:nvSpPr>
          <p:cNvPr id="12" name="Left Brace 11"/>
          <p:cNvSpPr/>
          <p:nvPr/>
        </p:nvSpPr>
        <p:spPr>
          <a:xfrm>
            <a:off x="6867245" y="1137138"/>
            <a:ext cx="82062" cy="2438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04185" y="1386841"/>
            <a:ext cx="16874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Orange</a:t>
            </a:r>
          </a:p>
          <a:p>
            <a:r>
              <a:rPr lang="en-US" sz="2400" dirty="0"/>
              <a:t>SFR</a:t>
            </a:r>
          </a:p>
          <a:p>
            <a:r>
              <a:rPr lang="en-US" sz="2400" dirty="0"/>
              <a:t>Bouygues</a:t>
            </a:r>
          </a:p>
          <a:p>
            <a:r>
              <a:rPr lang="en-US" sz="2400" dirty="0"/>
              <a:t>Free Mobile</a:t>
            </a:r>
          </a:p>
          <a:p>
            <a:r>
              <a:rPr lang="en-US" sz="2400" dirty="0"/>
              <a:t>MVNOs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185" y="5052644"/>
            <a:ext cx="1192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Builders</a:t>
            </a:r>
          </a:p>
        </p:txBody>
      </p:sp>
      <p:sp>
        <p:nvSpPr>
          <p:cNvPr id="15" name="Left Brace 14"/>
          <p:cNvSpPr/>
          <p:nvPr/>
        </p:nvSpPr>
        <p:spPr>
          <a:xfrm>
            <a:off x="1559169" y="4056184"/>
            <a:ext cx="82062" cy="2438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4121222"/>
            <a:ext cx="13067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Apple</a:t>
            </a:r>
          </a:p>
          <a:p>
            <a:r>
              <a:rPr lang="en-US" sz="2400" dirty="0"/>
              <a:t>Samsung</a:t>
            </a:r>
          </a:p>
          <a:p>
            <a:r>
              <a:rPr lang="en-US" sz="2400" dirty="0"/>
              <a:t>HTC</a:t>
            </a:r>
          </a:p>
          <a:p>
            <a:r>
              <a:rPr lang="en-US" sz="2400" dirty="0"/>
              <a:t>Nokia</a:t>
            </a:r>
          </a:p>
          <a:p>
            <a:r>
              <a:rPr lang="en-US" sz="2400" dirty="0"/>
              <a:t>Sony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33705" y="4683312"/>
            <a:ext cx="14745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Screen </a:t>
            </a:r>
          </a:p>
          <a:p>
            <a:r>
              <a:rPr lang="en-US" sz="2400" dirty="0"/>
              <a:t>Protectors</a:t>
            </a:r>
          </a:p>
        </p:txBody>
      </p:sp>
      <p:sp>
        <p:nvSpPr>
          <p:cNvPr id="18" name="Left Brace 17"/>
          <p:cNvSpPr/>
          <p:nvPr/>
        </p:nvSpPr>
        <p:spPr>
          <a:xfrm>
            <a:off x="6867245" y="3871518"/>
            <a:ext cx="82062" cy="2438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04185" y="3871518"/>
            <a:ext cx="1865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/>
              <a:t>Aegis</a:t>
            </a:r>
          </a:p>
          <a:p>
            <a:r>
              <a:rPr lang="ca-ES" sz="2400" dirty="0"/>
              <a:t>Polva</a:t>
            </a:r>
          </a:p>
          <a:p>
            <a:r>
              <a:rPr lang="ca-ES" sz="2400" dirty="0"/>
              <a:t>FREE S.Speed</a:t>
            </a:r>
          </a:p>
          <a:p>
            <a:r>
              <a:rPr lang="ca-ES" sz="2400" dirty="0"/>
              <a:t>Shenzhen FU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38874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031" y="530442"/>
            <a:ext cx="281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Business Ecosystems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031" y="1022922"/>
            <a:ext cx="8083061" cy="512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An economic community supported by a foundation of </a:t>
            </a:r>
            <a:r>
              <a:rPr lang="en-US" sz="2000" b="1" dirty="0">
                <a:solidFill>
                  <a:srgbClr val="FF0000"/>
                </a:solidFill>
              </a:rPr>
              <a:t>interacting</a:t>
            </a:r>
            <a:r>
              <a:rPr lang="en-US" sz="2000" dirty="0"/>
              <a:t> organizations and individuals – the organisms of the business world. This economic community produces goods and services of value to customers, who are themselves members of the ecosystem. </a:t>
            </a:r>
            <a:r>
              <a:rPr lang="en-US" sz="2000" b="1" dirty="0">
                <a:solidFill>
                  <a:srgbClr val="00B0F0"/>
                </a:solidFill>
              </a:rPr>
              <a:t>The member organism also include suppliers, lead producers, competitors, and other stakeholders</a:t>
            </a:r>
            <a:r>
              <a:rPr lang="en-US" sz="2000" dirty="0"/>
              <a:t>. Over time, they </a:t>
            </a:r>
            <a:r>
              <a:rPr lang="en-US" sz="2000" b="1" dirty="0">
                <a:solidFill>
                  <a:srgbClr val="FF0000"/>
                </a:solidFill>
              </a:rPr>
              <a:t>coevolve</a:t>
            </a:r>
            <a:r>
              <a:rPr lang="en-US" sz="2000" dirty="0"/>
              <a:t> their capabilities and roles, and tend to </a:t>
            </a:r>
            <a:r>
              <a:rPr lang="en-US" sz="2000" b="1" dirty="0">
                <a:solidFill>
                  <a:srgbClr val="FF0000"/>
                </a:solidFill>
              </a:rPr>
              <a:t>align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themselves with the direction set by one or more central companies. Those companies holding </a:t>
            </a:r>
            <a:r>
              <a:rPr lang="en-US" sz="2000" b="1" dirty="0">
                <a:solidFill>
                  <a:srgbClr val="FF0000"/>
                </a:solidFill>
              </a:rPr>
              <a:t>leadership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roles may change over time, but the function of ecosystem leader is valued by the community because it enables members </a:t>
            </a:r>
            <a:r>
              <a:rPr lang="en-US" sz="2000" b="1" dirty="0">
                <a:solidFill>
                  <a:srgbClr val="FF0000"/>
                </a:solidFill>
              </a:rPr>
              <a:t>to move toward shared visions </a:t>
            </a:r>
            <a:r>
              <a:rPr lang="en-US" sz="2000" dirty="0"/>
              <a:t>to align their investments, and to find mutually supportive roles. (Moore, 1996: 26)</a:t>
            </a:r>
          </a:p>
        </p:txBody>
      </p:sp>
    </p:spTree>
    <p:extLst>
      <p:ext uri="{BB962C8B-B14F-4D97-AF65-F5344CB8AC3E}">
        <p14:creationId xmlns:p14="http://schemas.microsoft.com/office/powerpoint/2010/main" val="3313261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The Evolutionary Stages of a Business Ecosystem</a:t>
            </a:r>
          </a:p>
        </p:txBody>
      </p:sp>
      <p:sp>
        <p:nvSpPr>
          <p:cNvPr id="3" name="Rectangle 2"/>
          <p:cNvSpPr/>
          <p:nvPr/>
        </p:nvSpPr>
        <p:spPr>
          <a:xfrm>
            <a:off x="8676456" y="-1"/>
            <a:ext cx="467544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8828" y="969015"/>
            <a:ext cx="2076449" cy="19465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1208828" y="2152705"/>
            <a:ext cx="2066925" cy="476258"/>
          </a:xfrm>
          <a:custGeom>
            <a:avLst/>
            <a:gdLst>
              <a:gd name="connsiteX0" fmla="*/ 0 w 2066925"/>
              <a:gd name="connsiteY0" fmla="*/ 466733 h 476258"/>
              <a:gd name="connsiteX1" fmla="*/ 1019175 w 2066925"/>
              <a:gd name="connsiteY1" fmla="*/ 8 h 476258"/>
              <a:gd name="connsiteX2" fmla="*/ 2066925 w 2066925"/>
              <a:gd name="connsiteY2" fmla="*/ 476258 h 47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6925" h="476258">
                <a:moveTo>
                  <a:pt x="0" y="466733"/>
                </a:moveTo>
                <a:cubicBezTo>
                  <a:pt x="337344" y="232577"/>
                  <a:pt x="674688" y="-1579"/>
                  <a:pt x="1019175" y="8"/>
                </a:cubicBezTo>
                <a:cubicBezTo>
                  <a:pt x="1363662" y="1595"/>
                  <a:pt x="1715293" y="238926"/>
                  <a:pt x="2066925" y="476258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2215890">
            <a:off x="1884246" y="2454145"/>
            <a:ext cx="209550" cy="13335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 rot="19384110" flipH="1">
            <a:off x="2403792" y="2454145"/>
            <a:ext cx="209550" cy="13335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 rot="5400000" flipH="1">
            <a:off x="2144019" y="2242913"/>
            <a:ext cx="209550" cy="13335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08827" y="599683"/>
            <a:ext cx="206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Birth</a:t>
            </a:r>
          </a:p>
        </p:txBody>
      </p:sp>
      <p:pic>
        <p:nvPicPr>
          <p:cNvPr id="2050" name="Picture 2" descr="C:\Users\ULg\AppData\Local\Microsoft\Windows\INetCache\IE\RJ5A8JP8\watering-can-black-silhouette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29262">
            <a:off x="1372033" y="980750"/>
            <a:ext cx="1111227" cy="111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210569" y="2915578"/>
            <a:ext cx="207645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Cooperate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525240" y="601127"/>
            <a:ext cx="2476500" cy="2771651"/>
            <a:chOff x="5525240" y="601127"/>
            <a:chExt cx="2476500" cy="2771651"/>
          </a:xfrm>
        </p:grpSpPr>
        <p:sp>
          <p:nvSpPr>
            <p:cNvPr id="15" name="Rectangle 14"/>
            <p:cNvSpPr/>
            <p:nvPr/>
          </p:nvSpPr>
          <p:spPr>
            <a:xfrm>
              <a:off x="5717328" y="970459"/>
              <a:ext cx="2076449" cy="194656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717328" y="2154149"/>
              <a:ext cx="2066925" cy="476258"/>
            </a:xfrm>
            <a:custGeom>
              <a:avLst/>
              <a:gdLst>
                <a:gd name="connsiteX0" fmla="*/ 0 w 2066925"/>
                <a:gd name="connsiteY0" fmla="*/ 466733 h 476258"/>
                <a:gd name="connsiteX1" fmla="*/ 1019175 w 2066925"/>
                <a:gd name="connsiteY1" fmla="*/ 8 h 476258"/>
                <a:gd name="connsiteX2" fmla="*/ 2066925 w 2066925"/>
                <a:gd name="connsiteY2" fmla="*/ 476258 h 47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6925" h="476258">
                  <a:moveTo>
                    <a:pt x="0" y="466733"/>
                  </a:moveTo>
                  <a:cubicBezTo>
                    <a:pt x="337344" y="232577"/>
                    <a:pt x="674688" y="-1579"/>
                    <a:pt x="1019175" y="8"/>
                  </a:cubicBezTo>
                  <a:cubicBezTo>
                    <a:pt x="1363662" y="1595"/>
                    <a:pt x="1715293" y="238926"/>
                    <a:pt x="2066925" y="476258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17327" y="601127"/>
              <a:ext cx="206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Expansion</a:t>
              </a:r>
            </a:p>
          </p:txBody>
        </p:sp>
        <p:pic>
          <p:nvPicPr>
            <p:cNvPr id="2051" name="Picture 3" descr="C:\Users\ULg\AppData\Local\Microsoft\Windows\INetCache\IE\DT0881JK\young_plants[1]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735"/>
            <a:stretch/>
          </p:blipFill>
          <p:spPr bwMode="auto">
            <a:xfrm>
              <a:off x="5525240" y="1078816"/>
              <a:ext cx="2476500" cy="1128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5717327" y="2915578"/>
              <a:ext cx="2084388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Co-opetition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202632" y="3929559"/>
            <a:ext cx="2076449" cy="1946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1202632" y="5113249"/>
            <a:ext cx="2066925" cy="476258"/>
          </a:xfrm>
          <a:custGeom>
            <a:avLst/>
            <a:gdLst>
              <a:gd name="connsiteX0" fmla="*/ 0 w 2066925"/>
              <a:gd name="connsiteY0" fmla="*/ 466733 h 476258"/>
              <a:gd name="connsiteX1" fmla="*/ 1019175 w 2066925"/>
              <a:gd name="connsiteY1" fmla="*/ 8 h 476258"/>
              <a:gd name="connsiteX2" fmla="*/ 2066925 w 2066925"/>
              <a:gd name="connsiteY2" fmla="*/ 476258 h 47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6925" h="476258">
                <a:moveTo>
                  <a:pt x="0" y="466733"/>
                </a:moveTo>
                <a:cubicBezTo>
                  <a:pt x="337344" y="232577"/>
                  <a:pt x="674688" y="-1579"/>
                  <a:pt x="1019175" y="8"/>
                </a:cubicBezTo>
                <a:cubicBezTo>
                  <a:pt x="1363662" y="1595"/>
                  <a:pt x="1715293" y="238926"/>
                  <a:pt x="2066925" y="476258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02631" y="3560227"/>
            <a:ext cx="206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Leadership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210569" y="5874678"/>
            <a:ext cx="207645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Compete</a:t>
            </a:r>
          </a:p>
        </p:txBody>
      </p:sp>
      <p:pic>
        <p:nvPicPr>
          <p:cNvPr id="2052" name="Picture 4" descr="C:\Users\ULg\AppData\Local\Microsoft\Windows\INetCache\IE\BO6C4QK8\Puriri_tree[2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74"/>
          <a:stretch/>
        </p:blipFill>
        <p:spPr bwMode="auto">
          <a:xfrm>
            <a:off x="1202630" y="3929559"/>
            <a:ext cx="2066927" cy="19451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5699866" y="3931003"/>
            <a:ext cx="2076449" cy="19465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 31"/>
          <p:cNvSpPr/>
          <p:nvPr/>
        </p:nvSpPr>
        <p:spPr>
          <a:xfrm>
            <a:off x="5699866" y="5114693"/>
            <a:ext cx="2066925" cy="476258"/>
          </a:xfrm>
          <a:custGeom>
            <a:avLst/>
            <a:gdLst>
              <a:gd name="connsiteX0" fmla="*/ 0 w 2066925"/>
              <a:gd name="connsiteY0" fmla="*/ 466733 h 476258"/>
              <a:gd name="connsiteX1" fmla="*/ 1019175 w 2066925"/>
              <a:gd name="connsiteY1" fmla="*/ 8 h 476258"/>
              <a:gd name="connsiteX2" fmla="*/ 2066925 w 2066925"/>
              <a:gd name="connsiteY2" fmla="*/ 476258 h 47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6925" h="476258">
                <a:moveTo>
                  <a:pt x="0" y="466733"/>
                </a:moveTo>
                <a:cubicBezTo>
                  <a:pt x="337344" y="232577"/>
                  <a:pt x="674688" y="-1579"/>
                  <a:pt x="1019175" y="8"/>
                </a:cubicBezTo>
                <a:cubicBezTo>
                  <a:pt x="1363662" y="1595"/>
                  <a:pt x="1715293" y="238926"/>
                  <a:pt x="2066925" y="476258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699865" y="3561671"/>
            <a:ext cx="206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Self-Renewal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699865" y="5876122"/>
            <a:ext cx="2084388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new start?</a:t>
            </a:r>
          </a:p>
        </p:txBody>
      </p:sp>
      <p:sp>
        <p:nvSpPr>
          <p:cNvPr id="36" name="Oval 35"/>
          <p:cNvSpPr/>
          <p:nvPr/>
        </p:nvSpPr>
        <p:spPr>
          <a:xfrm rot="5400000" flipH="1">
            <a:off x="6628553" y="4730668"/>
            <a:ext cx="209550" cy="13335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The Evolutionary Stages of a Business Ecosystem</a:t>
            </a:r>
          </a:p>
        </p:txBody>
      </p:sp>
      <p:sp>
        <p:nvSpPr>
          <p:cNvPr id="3" name="Rectangle 2"/>
          <p:cNvSpPr/>
          <p:nvPr/>
        </p:nvSpPr>
        <p:spPr>
          <a:xfrm>
            <a:off x="8676456" y="-1"/>
            <a:ext cx="467544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50795" y="1835481"/>
            <a:ext cx="2078192" cy="2773095"/>
            <a:chOff x="950795" y="1835481"/>
            <a:chExt cx="2078192" cy="2773095"/>
          </a:xfrm>
        </p:grpSpPr>
        <p:sp>
          <p:nvSpPr>
            <p:cNvPr id="4" name="Rectangle 3"/>
            <p:cNvSpPr/>
            <p:nvPr/>
          </p:nvSpPr>
          <p:spPr>
            <a:xfrm>
              <a:off x="950796" y="2204813"/>
              <a:ext cx="2076449" cy="194656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Freeform 4"/>
            <p:cNvSpPr/>
            <p:nvPr/>
          </p:nvSpPr>
          <p:spPr>
            <a:xfrm>
              <a:off x="950796" y="3388503"/>
              <a:ext cx="2066925" cy="476258"/>
            </a:xfrm>
            <a:custGeom>
              <a:avLst/>
              <a:gdLst>
                <a:gd name="connsiteX0" fmla="*/ 0 w 2066925"/>
                <a:gd name="connsiteY0" fmla="*/ 466733 h 476258"/>
                <a:gd name="connsiteX1" fmla="*/ 1019175 w 2066925"/>
                <a:gd name="connsiteY1" fmla="*/ 8 h 476258"/>
                <a:gd name="connsiteX2" fmla="*/ 2066925 w 2066925"/>
                <a:gd name="connsiteY2" fmla="*/ 476258 h 47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6925" h="476258">
                  <a:moveTo>
                    <a:pt x="0" y="466733"/>
                  </a:moveTo>
                  <a:cubicBezTo>
                    <a:pt x="337344" y="232577"/>
                    <a:pt x="674688" y="-1579"/>
                    <a:pt x="1019175" y="8"/>
                  </a:cubicBezTo>
                  <a:cubicBezTo>
                    <a:pt x="1363662" y="1595"/>
                    <a:pt x="1715293" y="238926"/>
                    <a:pt x="2066925" y="476258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 rot="2215890">
              <a:off x="1626214" y="3689943"/>
              <a:ext cx="209550" cy="13335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 rot="19384110" flipH="1">
              <a:off x="2145760" y="3689943"/>
              <a:ext cx="209550" cy="13335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 rot="5400000" flipH="1">
              <a:off x="1885987" y="3478711"/>
              <a:ext cx="209550" cy="13335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50795" y="1835481"/>
              <a:ext cx="2066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Birth</a:t>
              </a:r>
            </a:p>
          </p:txBody>
        </p:sp>
        <p:pic>
          <p:nvPicPr>
            <p:cNvPr id="10" name="Picture 2" descr="C:\Users\ULg\AppData\Local\Microsoft\Windows\INetCache\IE\RJ5A8JP8\watering-can-black-silhouette[1]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29262">
              <a:off x="1114001" y="2216548"/>
              <a:ext cx="1111227" cy="11112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952537" y="4151376"/>
              <a:ext cx="207645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Cooperate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265325" y="1764304"/>
            <a:ext cx="4028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focus is on cooperation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65325" y="2748680"/>
            <a:ext cx="4709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company leader should emerge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65325" y="5080191"/>
            <a:ext cx="3813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Common goal or objective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40968" y="2148516"/>
            <a:ext cx="3552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the customers want?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40968" y="3210345"/>
            <a:ext cx="4922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Its mission is to make the community larger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265325" y="4034848"/>
            <a:ext cx="5307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Established companies should e in a “wait &amp; see” mode</a:t>
            </a:r>
          </a:p>
        </p:txBody>
      </p:sp>
    </p:spTree>
    <p:extLst>
      <p:ext uri="{BB962C8B-B14F-4D97-AF65-F5344CB8AC3E}">
        <p14:creationId xmlns:p14="http://schemas.microsoft.com/office/powerpoint/2010/main" val="1962360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622</Words>
  <Application>Microsoft Macintosh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BREA SOLIS Humberto</dc:creator>
  <cp:lastModifiedBy>PGK</cp:lastModifiedBy>
  <cp:revision>6</cp:revision>
  <dcterms:created xsi:type="dcterms:W3CDTF">2020-01-08T11:41:23Z</dcterms:created>
  <dcterms:modified xsi:type="dcterms:W3CDTF">2020-02-03T18:02:05Z</dcterms:modified>
</cp:coreProperties>
</file>