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63"/>
  </p:notesMasterIdLst>
  <p:handoutMasterIdLst>
    <p:handoutMasterId r:id="rId64"/>
  </p:handoutMasterIdLst>
  <p:sldIdLst>
    <p:sldId id="256" r:id="rId3"/>
    <p:sldId id="257" r:id="rId4"/>
    <p:sldId id="292" r:id="rId5"/>
    <p:sldId id="258" r:id="rId6"/>
    <p:sldId id="259" r:id="rId7"/>
    <p:sldId id="260" r:id="rId8"/>
    <p:sldId id="261" r:id="rId9"/>
    <p:sldId id="262" r:id="rId10"/>
    <p:sldId id="263" r:id="rId11"/>
    <p:sldId id="264" r:id="rId12"/>
    <p:sldId id="314" r:id="rId13"/>
    <p:sldId id="315" r:id="rId14"/>
    <p:sldId id="316" r:id="rId15"/>
    <p:sldId id="313" r:id="rId16"/>
    <p:sldId id="265" r:id="rId17"/>
    <p:sldId id="266" r:id="rId18"/>
    <p:sldId id="267" r:id="rId19"/>
    <p:sldId id="268" r:id="rId20"/>
    <p:sldId id="269" r:id="rId21"/>
    <p:sldId id="318" r:id="rId22"/>
    <p:sldId id="270" r:id="rId23"/>
    <p:sldId id="319" r:id="rId24"/>
    <p:sldId id="271" r:id="rId25"/>
    <p:sldId id="320" r:id="rId26"/>
    <p:sldId id="272" r:id="rId27"/>
    <p:sldId id="321" r:id="rId28"/>
    <p:sldId id="274" r:id="rId29"/>
    <p:sldId id="275" r:id="rId30"/>
    <p:sldId id="322" r:id="rId31"/>
    <p:sldId id="317" r:id="rId32"/>
    <p:sldId id="276" r:id="rId33"/>
    <p:sldId id="277" r:id="rId34"/>
    <p:sldId id="330" r:id="rId35"/>
    <p:sldId id="278" r:id="rId36"/>
    <p:sldId id="279" r:id="rId37"/>
    <p:sldId id="331" r:id="rId38"/>
    <p:sldId id="280" r:id="rId39"/>
    <p:sldId id="281" r:id="rId40"/>
    <p:sldId id="282" r:id="rId41"/>
    <p:sldId id="284" r:id="rId42"/>
    <p:sldId id="324" r:id="rId43"/>
    <p:sldId id="285" r:id="rId44"/>
    <p:sldId id="326" r:id="rId45"/>
    <p:sldId id="332" r:id="rId46"/>
    <p:sldId id="325" r:id="rId47"/>
    <p:sldId id="287" r:id="rId48"/>
    <p:sldId id="288" r:id="rId49"/>
    <p:sldId id="289" r:id="rId50"/>
    <p:sldId id="329" r:id="rId51"/>
    <p:sldId id="328" r:id="rId52"/>
    <p:sldId id="296" r:id="rId53"/>
    <p:sldId id="327" r:id="rId54"/>
    <p:sldId id="291" r:id="rId55"/>
    <p:sldId id="311" r:id="rId56"/>
    <p:sldId id="312" r:id="rId57"/>
    <p:sldId id="309" r:id="rId58"/>
    <p:sldId id="310" r:id="rId59"/>
    <p:sldId id="293" r:id="rId60"/>
    <p:sldId id="294" r:id="rId61"/>
    <p:sldId id="295"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9"/>
    <p:restoredTop sz="94716"/>
  </p:normalViewPr>
  <p:slideViewPr>
    <p:cSldViewPr snapToGrid="0" snapToObjects="1">
      <p:cViewPr varScale="1">
        <p:scale>
          <a:sx n="64" d="100"/>
          <a:sy n="64" d="100"/>
        </p:scale>
        <p:origin x="192" y="4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7.8818417159763302E-2"/>
          <c:y val="5.2426427596959702E-2"/>
          <c:w val="0.88503143491124303"/>
          <c:h val="0.771487039563438"/>
        </c:manualLayout>
      </c:layout>
      <c:lineChart>
        <c:grouping val="standard"/>
        <c:varyColors val="0"/>
        <c:ser>
          <c:idx val="0"/>
          <c:order val="0"/>
          <c:tx>
            <c:strRef>
              <c:f>label 0</c:f>
              <c:strCache>
                <c:ptCount val="1"/>
              </c:strCache>
            </c:strRef>
          </c:tx>
          <c:spPr>
            <a:ln w="25560">
              <a:solidFill>
                <a:srgbClr val="0F6FC6"/>
              </a:solidFill>
              <a:round/>
            </a:ln>
          </c:spPr>
          <c:marker>
            <c:symbol val="none"/>
          </c:marker>
          <c:dLbls>
            <c:spPr>
              <a:noFill/>
              <a:ln>
                <a:noFill/>
              </a:ln>
              <a:effectLst/>
            </c:spPr>
            <c:dLblPos val="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420"/>
                <c:pt idx="0">
                  <c:v>31-Jan-79</c:v>
                </c:pt>
                <c:pt idx="1">
                  <c:v>28-Feb-79</c:v>
                </c:pt>
                <c:pt idx="2">
                  <c:v>31-Mar-79</c:v>
                </c:pt>
                <c:pt idx="3">
                  <c:v>30-Apr-79</c:v>
                </c:pt>
                <c:pt idx="4">
                  <c:v>31-May-79</c:v>
                </c:pt>
                <c:pt idx="5">
                  <c:v>30-Jun-79</c:v>
                </c:pt>
                <c:pt idx="6">
                  <c:v>31-Jul-79</c:v>
                </c:pt>
                <c:pt idx="7">
                  <c:v>31-Aug-79</c:v>
                </c:pt>
                <c:pt idx="8">
                  <c:v>30-Sep-79</c:v>
                </c:pt>
                <c:pt idx="9">
                  <c:v>31-Oct-79</c:v>
                </c:pt>
                <c:pt idx="10">
                  <c:v>30-Nov-79</c:v>
                </c:pt>
                <c:pt idx="11">
                  <c:v>31-Dec-79</c:v>
                </c:pt>
                <c:pt idx="12">
                  <c:v>31-Jan-80</c:v>
                </c:pt>
                <c:pt idx="13">
                  <c:v>29-Feb-80</c:v>
                </c:pt>
                <c:pt idx="14">
                  <c:v>31-Mar-80</c:v>
                </c:pt>
                <c:pt idx="15">
                  <c:v>30-Apr-80</c:v>
                </c:pt>
                <c:pt idx="16">
                  <c:v>31-May-80</c:v>
                </c:pt>
                <c:pt idx="17">
                  <c:v>30-Jun-80</c:v>
                </c:pt>
                <c:pt idx="18">
                  <c:v>31-Jul-80</c:v>
                </c:pt>
                <c:pt idx="19">
                  <c:v>31-Aug-80</c:v>
                </c:pt>
                <c:pt idx="20">
                  <c:v>30-Sep-80</c:v>
                </c:pt>
                <c:pt idx="21">
                  <c:v>31-Oct-80</c:v>
                </c:pt>
                <c:pt idx="22">
                  <c:v>30-Nov-80</c:v>
                </c:pt>
                <c:pt idx="23">
                  <c:v>31-Dec-80</c:v>
                </c:pt>
                <c:pt idx="24">
                  <c:v>31-Jan-81</c:v>
                </c:pt>
                <c:pt idx="25">
                  <c:v>28-Feb-81</c:v>
                </c:pt>
                <c:pt idx="26">
                  <c:v>31-Mar-81</c:v>
                </c:pt>
                <c:pt idx="27">
                  <c:v>30-Apr-81</c:v>
                </c:pt>
                <c:pt idx="28">
                  <c:v>31-May-81</c:v>
                </c:pt>
                <c:pt idx="29">
                  <c:v>30-Jun-81</c:v>
                </c:pt>
                <c:pt idx="30">
                  <c:v>31-Jul-81</c:v>
                </c:pt>
                <c:pt idx="31">
                  <c:v>31-Aug-81</c:v>
                </c:pt>
                <c:pt idx="32">
                  <c:v>30-Sep-81</c:v>
                </c:pt>
                <c:pt idx="33">
                  <c:v>31-Oct-81</c:v>
                </c:pt>
                <c:pt idx="34">
                  <c:v>30-Nov-81</c:v>
                </c:pt>
                <c:pt idx="35">
                  <c:v>31-Dec-81</c:v>
                </c:pt>
                <c:pt idx="36">
                  <c:v>31-Jan-82</c:v>
                </c:pt>
                <c:pt idx="37">
                  <c:v>28-Feb-82</c:v>
                </c:pt>
                <c:pt idx="38">
                  <c:v>31-Mar-82</c:v>
                </c:pt>
                <c:pt idx="39">
                  <c:v>30-Apr-82</c:v>
                </c:pt>
                <c:pt idx="40">
                  <c:v>31-May-82</c:v>
                </c:pt>
                <c:pt idx="41">
                  <c:v>30-Jun-82</c:v>
                </c:pt>
                <c:pt idx="42">
                  <c:v>31-Jul-82</c:v>
                </c:pt>
                <c:pt idx="43">
                  <c:v>31-Aug-82</c:v>
                </c:pt>
                <c:pt idx="44">
                  <c:v>30-Sep-82</c:v>
                </c:pt>
                <c:pt idx="45">
                  <c:v>31-Oct-82</c:v>
                </c:pt>
                <c:pt idx="46">
                  <c:v>30-Nov-82</c:v>
                </c:pt>
                <c:pt idx="47">
                  <c:v>31-Dec-82</c:v>
                </c:pt>
                <c:pt idx="48">
                  <c:v>31-Jan-83</c:v>
                </c:pt>
                <c:pt idx="49">
                  <c:v>28-Feb-83</c:v>
                </c:pt>
                <c:pt idx="50">
                  <c:v>31-Mar-83</c:v>
                </c:pt>
                <c:pt idx="51">
                  <c:v>30-Apr-83</c:v>
                </c:pt>
                <c:pt idx="52">
                  <c:v>31-May-83</c:v>
                </c:pt>
                <c:pt idx="53">
                  <c:v>30-Jun-83</c:v>
                </c:pt>
                <c:pt idx="54">
                  <c:v>31-Jul-83</c:v>
                </c:pt>
                <c:pt idx="55">
                  <c:v>31-Aug-83</c:v>
                </c:pt>
                <c:pt idx="56">
                  <c:v>30-Sep-83</c:v>
                </c:pt>
                <c:pt idx="57">
                  <c:v>31-Oct-83</c:v>
                </c:pt>
                <c:pt idx="58">
                  <c:v>30-Nov-83</c:v>
                </c:pt>
                <c:pt idx="59">
                  <c:v>31-Dec-83</c:v>
                </c:pt>
                <c:pt idx="60">
                  <c:v>31-Jan-84</c:v>
                </c:pt>
                <c:pt idx="61">
                  <c:v>29-Feb-84</c:v>
                </c:pt>
                <c:pt idx="62">
                  <c:v>31-Mar-84</c:v>
                </c:pt>
                <c:pt idx="63">
                  <c:v>30-Apr-84</c:v>
                </c:pt>
                <c:pt idx="64">
                  <c:v>31-May-84</c:v>
                </c:pt>
                <c:pt idx="65">
                  <c:v>30-Jun-84</c:v>
                </c:pt>
                <c:pt idx="66">
                  <c:v>31-Jul-84</c:v>
                </c:pt>
                <c:pt idx="67">
                  <c:v>31-Aug-84</c:v>
                </c:pt>
                <c:pt idx="68">
                  <c:v>30-Sep-84</c:v>
                </c:pt>
                <c:pt idx="69">
                  <c:v>31-Oct-84</c:v>
                </c:pt>
                <c:pt idx="70">
                  <c:v>30-Nov-84</c:v>
                </c:pt>
                <c:pt idx="71">
                  <c:v>31-Dec-84</c:v>
                </c:pt>
                <c:pt idx="72">
                  <c:v>31-Jan-85</c:v>
                </c:pt>
                <c:pt idx="73">
                  <c:v>28-Feb-85</c:v>
                </c:pt>
                <c:pt idx="74">
                  <c:v>31-Mar-85</c:v>
                </c:pt>
                <c:pt idx="75">
                  <c:v>30-Apr-85</c:v>
                </c:pt>
                <c:pt idx="76">
                  <c:v>31-May-85</c:v>
                </c:pt>
                <c:pt idx="77">
                  <c:v>30-Jun-85</c:v>
                </c:pt>
                <c:pt idx="78">
                  <c:v>31-Jul-85</c:v>
                </c:pt>
                <c:pt idx="79">
                  <c:v>31-Aug-85</c:v>
                </c:pt>
                <c:pt idx="80">
                  <c:v>30-Sep-85</c:v>
                </c:pt>
                <c:pt idx="81">
                  <c:v>31-Oct-85</c:v>
                </c:pt>
                <c:pt idx="82">
                  <c:v>30-Nov-85</c:v>
                </c:pt>
                <c:pt idx="83">
                  <c:v>31-Dec-85</c:v>
                </c:pt>
                <c:pt idx="84">
                  <c:v>31-Jan-86</c:v>
                </c:pt>
                <c:pt idx="85">
                  <c:v>28-Feb-86</c:v>
                </c:pt>
                <c:pt idx="86">
                  <c:v>31-Mar-86</c:v>
                </c:pt>
                <c:pt idx="87">
                  <c:v>30-Apr-86</c:v>
                </c:pt>
                <c:pt idx="88">
                  <c:v>31-May-86</c:v>
                </c:pt>
                <c:pt idx="89">
                  <c:v>30-Jun-86</c:v>
                </c:pt>
                <c:pt idx="90">
                  <c:v>31-Jul-86</c:v>
                </c:pt>
                <c:pt idx="91">
                  <c:v>31-Aug-86</c:v>
                </c:pt>
                <c:pt idx="92">
                  <c:v>30-Sep-86</c:v>
                </c:pt>
                <c:pt idx="93">
                  <c:v>31-Oct-86</c:v>
                </c:pt>
                <c:pt idx="94">
                  <c:v>30-Nov-86</c:v>
                </c:pt>
                <c:pt idx="95">
                  <c:v>31-Dec-86</c:v>
                </c:pt>
                <c:pt idx="96">
                  <c:v>31-Jan-87</c:v>
                </c:pt>
                <c:pt idx="97">
                  <c:v>28-Feb-87</c:v>
                </c:pt>
                <c:pt idx="98">
                  <c:v>31-Mar-87</c:v>
                </c:pt>
                <c:pt idx="99">
                  <c:v>30-Apr-87</c:v>
                </c:pt>
                <c:pt idx="100">
                  <c:v>31-May-87</c:v>
                </c:pt>
                <c:pt idx="101">
                  <c:v>30-Jun-87</c:v>
                </c:pt>
                <c:pt idx="102">
                  <c:v>31-Jul-87</c:v>
                </c:pt>
                <c:pt idx="103">
                  <c:v>31-Aug-87</c:v>
                </c:pt>
                <c:pt idx="104">
                  <c:v>30-Sep-87</c:v>
                </c:pt>
                <c:pt idx="105">
                  <c:v>31-Oct-87</c:v>
                </c:pt>
                <c:pt idx="106">
                  <c:v>30-Nov-87</c:v>
                </c:pt>
                <c:pt idx="107">
                  <c:v>31-Dec-87</c:v>
                </c:pt>
                <c:pt idx="108">
                  <c:v>31-Jan-88</c:v>
                </c:pt>
                <c:pt idx="109">
                  <c:v>29-Feb-88</c:v>
                </c:pt>
                <c:pt idx="110">
                  <c:v>31-Mar-88</c:v>
                </c:pt>
                <c:pt idx="111">
                  <c:v>30-Apr-88</c:v>
                </c:pt>
                <c:pt idx="112">
                  <c:v>31-May-88</c:v>
                </c:pt>
                <c:pt idx="113">
                  <c:v>30-Jun-88</c:v>
                </c:pt>
                <c:pt idx="114">
                  <c:v>31-Jul-88</c:v>
                </c:pt>
                <c:pt idx="115">
                  <c:v>31-Aug-88</c:v>
                </c:pt>
                <c:pt idx="116">
                  <c:v>30-Sep-88</c:v>
                </c:pt>
                <c:pt idx="117">
                  <c:v>31-Oct-88</c:v>
                </c:pt>
                <c:pt idx="118">
                  <c:v>30-Nov-88</c:v>
                </c:pt>
                <c:pt idx="119">
                  <c:v>31-Dec-88</c:v>
                </c:pt>
                <c:pt idx="120">
                  <c:v>31-Jan-89</c:v>
                </c:pt>
                <c:pt idx="121">
                  <c:v>28-Feb-89</c:v>
                </c:pt>
                <c:pt idx="122">
                  <c:v>31-Mar-89</c:v>
                </c:pt>
                <c:pt idx="123">
                  <c:v>30-Apr-89</c:v>
                </c:pt>
                <c:pt idx="124">
                  <c:v>31-May-89</c:v>
                </c:pt>
                <c:pt idx="125">
                  <c:v>30-Jun-89</c:v>
                </c:pt>
                <c:pt idx="126">
                  <c:v>31-Jul-89</c:v>
                </c:pt>
                <c:pt idx="127">
                  <c:v>31-Aug-89</c:v>
                </c:pt>
                <c:pt idx="128">
                  <c:v>30-Sep-89</c:v>
                </c:pt>
                <c:pt idx="129">
                  <c:v>31-Oct-89</c:v>
                </c:pt>
                <c:pt idx="130">
                  <c:v>30-Nov-89</c:v>
                </c:pt>
                <c:pt idx="131">
                  <c:v>31-Dec-89</c:v>
                </c:pt>
                <c:pt idx="132">
                  <c:v>31-Jan-90</c:v>
                </c:pt>
                <c:pt idx="133">
                  <c:v>28-Feb-90</c:v>
                </c:pt>
                <c:pt idx="134">
                  <c:v>31-Mar-90</c:v>
                </c:pt>
                <c:pt idx="135">
                  <c:v>30-Apr-90</c:v>
                </c:pt>
                <c:pt idx="136">
                  <c:v>31-May-90</c:v>
                </c:pt>
                <c:pt idx="137">
                  <c:v>30-Jun-90</c:v>
                </c:pt>
                <c:pt idx="138">
                  <c:v>31-Jul-90</c:v>
                </c:pt>
                <c:pt idx="139">
                  <c:v>31-Aug-90</c:v>
                </c:pt>
                <c:pt idx="140">
                  <c:v>30-Sep-90</c:v>
                </c:pt>
                <c:pt idx="141">
                  <c:v>31-Oct-90</c:v>
                </c:pt>
                <c:pt idx="142">
                  <c:v>30-Nov-90</c:v>
                </c:pt>
                <c:pt idx="143">
                  <c:v>31-Dec-90</c:v>
                </c:pt>
                <c:pt idx="144">
                  <c:v>31-Jan-91</c:v>
                </c:pt>
                <c:pt idx="145">
                  <c:v>28-Feb-91</c:v>
                </c:pt>
                <c:pt idx="146">
                  <c:v>31-Mar-91</c:v>
                </c:pt>
                <c:pt idx="147">
                  <c:v>30-Apr-91</c:v>
                </c:pt>
                <c:pt idx="148">
                  <c:v>31-May-91</c:v>
                </c:pt>
                <c:pt idx="149">
                  <c:v>30-Jun-91</c:v>
                </c:pt>
                <c:pt idx="150">
                  <c:v>31-Jul-91</c:v>
                </c:pt>
                <c:pt idx="151">
                  <c:v>31-Aug-91</c:v>
                </c:pt>
                <c:pt idx="152">
                  <c:v>30-Sep-91</c:v>
                </c:pt>
                <c:pt idx="153">
                  <c:v>31-Oct-91</c:v>
                </c:pt>
                <c:pt idx="154">
                  <c:v>30-Nov-91</c:v>
                </c:pt>
                <c:pt idx="155">
                  <c:v>31-Dec-91</c:v>
                </c:pt>
                <c:pt idx="156">
                  <c:v>31-Jan-92</c:v>
                </c:pt>
                <c:pt idx="157">
                  <c:v>29-Feb-92</c:v>
                </c:pt>
                <c:pt idx="158">
                  <c:v>31-Mar-92</c:v>
                </c:pt>
                <c:pt idx="159">
                  <c:v>30-Apr-92</c:v>
                </c:pt>
                <c:pt idx="160">
                  <c:v>31-May-92</c:v>
                </c:pt>
                <c:pt idx="161">
                  <c:v>30-Jun-92</c:v>
                </c:pt>
                <c:pt idx="162">
                  <c:v>31-Jul-92</c:v>
                </c:pt>
                <c:pt idx="163">
                  <c:v>31-Aug-92</c:v>
                </c:pt>
                <c:pt idx="164">
                  <c:v>30-Sep-92</c:v>
                </c:pt>
                <c:pt idx="165">
                  <c:v>31-Oct-92</c:v>
                </c:pt>
                <c:pt idx="166">
                  <c:v>30-Nov-92</c:v>
                </c:pt>
                <c:pt idx="167">
                  <c:v>31-Dec-92</c:v>
                </c:pt>
                <c:pt idx="168">
                  <c:v>31-Jan-93</c:v>
                </c:pt>
                <c:pt idx="169">
                  <c:v>28-Feb-93</c:v>
                </c:pt>
                <c:pt idx="170">
                  <c:v>31-Mar-93</c:v>
                </c:pt>
                <c:pt idx="171">
                  <c:v>30-Apr-93</c:v>
                </c:pt>
                <c:pt idx="172">
                  <c:v>31-May-93</c:v>
                </c:pt>
                <c:pt idx="173">
                  <c:v>30-Jun-93</c:v>
                </c:pt>
                <c:pt idx="174">
                  <c:v>31-Jul-93</c:v>
                </c:pt>
                <c:pt idx="175">
                  <c:v>31-Aug-93</c:v>
                </c:pt>
                <c:pt idx="176">
                  <c:v>30-Sep-93</c:v>
                </c:pt>
                <c:pt idx="177">
                  <c:v>31-Oct-93</c:v>
                </c:pt>
                <c:pt idx="178">
                  <c:v>30-Nov-93</c:v>
                </c:pt>
                <c:pt idx="179">
                  <c:v>31-Dec-93</c:v>
                </c:pt>
                <c:pt idx="180">
                  <c:v>31-Jan-94</c:v>
                </c:pt>
                <c:pt idx="181">
                  <c:v>28-Feb-94</c:v>
                </c:pt>
                <c:pt idx="182">
                  <c:v>31-Mar-94</c:v>
                </c:pt>
                <c:pt idx="183">
                  <c:v>30-Apr-94</c:v>
                </c:pt>
                <c:pt idx="184">
                  <c:v>31-May-94</c:v>
                </c:pt>
                <c:pt idx="185">
                  <c:v>30-Jun-94</c:v>
                </c:pt>
                <c:pt idx="186">
                  <c:v>31-Jul-94</c:v>
                </c:pt>
                <c:pt idx="187">
                  <c:v>31-Aug-94</c:v>
                </c:pt>
                <c:pt idx="188">
                  <c:v>30-Sep-94</c:v>
                </c:pt>
                <c:pt idx="189">
                  <c:v>31-Oct-94</c:v>
                </c:pt>
                <c:pt idx="190">
                  <c:v>30-Nov-94</c:v>
                </c:pt>
                <c:pt idx="191">
                  <c:v>31-Dec-94</c:v>
                </c:pt>
                <c:pt idx="192">
                  <c:v>31-Jan-95</c:v>
                </c:pt>
                <c:pt idx="193">
                  <c:v>28-Feb-95</c:v>
                </c:pt>
                <c:pt idx="194">
                  <c:v>31-Mar-95</c:v>
                </c:pt>
                <c:pt idx="195">
                  <c:v>30-Apr-95</c:v>
                </c:pt>
                <c:pt idx="196">
                  <c:v>31-May-95</c:v>
                </c:pt>
                <c:pt idx="197">
                  <c:v>30-Jun-95</c:v>
                </c:pt>
                <c:pt idx="198">
                  <c:v>31-Jul-95</c:v>
                </c:pt>
                <c:pt idx="199">
                  <c:v>31-Aug-95</c:v>
                </c:pt>
                <c:pt idx="200">
                  <c:v>30-Sep-95</c:v>
                </c:pt>
                <c:pt idx="201">
                  <c:v>31-Oct-95</c:v>
                </c:pt>
                <c:pt idx="202">
                  <c:v>30-Nov-95</c:v>
                </c:pt>
                <c:pt idx="203">
                  <c:v>31-Dec-95</c:v>
                </c:pt>
                <c:pt idx="204">
                  <c:v>31-Jan-96</c:v>
                </c:pt>
                <c:pt idx="205">
                  <c:v>29-Feb-96</c:v>
                </c:pt>
                <c:pt idx="206">
                  <c:v>31-Mar-96</c:v>
                </c:pt>
                <c:pt idx="207">
                  <c:v>30-Apr-96</c:v>
                </c:pt>
                <c:pt idx="208">
                  <c:v>31-May-96</c:v>
                </c:pt>
                <c:pt idx="209">
                  <c:v>30-Jun-96</c:v>
                </c:pt>
                <c:pt idx="210">
                  <c:v>31-Jul-96</c:v>
                </c:pt>
                <c:pt idx="211">
                  <c:v>31-Aug-96</c:v>
                </c:pt>
                <c:pt idx="212">
                  <c:v>30-Sep-96</c:v>
                </c:pt>
                <c:pt idx="213">
                  <c:v>31-Oct-96</c:v>
                </c:pt>
                <c:pt idx="214">
                  <c:v>30-Nov-96</c:v>
                </c:pt>
                <c:pt idx="215">
                  <c:v>31-Dec-96</c:v>
                </c:pt>
                <c:pt idx="216">
                  <c:v>31-Jan-97</c:v>
                </c:pt>
                <c:pt idx="217">
                  <c:v>28-Feb-97</c:v>
                </c:pt>
                <c:pt idx="218">
                  <c:v>31-Mar-97</c:v>
                </c:pt>
                <c:pt idx="219">
                  <c:v>30-Apr-97</c:v>
                </c:pt>
                <c:pt idx="220">
                  <c:v>31-May-97</c:v>
                </c:pt>
                <c:pt idx="221">
                  <c:v>30-Jun-97</c:v>
                </c:pt>
                <c:pt idx="222">
                  <c:v>31-Jul-97</c:v>
                </c:pt>
                <c:pt idx="223">
                  <c:v>31-Aug-97</c:v>
                </c:pt>
                <c:pt idx="224">
                  <c:v>30-Sep-97</c:v>
                </c:pt>
                <c:pt idx="225">
                  <c:v>31-Oct-97</c:v>
                </c:pt>
                <c:pt idx="226">
                  <c:v>30-Nov-97</c:v>
                </c:pt>
                <c:pt idx="227">
                  <c:v>31-Dec-97</c:v>
                </c:pt>
                <c:pt idx="228">
                  <c:v>31-Jan-98</c:v>
                </c:pt>
                <c:pt idx="229">
                  <c:v>28-Feb-98</c:v>
                </c:pt>
                <c:pt idx="230">
                  <c:v>31-Mar-98</c:v>
                </c:pt>
                <c:pt idx="231">
                  <c:v>30-Apr-98</c:v>
                </c:pt>
                <c:pt idx="232">
                  <c:v>31-May-98</c:v>
                </c:pt>
                <c:pt idx="233">
                  <c:v>30-Jun-98</c:v>
                </c:pt>
                <c:pt idx="234">
                  <c:v>31-Jul-98</c:v>
                </c:pt>
                <c:pt idx="235">
                  <c:v>31-Aug-98</c:v>
                </c:pt>
                <c:pt idx="236">
                  <c:v>30-Sep-98</c:v>
                </c:pt>
                <c:pt idx="237">
                  <c:v>31-Oct-98</c:v>
                </c:pt>
                <c:pt idx="238">
                  <c:v>30-Nov-98</c:v>
                </c:pt>
                <c:pt idx="239">
                  <c:v>31-Dec-98</c:v>
                </c:pt>
                <c:pt idx="240">
                  <c:v>31-Jan-99</c:v>
                </c:pt>
                <c:pt idx="241">
                  <c:v>28-Feb-99</c:v>
                </c:pt>
                <c:pt idx="242">
                  <c:v>31-Mar-99</c:v>
                </c:pt>
                <c:pt idx="243">
                  <c:v>30-Apr-99</c:v>
                </c:pt>
                <c:pt idx="244">
                  <c:v>31-May-99</c:v>
                </c:pt>
                <c:pt idx="245">
                  <c:v>30-Jun-99</c:v>
                </c:pt>
                <c:pt idx="246">
                  <c:v>31-Jul-99</c:v>
                </c:pt>
                <c:pt idx="247">
                  <c:v>31-Aug-99</c:v>
                </c:pt>
                <c:pt idx="248">
                  <c:v>30-Sep-99</c:v>
                </c:pt>
                <c:pt idx="249">
                  <c:v>31-Oct-99</c:v>
                </c:pt>
                <c:pt idx="250">
                  <c:v>30-Nov-99</c:v>
                </c:pt>
                <c:pt idx="251">
                  <c:v>31-Dec-99</c:v>
                </c:pt>
                <c:pt idx="252">
                  <c:v>31-Jan-00</c:v>
                </c:pt>
                <c:pt idx="253">
                  <c:v>29-Feb-00</c:v>
                </c:pt>
                <c:pt idx="254">
                  <c:v>31-Mar-00</c:v>
                </c:pt>
                <c:pt idx="255">
                  <c:v>30-Apr-00</c:v>
                </c:pt>
                <c:pt idx="256">
                  <c:v>31-May-00</c:v>
                </c:pt>
                <c:pt idx="257">
                  <c:v>30-Jun-00</c:v>
                </c:pt>
                <c:pt idx="258">
                  <c:v>31-Jul-00</c:v>
                </c:pt>
                <c:pt idx="259">
                  <c:v>31-Aug-00</c:v>
                </c:pt>
                <c:pt idx="260">
                  <c:v>30-Sep-00</c:v>
                </c:pt>
                <c:pt idx="261">
                  <c:v>31-Oct-00</c:v>
                </c:pt>
                <c:pt idx="262">
                  <c:v>30-Nov-00</c:v>
                </c:pt>
                <c:pt idx="263">
                  <c:v>31-Dec-00</c:v>
                </c:pt>
                <c:pt idx="264">
                  <c:v>31-Jan-01</c:v>
                </c:pt>
                <c:pt idx="265">
                  <c:v>28-Feb-01</c:v>
                </c:pt>
                <c:pt idx="266">
                  <c:v>31-Mar-01</c:v>
                </c:pt>
                <c:pt idx="267">
                  <c:v>30-Apr-01</c:v>
                </c:pt>
                <c:pt idx="268">
                  <c:v>31-May-01</c:v>
                </c:pt>
                <c:pt idx="269">
                  <c:v>30-Jun-01</c:v>
                </c:pt>
                <c:pt idx="270">
                  <c:v>31-Jul-01</c:v>
                </c:pt>
                <c:pt idx="271">
                  <c:v>31-Aug-01</c:v>
                </c:pt>
                <c:pt idx="272">
                  <c:v>30-Sep-01</c:v>
                </c:pt>
                <c:pt idx="273">
                  <c:v>31-Oct-01</c:v>
                </c:pt>
                <c:pt idx="274">
                  <c:v>30-Nov-01</c:v>
                </c:pt>
                <c:pt idx="275">
                  <c:v>31-Dec-01</c:v>
                </c:pt>
                <c:pt idx="276">
                  <c:v>31-Jan-02</c:v>
                </c:pt>
                <c:pt idx="277">
                  <c:v>28-Feb-02</c:v>
                </c:pt>
                <c:pt idx="278">
                  <c:v>31-Mar-02</c:v>
                </c:pt>
                <c:pt idx="279">
                  <c:v>30-Apr-02</c:v>
                </c:pt>
                <c:pt idx="280">
                  <c:v>31-May-02</c:v>
                </c:pt>
                <c:pt idx="281">
                  <c:v>30-Jun-02</c:v>
                </c:pt>
                <c:pt idx="282">
                  <c:v>31-Jul-02</c:v>
                </c:pt>
                <c:pt idx="283">
                  <c:v>31-Aug-02</c:v>
                </c:pt>
                <c:pt idx="284">
                  <c:v>30-Sep-02</c:v>
                </c:pt>
                <c:pt idx="285">
                  <c:v>31-Oct-02</c:v>
                </c:pt>
                <c:pt idx="286">
                  <c:v>30-Nov-02</c:v>
                </c:pt>
                <c:pt idx="287">
                  <c:v>31-Dec-02</c:v>
                </c:pt>
                <c:pt idx="288">
                  <c:v>31-Jan-03</c:v>
                </c:pt>
                <c:pt idx="289">
                  <c:v>28-Feb-03</c:v>
                </c:pt>
                <c:pt idx="290">
                  <c:v>31-Mar-03</c:v>
                </c:pt>
                <c:pt idx="291">
                  <c:v>30-Apr-03</c:v>
                </c:pt>
                <c:pt idx="292">
                  <c:v>31-May-03</c:v>
                </c:pt>
                <c:pt idx="293">
                  <c:v>30-Jun-03</c:v>
                </c:pt>
                <c:pt idx="294">
                  <c:v>31-Jul-03</c:v>
                </c:pt>
                <c:pt idx="295">
                  <c:v>31-Aug-03</c:v>
                </c:pt>
                <c:pt idx="296">
                  <c:v>30-Sep-03</c:v>
                </c:pt>
                <c:pt idx="297">
                  <c:v>31-Oct-03</c:v>
                </c:pt>
                <c:pt idx="298">
                  <c:v>30-Nov-03</c:v>
                </c:pt>
                <c:pt idx="299">
                  <c:v>31-Dec-03</c:v>
                </c:pt>
                <c:pt idx="300">
                  <c:v>31-Jan-04</c:v>
                </c:pt>
                <c:pt idx="301">
                  <c:v>29-Feb-04</c:v>
                </c:pt>
                <c:pt idx="302">
                  <c:v>31-Mar-04</c:v>
                </c:pt>
                <c:pt idx="303">
                  <c:v>30-Apr-04</c:v>
                </c:pt>
                <c:pt idx="304">
                  <c:v>31-May-04</c:v>
                </c:pt>
                <c:pt idx="305">
                  <c:v>30-Jun-04</c:v>
                </c:pt>
                <c:pt idx="306">
                  <c:v>31-Jul-04</c:v>
                </c:pt>
                <c:pt idx="307">
                  <c:v>31-Aug-04</c:v>
                </c:pt>
                <c:pt idx="308">
                  <c:v>30-Sep-04</c:v>
                </c:pt>
                <c:pt idx="309">
                  <c:v>31-Oct-04</c:v>
                </c:pt>
                <c:pt idx="310">
                  <c:v>30-Nov-04</c:v>
                </c:pt>
                <c:pt idx="311">
                  <c:v>31-Dec-04</c:v>
                </c:pt>
                <c:pt idx="312">
                  <c:v>31-Jan-05</c:v>
                </c:pt>
                <c:pt idx="313">
                  <c:v>28-Feb-05</c:v>
                </c:pt>
                <c:pt idx="314">
                  <c:v>31-Mar-05</c:v>
                </c:pt>
                <c:pt idx="315">
                  <c:v>30-Apr-05</c:v>
                </c:pt>
                <c:pt idx="316">
                  <c:v>31-May-05</c:v>
                </c:pt>
                <c:pt idx="317">
                  <c:v>30-Jun-05</c:v>
                </c:pt>
                <c:pt idx="318">
                  <c:v>31-Jul-05</c:v>
                </c:pt>
                <c:pt idx="319">
                  <c:v>31-Aug-05</c:v>
                </c:pt>
                <c:pt idx="320">
                  <c:v>30-Sep-05</c:v>
                </c:pt>
                <c:pt idx="321">
                  <c:v>31-Oct-05</c:v>
                </c:pt>
                <c:pt idx="322">
                  <c:v>30-Nov-05</c:v>
                </c:pt>
                <c:pt idx="323">
                  <c:v>31-Dec-05</c:v>
                </c:pt>
                <c:pt idx="324">
                  <c:v>31-Jan-06</c:v>
                </c:pt>
                <c:pt idx="325">
                  <c:v>28-Feb-06</c:v>
                </c:pt>
                <c:pt idx="326">
                  <c:v>31-Mar-06</c:v>
                </c:pt>
                <c:pt idx="327">
                  <c:v>30-Apr-06</c:v>
                </c:pt>
                <c:pt idx="328">
                  <c:v>31-May-06</c:v>
                </c:pt>
                <c:pt idx="329">
                  <c:v>30-Jun-06</c:v>
                </c:pt>
                <c:pt idx="330">
                  <c:v>31-Jul-06</c:v>
                </c:pt>
                <c:pt idx="331">
                  <c:v>31-Aug-06</c:v>
                </c:pt>
                <c:pt idx="332">
                  <c:v>30-Sep-06</c:v>
                </c:pt>
                <c:pt idx="333">
                  <c:v>31-Oct-06</c:v>
                </c:pt>
                <c:pt idx="334">
                  <c:v>30-Nov-06</c:v>
                </c:pt>
                <c:pt idx="335">
                  <c:v>31-Dec-06</c:v>
                </c:pt>
                <c:pt idx="336">
                  <c:v>31-Jan-07</c:v>
                </c:pt>
                <c:pt idx="337">
                  <c:v>28-Feb-07</c:v>
                </c:pt>
                <c:pt idx="338">
                  <c:v>31-Mar-07</c:v>
                </c:pt>
                <c:pt idx="339">
                  <c:v>30-Apr-07</c:v>
                </c:pt>
                <c:pt idx="340">
                  <c:v>31-May-07</c:v>
                </c:pt>
                <c:pt idx="341">
                  <c:v>30-Jun-07</c:v>
                </c:pt>
                <c:pt idx="342">
                  <c:v>31-Jul-07</c:v>
                </c:pt>
                <c:pt idx="343">
                  <c:v>31-Aug-07</c:v>
                </c:pt>
                <c:pt idx="344">
                  <c:v>30-Sep-07</c:v>
                </c:pt>
                <c:pt idx="345">
                  <c:v>31-Oct-07</c:v>
                </c:pt>
                <c:pt idx="346">
                  <c:v>30-Nov-07</c:v>
                </c:pt>
                <c:pt idx="347">
                  <c:v>31-Dec-07</c:v>
                </c:pt>
                <c:pt idx="348">
                  <c:v>31-Jan-08</c:v>
                </c:pt>
                <c:pt idx="349">
                  <c:v>29-Feb-08</c:v>
                </c:pt>
                <c:pt idx="350">
                  <c:v>31-Mar-08</c:v>
                </c:pt>
                <c:pt idx="351">
                  <c:v>30-Apr-08</c:v>
                </c:pt>
                <c:pt idx="352">
                  <c:v>31-May-08</c:v>
                </c:pt>
                <c:pt idx="353">
                  <c:v>30-Jun-08</c:v>
                </c:pt>
                <c:pt idx="354">
                  <c:v>31-Jul-08</c:v>
                </c:pt>
                <c:pt idx="355">
                  <c:v>31-Aug-08</c:v>
                </c:pt>
                <c:pt idx="356">
                  <c:v>30-Sep-08</c:v>
                </c:pt>
                <c:pt idx="357">
                  <c:v>31-Oct-08</c:v>
                </c:pt>
                <c:pt idx="358">
                  <c:v>30-Nov-08</c:v>
                </c:pt>
                <c:pt idx="359">
                  <c:v>31-Dec-08</c:v>
                </c:pt>
                <c:pt idx="360">
                  <c:v>31-Jan-09</c:v>
                </c:pt>
                <c:pt idx="361">
                  <c:v>28-Feb-09</c:v>
                </c:pt>
                <c:pt idx="362">
                  <c:v>31-Mar-09</c:v>
                </c:pt>
                <c:pt idx="363">
                  <c:v>30-Apr-09</c:v>
                </c:pt>
                <c:pt idx="364">
                  <c:v>31-May-09</c:v>
                </c:pt>
                <c:pt idx="365">
                  <c:v>30-Jun-09</c:v>
                </c:pt>
                <c:pt idx="366">
                  <c:v>31-Jul-09</c:v>
                </c:pt>
                <c:pt idx="367">
                  <c:v>31-Aug-09</c:v>
                </c:pt>
                <c:pt idx="368">
                  <c:v>30-Sep-09</c:v>
                </c:pt>
                <c:pt idx="369">
                  <c:v>31-Oct-09</c:v>
                </c:pt>
                <c:pt idx="370">
                  <c:v>30-Nov-09</c:v>
                </c:pt>
                <c:pt idx="371">
                  <c:v>31-Dec-09</c:v>
                </c:pt>
                <c:pt idx="372">
                  <c:v>31-Jan-10</c:v>
                </c:pt>
                <c:pt idx="373">
                  <c:v>28-Feb-10</c:v>
                </c:pt>
                <c:pt idx="374">
                  <c:v>31-Mar-10</c:v>
                </c:pt>
                <c:pt idx="375">
                  <c:v>30-Apr-10</c:v>
                </c:pt>
                <c:pt idx="376">
                  <c:v>31-May-10</c:v>
                </c:pt>
                <c:pt idx="377">
                  <c:v>30-Jun-10</c:v>
                </c:pt>
                <c:pt idx="378">
                  <c:v>31-Jul-10</c:v>
                </c:pt>
                <c:pt idx="379">
                  <c:v>31-Aug-10</c:v>
                </c:pt>
                <c:pt idx="380">
                  <c:v>30-Sep-10</c:v>
                </c:pt>
                <c:pt idx="381">
                  <c:v>31-Oct-10</c:v>
                </c:pt>
                <c:pt idx="382">
                  <c:v>30-Nov-10</c:v>
                </c:pt>
                <c:pt idx="383">
                  <c:v>31-Dec-10</c:v>
                </c:pt>
                <c:pt idx="384">
                  <c:v>31-Jan-11</c:v>
                </c:pt>
                <c:pt idx="385">
                  <c:v>28-Feb-11</c:v>
                </c:pt>
                <c:pt idx="386">
                  <c:v>31-Mar-11</c:v>
                </c:pt>
                <c:pt idx="387">
                  <c:v>30-Apr-11</c:v>
                </c:pt>
                <c:pt idx="388">
                  <c:v>31-May-11</c:v>
                </c:pt>
                <c:pt idx="389">
                  <c:v>30-Jun-11</c:v>
                </c:pt>
                <c:pt idx="390">
                  <c:v>31-Jul-11</c:v>
                </c:pt>
                <c:pt idx="391">
                  <c:v>31-Aug-11</c:v>
                </c:pt>
                <c:pt idx="392">
                  <c:v>30-Sep-11</c:v>
                </c:pt>
                <c:pt idx="393">
                  <c:v>31-Oct-11</c:v>
                </c:pt>
                <c:pt idx="394">
                  <c:v>30-Nov-11</c:v>
                </c:pt>
                <c:pt idx="395">
                  <c:v>31-Dec-11</c:v>
                </c:pt>
                <c:pt idx="396">
                  <c:v>31-Jan-12</c:v>
                </c:pt>
                <c:pt idx="397">
                  <c:v>29-Feb-12</c:v>
                </c:pt>
                <c:pt idx="398">
                  <c:v>31-Mar-12</c:v>
                </c:pt>
                <c:pt idx="399">
                  <c:v>30-Apr-12</c:v>
                </c:pt>
                <c:pt idx="400">
                  <c:v>31-May-12</c:v>
                </c:pt>
                <c:pt idx="401">
                  <c:v>30-Jun-12</c:v>
                </c:pt>
                <c:pt idx="402">
                  <c:v>31-Jul-12</c:v>
                </c:pt>
                <c:pt idx="403">
                  <c:v>31-Aug-12</c:v>
                </c:pt>
                <c:pt idx="404">
                  <c:v>30-Sep-12</c:v>
                </c:pt>
                <c:pt idx="405">
                  <c:v>31-Oct-12</c:v>
                </c:pt>
                <c:pt idx="406">
                  <c:v>30-Nov-12</c:v>
                </c:pt>
                <c:pt idx="407">
                  <c:v>31-Dec-12</c:v>
                </c:pt>
                <c:pt idx="408">
                  <c:v>31-Jan-13</c:v>
                </c:pt>
                <c:pt idx="409">
                  <c:v>28-Feb-13</c:v>
                </c:pt>
                <c:pt idx="410">
                  <c:v>31-Mar-13</c:v>
                </c:pt>
                <c:pt idx="411">
                  <c:v>30-Apr-13</c:v>
                </c:pt>
                <c:pt idx="412">
                  <c:v>31-May-13</c:v>
                </c:pt>
                <c:pt idx="413">
                  <c:v>30-Jun-13</c:v>
                </c:pt>
                <c:pt idx="414">
                  <c:v>31-Jul-13</c:v>
                </c:pt>
                <c:pt idx="415">
                  <c:v>31-Aug-13</c:v>
                </c:pt>
                <c:pt idx="416">
                  <c:v>30-Sep-13</c:v>
                </c:pt>
                <c:pt idx="417">
                  <c:v>31-Oct-13</c:v>
                </c:pt>
                <c:pt idx="418">
                  <c:v>30-Nov-13</c:v>
                </c:pt>
                <c:pt idx="419">
                  <c:v>31-Dec-13</c:v>
                </c:pt>
              </c:strCache>
            </c:strRef>
          </c:cat>
          <c:val>
            <c:numRef>
              <c:f>0</c:f>
              <c:numCache>
                <c:formatCode>General</c:formatCode>
                <c:ptCount val="420"/>
                <c:pt idx="0">
                  <c:v>14.3782450007711</c:v>
                </c:pt>
                <c:pt idx="1">
                  <c:v>13.5757940086164</c:v>
                </c:pt>
                <c:pt idx="2">
                  <c:v>10.8700950524007</c:v>
                </c:pt>
                <c:pt idx="3">
                  <c:v>5.5095075572891297</c:v>
                </c:pt>
                <c:pt idx="4">
                  <c:v>9.9142132969389696</c:v>
                </c:pt>
                <c:pt idx="5">
                  <c:v>10.6654082114205</c:v>
                </c:pt>
                <c:pt idx="6">
                  <c:v>6.8934240362811874</c:v>
                </c:pt>
                <c:pt idx="7">
                  <c:v>5.7046223224351698</c:v>
                </c:pt>
                <c:pt idx="8">
                  <c:v>10.094274545872601</c:v>
                </c:pt>
                <c:pt idx="9">
                  <c:v>14.9436904418135</c:v>
                </c:pt>
                <c:pt idx="10">
                  <c:v>13.093304876351301</c:v>
                </c:pt>
                <c:pt idx="11">
                  <c:v>8.1632653061224492</c:v>
                </c:pt>
                <c:pt idx="12">
                  <c:v>7.39942528735632</c:v>
                </c:pt>
                <c:pt idx="13">
                  <c:v>5.6576079704665858</c:v>
                </c:pt>
                <c:pt idx="14">
                  <c:v>1.3338239352405501</c:v>
                </c:pt>
                <c:pt idx="15">
                  <c:v>1.2509596712279201</c:v>
                </c:pt>
                <c:pt idx="16">
                  <c:v>-4.6157950907150473</c:v>
                </c:pt>
                <c:pt idx="17">
                  <c:v>-8.6073714411829432</c:v>
                </c:pt>
                <c:pt idx="18">
                  <c:v>-14.8442648157097</c:v>
                </c:pt>
                <c:pt idx="19">
                  <c:v>-20.9411764705882</c:v>
                </c:pt>
                <c:pt idx="20">
                  <c:v>-22.369915450300802</c:v>
                </c:pt>
                <c:pt idx="21">
                  <c:v>-25.256987160962701</c:v>
                </c:pt>
                <c:pt idx="22">
                  <c:v>-20.685061028021298</c:v>
                </c:pt>
                <c:pt idx="23">
                  <c:v>-18.8909579971033</c:v>
                </c:pt>
                <c:pt idx="24">
                  <c:v>-21.6</c:v>
                </c:pt>
                <c:pt idx="25">
                  <c:v>-17.632396029212401</c:v>
                </c:pt>
                <c:pt idx="26">
                  <c:v>-20.432220039292702</c:v>
                </c:pt>
                <c:pt idx="27">
                  <c:v>-19.6422134102379</c:v>
                </c:pt>
                <c:pt idx="28">
                  <c:v>-15.9573473014685</c:v>
                </c:pt>
                <c:pt idx="29">
                  <c:v>-10.084750012537</c:v>
                </c:pt>
                <c:pt idx="30">
                  <c:v>-8.2486708427646356</c:v>
                </c:pt>
                <c:pt idx="31">
                  <c:v>-9.0172503920543754</c:v>
                </c:pt>
                <c:pt idx="32">
                  <c:v>-6.24556422995032</c:v>
                </c:pt>
                <c:pt idx="33">
                  <c:v>-8.5527735808331489</c:v>
                </c:pt>
                <c:pt idx="34">
                  <c:v>-13.4932920536636</c:v>
                </c:pt>
                <c:pt idx="35">
                  <c:v>-15.0657548658601</c:v>
                </c:pt>
                <c:pt idx="36">
                  <c:v>-14.6212721034574</c:v>
                </c:pt>
                <c:pt idx="37">
                  <c:v>-17.28662834833527</c:v>
                </c:pt>
                <c:pt idx="38">
                  <c:v>-16.386206896551681</c:v>
                </c:pt>
                <c:pt idx="39">
                  <c:v>-18.351151768984899</c:v>
                </c:pt>
                <c:pt idx="40">
                  <c:v>-13.844456701599499</c:v>
                </c:pt>
                <c:pt idx="41">
                  <c:v>-10.2235885969815</c:v>
                </c:pt>
                <c:pt idx="42">
                  <c:v>-13.650686473103701</c:v>
                </c:pt>
                <c:pt idx="43">
                  <c:v>-13.1291778552248</c:v>
                </c:pt>
                <c:pt idx="44">
                  <c:v>-13.474684277604</c:v>
                </c:pt>
                <c:pt idx="45">
                  <c:v>-11.7629699580948</c:v>
                </c:pt>
                <c:pt idx="46">
                  <c:v>-7.7820291286102199</c:v>
                </c:pt>
                <c:pt idx="47">
                  <c:v>-8.8343176872862994</c:v>
                </c:pt>
                <c:pt idx="48">
                  <c:v>-3.5472299721004501</c:v>
                </c:pt>
                <c:pt idx="49">
                  <c:v>-6.1651621531260297</c:v>
                </c:pt>
                <c:pt idx="50">
                  <c:v>1.04328975001694</c:v>
                </c:pt>
                <c:pt idx="51">
                  <c:v>-7.0899129874315197</c:v>
                </c:pt>
                <c:pt idx="52">
                  <c:v>-12.7156789197299</c:v>
                </c:pt>
                <c:pt idx="53">
                  <c:v>-9.8035389018995396</c:v>
                </c:pt>
                <c:pt idx="54">
                  <c:v>-11.085616887373799</c:v>
                </c:pt>
                <c:pt idx="55">
                  <c:v>-12.698941199973399</c:v>
                </c:pt>
                <c:pt idx="56">
                  <c:v>-12.633404482390601</c:v>
                </c:pt>
                <c:pt idx="57">
                  <c:v>-17.491507360287802</c:v>
                </c:pt>
                <c:pt idx="58">
                  <c:v>-17.562165458364401</c:v>
                </c:pt>
                <c:pt idx="59">
                  <c:v>-17.6394115634622</c:v>
                </c:pt>
                <c:pt idx="60">
                  <c:v>-17.907273500637999</c:v>
                </c:pt>
                <c:pt idx="61">
                  <c:v>-25.2893327160902</c:v>
                </c:pt>
                <c:pt idx="62">
                  <c:v>-26.479581436434099</c:v>
                </c:pt>
                <c:pt idx="63">
                  <c:v>-13.9017219655607</c:v>
                </c:pt>
                <c:pt idx="64">
                  <c:v>-12.7632598436289</c:v>
                </c:pt>
                <c:pt idx="65">
                  <c:v>-7.7116212338593897</c:v>
                </c:pt>
                <c:pt idx="66">
                  <c:v>-0.62864500492311504</c:v>
                </c:pt>
                <c:pt idx="67">
                  <c:v>6.1628430049482601</c:v>
                </c:pt>
                <c:pt idx="68">
                  <c:v>11.4347270986275</c:v>
                </c:pt>
                <c:pt idx="69">
                  <c:v>15.167389702873001</c:v>
                </c:pt>
                <c:pt idx="70">
                  <c:v>19.6968441977967</c:v>
                </c:pt>
                <c:pt idx="71">
                  <c:v>29.0724863600935</c:v>
                </c:pt>
                <c:pt idx="72">
                  <c:v>30.460288808664199</c:v>
                </c:pt>
                <c:pt idx="73">
                  <c:v>32.325035227806502</c:v>
                </c:pt>
                <c:pt idx="74">
                  <c:v>19.559841740850601</c:v>
                </c:pt>
                <c:pt idx="75">
                  <c:v>21.776386256900398</c:v>
                </c:pt>
                <c:pt idx="76">
                  <c:v>24.668967177594102</c:v>
                </c:pt>
                <c:pt idx="77">
                  <c:v>15.944881889763799</c:v>
                </c:pt>
                <c:pt idx="78">
                  <c:v>10.141492494433701</c:v>
                </c:pt>
                <c:pt idx="79">
                  <c:v>9.19203747072598</c:v>
                </c:pt>
                <c:pt idx="80">
                  <c:v>7.9541331010958798</c:v>
                </c:pt>
                <c:pt idx="81">
                  <c:v>2.77580576458895</c:v>
                </c:pt>
                <c:pt idx="82">
                  <c:v>-3.1026417171161098</c:v>
                </c:pt>
                <c:pt idx="83">
                  <c:v>2.6938192211504099</c:v>
                </c:pt>
                <c:pt idx="84">
                  <c:v>9.5062366226289807</c:v>
                </c:pt>
                <c:pt idx="85">
                  <c:v>8.1013561741613103</c:v>
                </c:pt>
                <c:pt idx="86">
                  <c:v>7.3064113238967474</c:v>
                </c:pt>
                <c:pt idx="87">
                  <c:v>5.7900290160907604</c:v>
                </c:pt>
                <c:pt idx="88">
                  <c:v>15.040875710128899</c:v>
                </c:pt>
                <c:pt idx="89">
                  <c:v>8.9898922283954903</c:v>
                </c:pt>
                <c:pt idx="90">
                  <c:v>11.322057300655899</c:v>
                </c:pt>
                <c:pt idx="91">
                  <c:v>10.9857192615813</c:v>
                </c:pt>
                <c:pt idx="92">
                  <c:v>17.564352152282101</c:v>
                </c:pt>
                <c:pt idx="93">
                  <c:v>21.070234113712399</c:v>
                </c:pt>
                <c:pt idx="94">
                  <c:v>25.757243996788599</c:v>
                </c:pt>
                <c:pt idx="95">
                  <c:v>28.905150576977171</c:v>
                </c:pt>
                <c:pt idx="96">
                  <c:v>29.922886257229401</c:v>
                </c:pt>
                <c:pt idx="97">
                  <c:v>18.481826092777279</c:v>
                </c:pt>
                <c:pt idx="98">
                  <c:v>13.515589986554801</c:v>
                </c:pt>
                <c:pt idx="99">
                  <c:v>14.8455116094826</c:v>
                </c:pt>
                <c:pt idx="100">
                  <c:v>16.510633021265999</c:v>
                </c:pt>
                <c:pt idx="101">
                  <c:v>15.808684707363099</c:v>
                </c:pt>
                <c:pt idx="102">
                  <c:v>9.3199153900390996</c:v>
                </c:pt>
                <c:pt idx="103">
                  <c:v>7.8110236220472604</c:v>
                </c:pt>
                <c:pt idx="104">
                  <c:v>4.6895435012766997</c:v>
                </c:pt>
                <c:pt idx="105">
                  <c:v>-1.0156754535313901</c:v>
                </c:pt>
                <c:pt idx="106">
                  <c:v>-2.68382555133915</c:v>
                </c:pt>
                <c:pt idx="107">
                  <c:v>-0.76253893244549398</c:v>
                </c:pt>
                <c:pt idx="108">
                  <c:v>4.0575539568345373</c:v>
                </c:pt>
                <c:pt idx="109">
                  <c:v>1.39153530804319</c:v>
                </c:pt>
                <c:pt idx="110">
                  <c:v>-6.3507414571244301</c:v>
                </c:pt>
                <c:pt idx="111">
                  <c:v>-9.3914632835178899</c:v>
                </c:pt>
                <c:pt idx="112">
                  <c:v>-7.9055049375306874</c:v>
                </c:pt>
                <c:pt idx="113">
                  <c:v>-6.1597230512116603</c:v>
                </c:pt>
                <c:pt idx="114">
                  <c:v>-7.6712328767123203</c:v>
                </c:pt>
                <c:pt idx="115">
                  <c:v>1.48469481273293</c:v>
                </c:pt>
                <c:pt idx="116">
                  <c:v>-4.3581327498176599</c:v>
                </c:pt>
                <c:pt idx="117">
                  <c:v>-5.9650345588662343</c:v>
                </c:pt>
                <c:pt idx="118">
                  <c:v>-11.738741758855699</c:v>
                </c:pt>
                <c:pt idx="119">
                  <c:v>-10.7394766780432</c:v>
                </c:pt>
                <c:pt idx="120">
                  <c:v>-5.97119365560674</c:v>
                </c:pt>
                <c:pt idx="121">
                  <c:v>-1.56423926416312</c:v>
                </c:pt>
                <c:pt idx="122">
                  <c:v>1.8373493975903601</c:v>
                </c:pt>
                <c:pt idx="123">
                  <c:v>-0.13351945135644899</c:v>
                </c:pt>
                <c:pt idx="124">
                  <c:v>8.3283641423176249</c:v>
                </c:pt>
                <c:pt idx="125">
                  <c:v>13.291011008306899</c:v>
                </c:pt>
                <c:pt idx="126">
                  <c:v>9.8651883583217899</c:v>
                </c:pt>
                <c:pt idx="127">
                  <c:v>23.125827814569501</c:v>
                </c:pt>
                <c:pt idx="128">
                  <c:v>22.430874830020102</c:v>
                </c:pt>
                <c:pt idx="129">
                  <c:v>25.1421689971232</c:v>
                </c:pt>
                <c:pt idx="130">
                  <c:v>31.287556545810499</c:v>
                </c:pt>
                <c:pt idx="131">
                  <c:v>27.141450607154599</c:v>
                </c:pt>
                <c:pt idx="132">
                  <c:v>21.443856998992899</c:v>
                </c:pt>
                <c:pt idx="133">
                  <c:v>22.921503419715101</c:v>
                </c:pt>
                <c:pt idx="134">
                  <c:v>23.197270151944402</c:v>
                </c:pt>
                <c:pt idx="135">
                  <c:v>12.823674475955601</c:v>
                </c:pt>
                <c:pt idx="136">
                  <c:v>8.5078203834510528</c:v>
                </c:pt>
                <c:pt idx="137">
                  <c:v>3.1058909002845598</c:v>
                </c:pt>
                <c:pt idx="138">
                  <c:v>-7.6384142173615848</c:v>
                </c:pt>
                <c:pt idx="139">
                  <c:v>-5.8323547503215298</c:v>
                </c:pt>
                <c:pt idx="140">
                  <c:v>-5.4389528323177698</c:v>
                </c:pt>
                <c:pt idx="141">
                  <c:v>-6.1997642267709967</c:v>
                </c:pt>
                <c:pt idx="142">
                  <c:v>-6.6945831320126699</c:v>
                </c:pt>
                <c:pt idx="143">
                  <c:v>-4.2992074693301596</c:v>
                </c:pt>
                <c:pt idx="144">
                  <c:v>0.28456375838925402</c:v>
                </c:pt>
                <c:pt idx="145">
                  <c:v>-2.3107526295710969</c:v>
                </c:pt>
                <c:pt idx="146">
                  <c:v>5.3072960345034197</c:v>
                </c:pt>
                <c:pt idx="147">
                  <c:v>5.1961438185896984</c:v>
                </c:pt>
                <c:pt idx="148">
                  <c:v>8.2697123312770895</c:v>
                </c:pt>
                <c:pt idx="149">
                  <c:v>17.039498913460299</c:v>
                </c:pt>
                <c:pt idx="150">
                  <c:v>17.505402902130271</c:v>
                </c:pt>
                <c:pt idx="151">
                  <c:v>19.762526420489881</c:v>
                </c:pt>
                <c:pt idx="152">
                  <c:v>18.033664426336799</c:v>
                </c:pt>
                <c:pt idx="153">
                  <c:v>7.0095146332650673</c:v>
                </c:pt>
                <c:pt idx="154">
                  <c:v>-6.624454931007703</c:v>
                </c:pt>
                <c:pt idx="155">
                  <c:v>-13.653977661271901</c:v>
                </c:pt>
                <c:pt idx="156">
                  <c:v>-10.866623521797999</c:v>
                </c:pt>
                <c:pt idx="157">
                  <c:v>-10.974880382775099</c:v>
                </c:pt>
                <c:pt idx="158">
                  <c:v>-13.484377854924199</c:v>
                </c:pt>
                <c:pt idx="159">
                  <c:v>-10.510367773750801</c:v>
                </c:pt>
                <c:pt idx="160">
                  <c:v>-10.053911447579701</c:v>
                </c:pt>
                <c:pt idx="161">
                  <c:v>-13.321876039472199</c:v>
                </c:pt>
                <c:pt idx="162">
                  <c:v>-17.163519929336399</c:v>
                </c:pt>
                <c:pt idx="163">
                  <c:v>-20.269179004037699</c:v>
                </c:pt>
                <c:pt idx="164">
                  <c:v>-12.1221067548418</c:v>
                </c:pt>
                <c:pt idx="165">
                  <c:v>-1.4990138067061201</c:v>
                </c:pt>
                <c:pt idx="166">
                  <c:v>0.62884576374331402</c:v>
                </c:pt>
                <c:pt idx="167">
                  <c:v>0.20968614718616199</c:v>
                </c:pt>
                <c:pt idx="168">
                  <c:v>1.4273950041174901</c:v>
                </c:pt>
                <c:pt idx="169">
                  <c:v>7.5940281366638001</c:v>
                </c:pt>
                <c:pt idx="170">
                  <c:v>0.80705323838589005</c:v>
                </c:pt>
                <c:pt idx="171">
                  <c:v>-2.7003998164777001</c:v>
                </c:pt>
                <c:pt idx="172">
                  <c:v>-0.862914296920962</c:v>
                </c:pt>
                <c:pt idx="173">
                  <c:v>2.8501462485545099</c:v>
                </c:pt>
                <c:pt idx="174">
                  <c:v>6.0254208175884436</c:v>
                </c:pt>
                <c:pt idx="175">
                  <c:v>4.8652337086318598</c:v>
                </c:pt>
                <c:pt idx="176">
                  <c:v>4.7914394765539798</c:v>
                </c:pt>
                <c:pt idx="177">
                  <c:v>7.8132476587599866</c:v>
                </c:pt>
                <c:pt idx="178">
                  <c:v>11.6466963368709</c:v>
                </c:pt>
                <c:pt idx="179">
                  <c:v>7.2858122001370704</c:v>
                </c:pt>
                <c:pt idx="180">
                  <c:v>5.8883248730964368</c:v>
                </c:pt>
                <c:pt idx="181">
                  <c:v>7.71736917124821</c:v>
                </c:pt>
                <c:pt idx="182">
                  <c:v>7.4794315632012003</c:v>
                </c:pt>
                <c:pt idx="183">
                  <c:v>7.821710047022977</c:v>
                </c:pt>
                <c:pt idx="184">
                  <c:v>6.9212886084357299</c:v>
                </c:pt>
                <c:pt idx="185">
                  <c:v>3.3816739285946502</c:v>
                </c:pt>
                <c:pt idx="186">
                  <c:v>4.6716673246479798</c:v>
                </c:pt>
                <c:pt idx="187">
                  <c:v>5.1076680672268786</c:v>
                </c:pt>
                <c:pt idx="188">
                  <c:v>-0.79415908799793999</c:v>
                </c:pt>
                <c:pt idx="189">
                  <c:v>-2.20615498702263</c:v>
                </c:pt>
                <c:pt idx="190">
                  <c:v>1.0353422381287201</c:v>
                </c:pt>
                <c:pt idx="191">
                  <c:v>-2.1565239649325001</c:v>
                </c:pt>
                <c:pt idx="192">
                  <c:v>-1.87329915828111</c:v>
                </c:pt>
                <c:pt idx="193">
                  <c:v>-3.5490871951998</c:v>
                </c:pt>
                <c:pt idx="194">
                  <c:v>-5.3412462908011902</c:v>
                </c:pt>
                <c:pt idx="195">
                  <c:v>-4.2234075933479698</c:v>
                </c:pt>
                <c:pt idx="196">
                  <c:v>-4.64687559595703</c:v>
                </c:pt>
                <c:pt idx="197">
                  <c:v>-1.1544839903049</c:v>
                </c:pt>
                <c:pt idx="198">
                  <c:v>-1.85711578548417</c:v>
                </c:pt>
                <c:pt idx="199">
                  <c:v>1.31587518728422</c:v>
                </c:pt>
                <c:pt idx="200">
                  <c:v>-0.52189409368635598</c:v>
                </c:pt>
                <c:pt idx="201">
                  <c:v>-0.21691973969630801</c:v>
                </c:pt>
                <c:pt idx="202">
                  <c:v>7.2863825021411097</c:v>
                </c:pt>
                <c:pt idx="203">
                  <c:v>9.3008130081300777</c:v>
                </c:pt>
                <c:pt idx="204">
                  <c:v>14.3620574482298</c:v>
                </c:pt>
                <c:pt idx="205">
                  <c:v>5.5379955221915074</c:v>
                </c:pt>
                <c:pt idx="206">
                  <c:v>7.4396517609814099</c:v>
                </c:pt>
                <c:pt idx="207">
                  <c:v>9.1158556990830597</c:v>
                </c:pt>
                <c:pt idx="208">
                  <c:v>5.0501780511492473</c:v>
                </c:pt>
                <c:pt idx="209">
                  <c:v>5.4275045068246266</c:v>
                </c:pt>
                <c:pt idx="210">
                  <c:v>6.8396377881959998</c:v>
                </c:pt>
                <c:pt idx="211">
                  <c:v>4.553001277139197</c:v>
                </c:pt>
                <c:pt idx="212">
                  <c:v>3.8690666837486369</c:v>
                </c:pt>
                <c:pt idx="213">
                  <c:v>2.4769335562567101E-2</c:v>
                </c:pt>
                <c:pt idx="214">
                  <c:v>0.92096550893877804</c:v>
                </c:pt>
                <c:pt idx="215">
                  <c:v>-0.52556985945433599</c:v>
                </c:pt>
                <c:pt idx="216">
                  <c:v>3.4389538538916198</c:v>
                </c:pt>
                <c:pt idx="217">
                  <c:v>1.00698091060728</c:v>
                </c:pt>
                <c:pt idx="218">
                  <c:v>1.542543345468</c:v>
                </c:pt>
                <c:pt idx="219">
                  <c:v>3.81277123372598</c:v>
                </c:pt>
                <c:pt idx="220">
                  <c:v>2.8722553662586972</c:v>
                </c:pt>
                <c:pt idx="221">
                  <c:v>-0.85683033543995202</c:v>
                </c:pt>
                <c:pt idx="222">
                  <c:v>3.3279623202776301</c:v>
                </c:pt>
                <c:pt idx="223">
                  <c:v>2.29547160370277</c:v>
                </c:pt>
                <c:pt idx="224">
                  <c:v>4.44611906556141</c:v>
                </c:pt>
                <c:pt idx="225">
                  <c:v>2.8687284391454302</c:v>
                </c:pt>
                <c:pt idx="226">
                  <c:v>1.1594202898550801</c:v>
                </c:pt>
                <c:pt idx="227">
                  <c:v>1.9635690027786401</c:v>
                </c:pt>
                <c:pt idx="228">
                  <c:v>3.4632842131443198</c:v>
                </c:pt>
                <c:pt idx="229">
                  <c:v>1.5071031500926499</c:v>
                </c:pt>
                <c:pt idx="230">
                  <c:v>-2.8867730001819498</c:v>
                </c:pt>
                <c:pt idx="231">
                  <c:v>-2.2177785857117001</c:v>
                </c:pt>
                <c:pt idx="232">
                  <c:v>0.13680741247434</c:v>
                </c:pt>
                <c:pt idx="233">
                  <c:v>-2.0431883526029302</c:v>
                </c:pt>
                <c:pt idx="234">
                  <c:v>-1.8181818181818099</c:v>
                </c:pt>
                <c:pt idx="235">
                  <c:v>-1.00812610741126</c:v>
                </c:pt>
                <c:pt idx="236">
                  <c:v>-3.7409469084814901</c:v>
                </c:pt>
                <c:pt idx="237">
                  <c:v>-0.109196796893968</c:v>
                </c:pt>
                <c:pt idx="238">
                  <c:v>0.40389205067008099</c:v>
                </c:pt>
                <c:pt idx="239">
                  <c:v>-3.91553544494721</c:v>
                </c:pt>
                <c:pt idx="240">
                  <c:v>-1.5691781658321999</c:v>
                </c:pt>
                <c:pt idx="241">
                  <c:v>1.12927377090092</c:v>
                </c:pt>
                <c:pt idx="242">
                  <c:v>-2.3016953347357969</c:v>
                </c:pt>
                <c:pt idx="243">
                  <c:v>-0.88231639120169802</c:v>
                </c:pt>
                <c:pt idx="244">
                  <c:v>-2.5062344139650898</c:v>
                </c:pt>
                <c:pt idx="245">
                  <c:v>-5.6186868686868747</c:v>
                </c:pt>
                <c:pt idx="246">
                  <c:v>-6.7327830479241202</c:v>
                </c:pt>
                <c:pt idx="247">
                  <c:v>-7.0741545144275468</c:v>
                </c:pt>
                <c:pt idx="248">
                  <c:v>-11.47620786175</c:v>
                </c:pt>
                <c:pt idx="249">
                  <c:v>-9.7386738307485636</c:v>
                </c:pt>
                <c:pt idx="250">
                  <c:v>-8.7074060103105602</c:v>
                </c:pt>
                <c:pt idx="251">
                  <c:v>-11.9349230004968</c:v>
                </c:pt>
                <c:pt idx="252">
                  <c:v>-7.8127890485293072</c:v>
                </c:pt>
                <c:pt idx="253">
                  <c:v>-7.5521821631878474</c:v>
                </c:pt>
                <c:pt idx="254">
                  <c:v>-9.85184722135401</c:v>
                </c:pt>
                <c:pt idx="255">
                  <c:v>-9.624308689848073</c:v>
                </c:pt>
                <c:pt idx="256">
                  <c:v>-5.1567574733213899</c:v>
                </c:pt>
                <c:pt idx="257">
                  <c:v>-6.9275134355747996</c:v>
                </c:pt>
                <c:pt idx="258">
                  <c:v>-6.6684360692721167</c:v>
                </c:pt>
                <c:pt idx="259">
                  <c:v>-2.4834097283984402</c:v>
                </c:pt>
                <c:pt idx="260">
                  <c:v>-2.3692535505149301</c:v>
                </c:pt>
                <c:pt idx="261">
                  <c:v>0.71947375633823196</c:v>
                </c:pt>
                <c:pt idx="262">
                  <c:v>1.9276601710360199</c:v>
                </c:pt>
                <c:pt idx="263">
                  <c:v>-4.8892742796157957</c:v>
                </c:pt>
                <c:pt idx="264">
                  <c:v>-0.15776116331709</c:v>
                </c:pt>
                <c:pt idx="265">
                  <c:v>-1.5943744343103701</c:v>
                </c:pt>
                <c:pt idx="266">
                  <c:v>-7.7722037730524093E-2</c:v>
                </c:pt>
                <c:pt idx="267">
                  <c:v>0.18290538163911699</c:v>
                </c:pt>
                <c:pt idx="268">
                  <c:v>3.67814456459877</c:v>
                </c:pt>
                <c:pt idx="269">
                  <c:v>5.4554626693571802</c:v>
                </c:pt>
                <c:pt idx="270">
                  <c:v>8.5746815626556696</c:v>
                </c:pt>
                <c:pt idx="271">
                  <c:v>9.1175854118633506</c:v>
                </c:pt>
                <c:pt idx="272">
                  <c:v>7.0736434108527</c:v>
                </c:pt>
                <c:pt idx="273">
                  <c:v>10.0875043752187</c:v>
                </c:pt>
                <c:pt idx="274">
                  <c:v>9.7278720718193181</c:v>
                </c:pt>
                <c:pt idx="275">
                  <c:v>8.9947460595446707</c:v>
                </c:pt>
                <c:pt idx="276">
                  <c:v>16.133920196262402</c:v>
                </c:pt>
                <c:pt idx="277">
                  <c:v>18.516115076790001</c:v>
                </c:pt>
                <c:pt idx="278">
                  <c:v>12.5151796556897</c:v>
                </c:pt>
                <c:pt idx="279">
                  <c:v>10.570868896040301</c:v>
                </c:pt>
                <c:pt idx="280">
                  <c:v>11.584386565183999</c:v>
                </c:pt>
                <c:pt idx="281">
                  <c:v>9.80760206475831</c:v>
                </c:pt>
                <c:pt idx="282">
                  <c:v>7.8985222963253374</c:v>
                </c:pt>
                <c:pt idx="283">
                  <c:v>6.0636051728688303</c:v>
                </c:pt>
                <c:pt idx="284">
                  <c:v>2.7415058792957701</c:v>
                </c:pt>
                <c:pt idx="285">
                  <c:v>8.6095312806432496</c:v>
                </c:pt>
                <c:pt idx="286">
                  <c:v>11.775553213909401</c:v>
                </c:pt>
                <c:pt idx="287">
                  <c:v>9.4913743713794556</c:v>
                </c:pt>
                <c:pt idx="288">
                  <c:v>11.5089991903843</c:v>
                </c:pt>
                <c:pt idx="289">
                  <c:v>17.9420721829845</c:v>
                </c:pt>
                <c:pt idx="290">
                  <c:v>19.994826694257601</c:v>
                </c:pt>
                <c:pt idx="291">
                  <c:v>17.49776243447128</c:v>
                </c:pt>
                <c:pt idx="292">
                  <c:v>10.705368289637899</c:v>
                </c:pt>
                <c:pt idx="293">
                  <c:v>13.6693323414543</c:v>
                </c:pt>
                <c:pt idx="294">
                  <c:v>15.397340459375201</c:v>
                </c:pt>
                <c:pt idx="295">
                  <c:v>17.8907110909444</c:v>
                </c:pt>
                <c:pt idx="296">
                  <c:v>11.247140295554299</c:v>
                </c:pt>
                <c:pt idx="297">
                  <c:v>9.7870274861962354</c:v>
                </c:pt>
                <c:pt idx="298">
                  <c:v>9.6654497576156597</c:v>
                </c:pt>
                <c:pt idx="299">
                  <c:v>9.8666819905758008</c:v>
                </c:pt>
                <c:pt idx="300">
                  <c:v>8.6653837446230408</c:v>
                </c:pt>
                <c:pt idx="301">
                  <c:v>4.80133370380661</c:v>
                </c:pt>
                <c:pt idx="302">
                  <c:v>8.2888151605465801</c:v>
                </c:pt>
                <c:pt idx="303">
                  <c:v>9.7729516288252807</c:v>
                </c:pt>
                <c:pt idx="304">
                  <c:v>7.3395526581993797</c:v>
                </c:pt>
                <c:pt idx="305">
                  <c:v>3.2343944715078701</c:v>
                </c:pt>
                <c:pt idx="306">
                  <c:v>1.37427892772311</c:v>
                </c:pt>
                <c:pt idx="307">
                  <c:v>0.60567967544712098</c:v>
                </c:pt>
                <c:pt idx="308">
                  <c:v>1.8974794675729201</c:v>
                </c:pt>
                <c:pt idx="309">
                  <c:v>-1.19539716232823</c:v>
                </c:pt>
                <c:pt idx="310">
                  <c:v>-5.7457798604824397</c:v>
                </c:pt>
                <c:pt idx="311">
                  <c:v>-8.34745762711864</c:v>
                </c:pt>
                <c:pt idx="312">
                  <c:v>-7.5456455000808003</c:v>
                </c:pt>
                <c:pt idx="313">
                  <c:v>-6.2895402783635603</c:v>
                </c:pt>
                <c:pt idx="314">
                  <c:v>-6.2831147979662774</c:v>
                </c:pt>
                <c:pt idx="315">
                  <c:v>-8.1205636190274397</c:v>
                </c:pt>
                <c:pt idx="316">
                  <c:v>0.64776879636806906</c:v>
                </c:pt>
                <c:pt idx="317">
                  <c:v>4.9349484073575702</c:v>
                </c:pt>
                <c:pt idx="318">
                  <c:v>5.2649553190278269</c:v>
                </c:pt>
                <c:pt idx="319">
                  <c:v>4.0341004067532298</c:v>
                </c:pt>
                <c:pt idx="320">
                  <c:v>7.4888373933193897</c:v>
                </c:pt>
                <c:pt idx="321">
                  <c:v>5.3991537376586898</c:v>
                </c:pt>
                <c:pt idx="322">
                  <c:v>10.013266424410199</c:v>
                </c:pt>
                <c:pt idx="323">
                  <c:v>14.194484760522499</c:v>
                </c:pt>
                <c:pt idx="324">
                  <c:v>9.7403689788594132</c:v>
                </c:pt>
                <c:pt idx="325">
                  <c:v>11.190638491252001</c:v>
                </c:pt>
                <c:pt idx="326">
                  <c:v>12.3724343538585</c:v>
                </c:pt>
                <c:pt idx="327">
                  <c:v>7.3390980735551601</c:v>
                </c:pt>
                <c:pt idx="328">
                  <c:v>6.2935204379949976</c:v>
                </c:pt>
                <c:pt idx="329">
                  <c:v>6.1835748792270442</c:v>
                </c:pt>
                <c:pt idx="330">
                  <c:v>6.8541300527240869</c:v>
                </c:pt>
                <c:pt idx="331">
                  <c:v>6.6267904926806303</c:v>
                </c:pt>
                <c:pt idx="332">
                  <c:v>7.8605422169937373</c:v>
                </c:pt>
                <c:pt idx="333">
                  <c:v>6.8547752661666541</c:v>
                </c:pt>
                <c:pt idx="334">
                  <c:v>5.7523925880675897</c:v>
                </c:pt>
                <c:pt idx="335">
                  <c:v>5.2036430618092497</c:v>
                </c:pt>
                <c:pt idx="336">
                  <c:v>2.0764971287940899</c:v>
                </c:pt>
                <c:pt idx="337">
                  <c:v>1.87016447199876</c:v>
                </c:pt>
                <c:pt idx="338">
                  <c:v>1.95797027165557</c:v>
                </c:pt>
                <c:pt idx="339">
                  <c:v>-2.0121736505856799E-2</c:v>
                </c:pt>
                <c:pt idx="340">
                  <c:v>0.74273795594444902</c:v>
                </c:pt>
                <c:pt idx="341">
                  <c:v>-0.71841245918110996</c:v>
                </c:pt>
                <c:pt idx="342">
                  <c:v>-1.1621554507077301</c:v>
                </c:pt>
                <c:pt idx="343">
                  <c:v>-0.58714307221356399</c:v>
                </c:pt>
                <c:pt idx="344">
                  <c:v>-9.5252269682988402</c:v>
                </c:pt>
                <c:pt idx="345">
                  <c:v>-13.102204017944199</c:v>
                </c:pt>
                <c:pt idx="346">
                  <c:v>-20.238917958337499</c:v>
                </c:pt>
                <c:pt idx="347">
                  <c:v>-21.928262528618699</c:v>
                </c:pt>
                <c:pt idx="348">
                  <c:v>-25.980846462774199</c:v>
                </c:pt>
                <c:pt idx="349">
                  <c:v>-25.617873174758799</c:v>
                </c:pt>
                <c:pt idx="350">
                  <c:v>-26.246895695364199</c:v>
                </c:pt>
                <c:pt idx="351">
                  <c:v>-25.934156803969181</c:v>
                </c:pt>
                <c:pt idx="352">
                  <c:v>-22.9409317803661</c:v>
                </c:pt>
                <c:pt idx="353">
                  <c:v>-16.757007898404801</c:v>
                </c:pt>
                <c:pt idx="354">
                  <c:v>-14.8764602501809</c:v>
                </c:pt>
                <c:pt idx="355">
                  <c:v>-7.1152445515154854</c:v>
                </c:pt>
                <c:pt idx="356">
                  <c:v>-7.6021072905455167</c:v>
                </c:pt>
                <c:pt idx="357">
                  <c:v>-6.2523446292317396E-3</c:v>
                </c:pt>
                <c:pt idx="358">
                  <c:v>7.0973612374886299</c:v>
                </c:pt>
                <c:pt idx="359">
                  <c:v>14.394256238672799</c:v>
                </c:pt>
                <c:pt idx="360">
                  <c:v>12.029970861662299</c:v>
                </c:pt>
                <c:pt idx="361">
                  <c:v>12.2713574882613</c:v>
                </c:pt>
                <c:pt idx="362">
                  <c:v>6.0314807076194494</c:v>
                </c:pt>
                <c:pt idx="363">
                  <c:v>2.3276211037646699</c:v>
                </c:pt>
                <c:pt idx="364">
                  <c:v>-4.9413371407287796</c:v>
                </c:pt>
                <c:pt idx="365">
                  <c:v>-12.103343465045601</c:v>
                </c:pt>
                <c:pt idx="366">
                  <c:v>-9.6988351741203491</c:v>
                </c:pt>
                <c:pt idx="367">
                  <c:v>-3.9261395006441302</c:v>
                </c:pt>
                <c:pt idx="368">
                  <c:v>-3.8661244917109898</c:v>
                </c:pt>
                <c:pt idx="369">
                  <c:v>-4.17249559029257</c:v>
                </c:pt>
                <c:pt idx="370">
                  <c:v>-2.3096663815226699</c:v>
                </c:pt>
                <c:pt idx="371">
                  <c:v>-3.3393333747129401</c:v>
                </c:pt>
                <c:pt idx="372">
                  <c:v>-1.984723265715</c:v>
                </c:pt>
                <c:pt idx="373">
                  <c:v>5.4308472121651103</c:v>
                </c:pt>
                <c:pt idx="374">
                  <c:v>7.4093640626031902</c:v>
                </c:pt>
                <c:pt idx="375">
                  <c:v>4.8329082466810673</c:v>
                </c:pt>
                <c:pt idx="376">
                  <c:v>14.964436157723901</c:v>
                </c:pt>
                <c:pt idx="377">
                  <c:v>10.0474630657129</c:v>
                </c:pt>
                <c:pt idx="378">
                  <c:v>2.7583999999999902</c:v>
                </c:pt>
                <c:pt idx="379">
                  <c:v>7.0701800156535297</c:v>
                </c:pt>
                <c:pt idx="380">
                  <c:v>3.6278004073319901</c:v>
                </c:pt>
                <c:pt idx="381">
                  <c:v>-2.1419597989949599</c:v>
                </c:pt>
                <c:pt idx="382">
                  <c:v>3.8874943682821601</c:v>
                </c:pt>
                <c:pt idx="383">
                  <c:v>0.89165437167233097</c:v>
                </c:pt>
                <c:pt idx="384">
                  <c:v>-2.9380375415908002</c:v>
                </c:pt>
                <c:pt idx="385">
                  <c:v>-2.2849712056473899</c:v>
                </c:pt>
                <c:pt idx="386">
                  <c:v>0.40218689122100698</c:v>
                </c:pt>
                <c:pt idx="387">
                  <c:v>-3.3738436423000202</c:v>
                </c:pt>
                <c:pt idx="388">
                  <c:v>-0.76387191395748699</c:v>
                </c:pt>
                <c:pt idx="389">
                  <c:v>-3.6675428714482599</c:v>
                </c:pt>
                <c:pt idx="390">
                  <c:v>-4.06116207951069</c:v>
                </c:pt>
                <c:pt idx="391">
                  <c:v>-3.3432025660005</c:v>
                </c:pt>
                <c:pt idx="392">
                  <c:v>2.2468293311015199</c:v>
                </c:pt>
                <c:pt idx="393">
                  <c:v>0.460342146189746</c:v>
                </c:pt>
                <c:pt idx="394">
                  <c:v>2.781676661988</c:v>
                </c:pt>
                <c:pt idx="395">
                  <c:v>4.0306354254559702</c:v>
                </c:pt>
                <c:pt idx="396">
                  <c:v>2.8237089799033299</c:v>
                </c:pt>
                <c:pt idx="397">
                  <c:v>-0.45828363362420499</c:v>
                </c:pt>
                <c:pt idx="398">
                  <c:v>-4.7801267172699387</c:v>
                </c:pt>
                <c:pt idx="399">
                  <c:v>-6.2322421247683799</c:v>
                </c:pt>
                <c:pt idx="400">
                  <c:v>1.2556112159260899</c:v>
                </c:pt>
                <c:pt idx="401">
                  <c:v>-3.2482450542437702</c:v>
                </c:pt>
                <c:pt idx="402">
                  <c:v>-3.2284821029796502</c:v>
                </c:pt>
                <c:pt idx="403">
                  <c:v>-4.4546657425493104</c:v>
                </c:pt>
                <c:pt idx="404">
                  <c:v>-4.0974460699231496</c:v>
                </c:pt>
                <c:pt idx="405">
                  <c:v>0.62760206300876598</c:v>
                </c:pt>
                <c:pt idx="406">
                  <c:v>0.37483600924596799</c:v>
                </c:pt>
                <c:pt idx="407">
                  <c:v>1.45528858062919</c:v>
                </c:pt>
                <c:pt idx="408">
                  <c:v>4.4159454166403398</c:v>
                </c:pt>
                <c:pt idx="409">
                  <c:v>8.3531118143459899</c:v>
                </c:pt>
                <c:pt idx="410">
                  <c:v>10.4825949367088</c:v>
                </c:pt>
                <c:pt idx="411">
                  <c:v>7.27705571998455</c:v>
                </c:pt>
                <c:pt idx="412">
                  <c:v>11.5478628526128</c:v>
                </c:pt>
                <c:pt idx="413">
                  <c:v>10.814560348814201</c:v>
                </c:pt>
                <c:pt idx="414">
                  <c:v>12.9185654844462</c:v>
                </c:pt>
                <c:pt idx="415">
                  <c:v>9.36710500744962</c:v>
                </c:pt>
                <c:pt idx="416">
                  <c:v>2.81681421407789</c:v>
                </c:pt>
                <c:pt idx="417">
                  <c:v>1.1921852568503799</c:v>
                </c:pt>
                <c:pt idx="418">
                  <c:v>-2.0389419544452498</c:v>
                </c:pt>
                <c:pt idx="419">
                  <c:v>-4.9113647401651299</c:v>
                </c:pt>
              </c:numCache>
            </c:numRef>
          </c:val>
          <c:smooth val="0"/>
          <c:extLst>
            <c:ext xmlns:c16="http://schemas.microsoft.com/office/drawing/2014/chart" uri="{C3380CC4-5D6E-409C-BE32-E72D297353CC}">
              <c16:uniqueId val="{00000000-1F21-FF43-98A4-138CCCF58A9F}"/>
            </c:ext>
          </c:extLst>
        </c:ser>
        <c:dLbls>
          <c:showLegendKey val="0"/>
          <c:showVal val="0"/>
          <c:showCatName val="0"/>
          <c:showSerName val="0"/>
          <c:showPercent val="0"/>
          <c:showBubbleSize val="0"/>
        </c:dLbls>
        <c:hiLowLines>
          <c:spPr>
            <a:ln>
              <a:noFill/>
            </a:ln>
          </c:spPr>
        </c:hiLowLines>
        <c:smooth val="0"/>
        <c:axId val="-2123150616"/>
        <c:axId val="-2123154056"/>
      </c:lineChart>
      <c:catAx>
        <c:axId val="-2123150616"/>
        <c:scaling>
          <c:orientation val="minMax"/>
        </c:scaling>
        <c:delete val="0"/>
        <c:axPos val="b"/>
        <c:numFmt formatCode="General" sourceLinked="1"/>
        <c:majorTickMark val="out"/>
        <c:minorTickMark val="none"/>
        <c:tickLblPos val="low"/>
        <c:spPr>
          <a:ln w="6480">
            <a:solidFill>
              <a:srgbClr val="8B8B8B"/>
            </a:solidFill>
            <a:round/>
          </a:ln>
        </c:spPr>
        <c:txPr>
          <a:bodyPr/>
          <a:lstStyle/>
          <a:p>
            <a:pPr>
              <a:defRPr sz="1200" b="0" strike="noStrike" spc="-1">
                <a:solidFill>
                  <a:srgbClr val="000000"/>
                </a:solidFill>
                <a:uFill>
                  <a:solidFill>
                    <a:srgbClr val="FFFFFF"/>
                  </a:solidFill>
                </a:uFill>
                <a:latin typeface="Arial"/>
              </a:defRPr>
            </a:pPr>
            <a:endParaRPr lang="en-US"/>
          </a:p>
        </c:txPr>
        <c:crossAx val="-2123154056"/>
        <c:crosses val="autoZero"/>
        <c:auto val="1"/>
        <c:lblAlgn val="ctr"/>
        <c:lblOffset val="100"/>
        <c:noMultiLvlLbl val="1"/>
      </c:catAx>
      <c:valAx>
        <c:axId val="-2123154056"/>
        <c:scaling>
          <c:orientation val="minMax"/>
        </c:scaling>
        <c:delete val="0"/>
        <c:axPos val="l"/>
        <c:title>
          <c:tx>
            <c:rich>
              <a:bodyPr rot="-5400000"/>
              <a:lstStyle/>
              <a:p>
                <a:pPr>
                  <a:defRPr sz="1400" b="0" strike="noStrike" spc="-1">
                    <a:solidFill>
                      <a:srgbClr val="000000"/>
                    </a:solidFill>
                    <a:uFill>
                      <a:solidFill>
                        <a:srgbClr val="FFFFFF"/>
                      </a:solidFill>
                    </a:uFill>
                    <a:latin typeface="Arial"/>
                  </a:defRPr>
                </a:pPr>
                <a:r>
                  <a:rPr lang="en-US" sz="1400" b="0" strike="noStrike" spc="-1">
                    <a:solidFill>
                      <a:srgbClr val="000000"/>
                    </a:solidFill>
                    <a:uFill>
                      <a:solidFill>
                        <a:srgbClr val="FFFFFF"/>
                      </a:solidFill>
                    </a:uFill>
                    <a:latin typeface="Arial"/>
                  </a:rPr>
                  <a:t>% error</a:t>
                </a:r>
              </a:p>
            </c:rich>
          </c:tx>
          <c:layout>
            <c:manualLayout>
              <c:xMode val="edge"/>
              <c:yMode val="edge"/>
              <c:x val="7.1190828402366898E-3"/>
              <c:y val="0.34632625219255497"/>
            </c:manualLayout>
          </c:layout>
          <c:overlay val="0"/>
        </c:title>
        <c:numFmt formatCode="0" sourceLinked="0"/>
        <c:majorTickMark val="out"/>
        <c:minorTickMark val="none"/>
        <c:tickLblPos val="nextTo"/>
        <c:spPr>
          <a:ln w="6480">
            <a:solidFill>
              <a:srgbClr val="8B8B8B"/>
            </a:solidFill>
            <a:round/>
          </a:ln>
        </c:spPr>
        <c:txPr>
          <a:bodyPr/>
          <a:lstStyle/>
          <a:p>
            <a:pPr>
              <a:defRPr sz="1000" b="0" strike="noStrike" spc="-1">
                <a:solidFill>
                  <a:srgbClr val="000000"/>
                </a:solidFill>
                <a:uFill>
                  <a:solidFill>
                    <a:srgbClr val="FFFFFF"/>
                  </a:solidFill>
                </a:uFill>
                <a:latin typeface="Calibri"/>
              </a:defRPr>
            </a:pPr>
            <a:endParaRPr lang="en-US"/>
          </a:p>
        </c:txPr>
        <c:crossAx val="-2123150616"/>
        <c:crosses val="autoZero"/>
        <c:crossBetween val="midCat"/>
      </c:valAx>
      <c:spPr>
        <a:solidFill>
          <a:srgbClr val="FFFFFF"/>
        </a:solidFill>
        <a:ln>
          <a:solidFill>
            <a:srgbClr val="000000"/>
          </a:solidFill>
        </a:ln>
      </c:spPr>
    </c:plotArea>
    <c:plotVisOnly val="1"/>
    <c:dispBlanksAs val="gap"/>
    <c:showDLblsOverMax val="1"/>
  </c:chart>
  <c:spPr>
    <a:noFill/>
    <a:ln>
      <a:noFill/>
    </a:ln>
  </c:spPr>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EC8E5A-DFAA-8849-937E-2189D0763B6A}" type="datetimeFigureOut">
              <a:rPr lang="en-US" smtClean="0"/>
              <a:t>2/25/20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9A33D9-4210-F64D-A452-C38F911487AA}" type="slidenum">
              <a:rPr lang="en-US" smtClean="0"/>
              <a:t>‹#›</a:t>
            </a:fld>
            <a:endParaRPr lang="en-US"/>
          </a:p>
        </p:txBody>
      </p:sp>
    </p:spTree>
    <p:extLst>
      <p:ext uri="{BB962C8B-B14F-4D97-AF65-F5344CB8AC3E}">
        <p14:creationId xmlns:p14="http://schemas.microsoft.com/office/powerpoint/2010/main" val="4192333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p:cNvSpPr>
          <p:nvPr>
            <p:ph type="body"/>
          </p:nvPr>
        </p:nvSpPr>
        <p:spPr>
          <a:xfrm>
            <a:off x="685800" y="4343040"/>
            <a:ext cx="5486040" cy="4114440"/>
          </a:xfrm>
          <a:prstGeom prst="rect">
            <a:avLst/>
          </a:prstGeom>
        </p:spPr>
        <p:txBody>
          <a:bodyPr lIns="0" tIns="0" rIns="0" bIns="0"/>
          <a:lstStyle/>
          <a:p>
            <a:r>
              <a:rPr lang="en-US" sz="2400" b="0" strike="noStrike" spc="-1">
                <a:solidFill>
                  <a:srgbClr val="000000"/>
                </a:solidFill>
                <a:uFill>
                  <a:solidFill>
                    <a:srgbClr val="FFFFFF"/>
                  </a:solidFill>
                </a:uFill>
                <a:latin typeface="Arial"/>
              </a:rPr>
              <a:t>Click to edit the notes format</a:t>
            </a:r>
          </a:p>
        </p:txBody>
      </p:sp>
      <p:sp>
        <p:nvSpPr>
          <p:cNvPr id="83" name="PlaceHolder 2"/>
          <p:cNvSpPr>
            <a:spLocks noGrp="1"/>
          </p:cNvSpPr>
          <p:nvPr>
            <p:ph type="hdr"/>
          </p:nvPr>
        </p:nvSpPr>
        <p:spPr>
          <a:xfrm>
            <a:off x="0" y="0"/>
            <a:ext cx="2976120" cy="45684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84" name="PlaceHolder 3"/>
          <p:cNvSpPr>
            <a:spLocks noGrp="1"/>
          </p:cNvSpPr>
          <p:nvPr>
            <p:ph type="dt"/>
          </p:nvPr>
        </p:nvSpPr>
        <p:spPr>
          <a:xfrm>
            <a:off x="3881520" y="0"/>
            <a:ext cx="2976120" cy="45684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85" name="PlaceHolder 4"/>
          <p:cNvSpPr>
            <a:spLocks noGrp="1"/>
          </p:cNvSpPr>
          <p:nvPr>
            <p:ph type="ftr"/>
          </p:nvPr>
        </p:nvSpPr>
        <p:spPr>
          <a:xfrm>
            <a:off x="0" y="8686800"/>
            <a:ext cx="2976120" cy="45684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86" name="PlaceHolder 5"/>
          <p:cNvSpPr>
            <a:spLocks noGrp="1"/>
          </p:cNvSpPr>
          <p:nvPr>
            <p:ph type="sldNum"/>
          </p:nvPr>
        </p:nvSpPr>
        <p:spPr>
          <a:xfrm>
            <a:off x="3881520" y="8686800"/>
            <a:ext cx="2976120" cy="456840"/>
          </a:xfrm>
          <a:prstGeom prst="rect">
            <a:avLst/>
          </a:prstGeom>
        </p:spPr>
        <p:txBody>
          <a:bodyPr lIns="0" tIns="0" rIns="0" bIns="0" anchor="b"/>
          <a:lstStyle/>
          <a:p>
            <a:pPr algn="r"/>
            <a:fld id="{ACD75658-6ACC-44DE-BD24-2316A06783AA}"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613284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59" name="CustomShape 2"/>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3</a:t>
            </a:r>
            <a:endParaRPr lang="en-US" sz="1000" b="0" strike="noStrike" spc="-1">
              <a:solidFill>
                <a:srgbClr val="000000"/>
              </a:solidFill>
              <a:uFill>
                <a:solidFill>
                  <a:srgbClr val="FFFFFF"/>
                </a:solidFill>
              </a:uFill>
              <a:latin typeface="Arial"/>
            </a:endParaRPr>
          </a:p>
        </p:txBody>
      </p:sp>
      <p:sp>
        <p:nvSpPr>
          <p:cNvPr id="260" name="CustomShape 3"/>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61" name="CustomShape 4"/>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62" name="CustomShape 5"/>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63" name="CustomShape 6"/>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2</a:t>
            </a:r>
            <a:endParaRPr lang="en-US" sz="1000" b="0" strike="noStrike" spc="-1">
              <a:solidFill>
                <a:srgbClr val="000000"/>
              </a:solidFill>
              <a:uFill>
                <a:solidFill>
                  <a:srgbClr val="FFFFFF"/>
                </a:solidFill>
              </a:uFill>
              <a:latin typeface="Arial"/>
            </a:endParaRPr>
          </a:p>
        </p:txBody>
      </p:sp>
      <p:sp>
        <p:nvSpPr>
          <p:cNvPr id="264" name="CustomShape 7"/>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65" name="CustomShape 8"/>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66" name="CustomShape 9"/>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67" name="CustomShape 10"/>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2</a:t>
            </a:r>
            <a:endParaRPr lang="en-US" sz="1000" b="0" strike="noStrike" spc="-1">
              <a:solidFill>
                <a:srgbClr val="000000"/>
              </a:solidFill>
              <a:uFill>
                <a:solidFill>
                  <a:srgbClr val="FFFFFF"/>
                </a:solidFill>
              </a:uFill>
              <a:latin typeface="Arial"/>
            </a:endParaRPr>
          </a:p>
        </p:txBody>
      </p:sp>
      <p:sp>
        <p:nvSpPr>
          <p:cNvPr id="268" name="CustomShape 11"/>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69" name="CustomShape 12"/>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70" name="CustomShape 13"/>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71" name="CustomShape 14"/>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2</a:t>
            </a:r>
            <a:endParaRPr lang="en-US" sz="1000" b="0" strike="noStrike" spc="-1">
              <a:solidFill>
                <a:srgbClr val="000000"/>
              </a:solidFill>
              <a:uFill>
                <a:solidFill>
                  <a:srgbClr val="FFFFFF"/>
                </a:solidFill>
              </a:uFill>
              <a:latin typeface="Arial"/>
            </a:endParaRPr>
          </a:p>
        </p:txBody>
      </p:sp>
      <p:sp>
        <p:nvSpPr>
          <p:cNvPr id="272" name="CustomShape 15"/>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73" name="CustomShape 16"/>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74" name="CustomShape 17"/>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75" name="CustomShape 18"/>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2</a:t>
            </a:r>
            <a:endParaRPr lang="en-US" sz="1000" b="0" strike="noStrike" spc="-1">
              <a:solidFill>
                <a:srgbClr val="000000"/>
              </a:solidFill>
              <a:uFill>
                <a:solidFill>
                  <a:srgbClr val="FFFFFF"/>
                </a:solidFill>
              </a:uFill>
              <a:latin typeface="Arial"/>
            </a:endParaRPr>
          </a:p>
        </p:txBody>
      </p:sp>
      <p:sp>
        <p:nvSpPr>
          <p:cNvPr id="276" name="CustomShape 19"/>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77" name="CustomShape 20"/>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78" name="CustomShape 21"/>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79" name="CustomShape 22"/>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2</a:t>
            </a:r>
            <a:endParaRPr lang="en-US" sz="1000" b="0" strike="noStrike" spc="-1">
              <a:solidFill>
                <a:srgbClr val="000000"/>
              </a:solidFill>
              <a:uFill>
                <a:solidFill>
                  <a:srgbClr val="FFFFFF"/>
                </a:solidFill>
              </a:uFill>
              <a:latin typeface="Arial"/>
            </a:endParaRPr>
          </a:p>
        </p:txBody>
      </p:sp>
      <p:sp>
        <p:nvSpPr>
          <p:cNvPr id="280" name="CustomShape 23"/>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81" name="CustomShape 24"/>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82" name="PlaceHolder 25"/>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Shape 1"/>
          <p:cNvSpPr txBox="1"/>
          <p:nvPr/>
        </p:nvSpPr>
        <p:spPr>
          <a:xfrm>
            <a:off x="3884760" y="8685360"/>
            <a:ext cx="2971440" cy="456840"/>
          </a:xfrm>
          <a:prstGeom prst="rect">
            <a:avLst/>
          </a:prstGeom>
          <a:noFill/>
          <a:ln>
            <a:noFill/>
          </a:ln>
        </p:spPr>
        <p:txBody>
          <a:bodyPr anchor="b"/>
          <a:lstStyle/>
          <a:p>
            <a:pPr algn="r">
              <a:lnSpc>
                <a:spcPct val="100000"/>
              </a:lnSpc>
            </a:pPr>
            <a:fld id="{D0006FC2-580A-47BA-87B6-3A996E5FB1F7}" type="slidenum">
              <a:rPr lang="en-US" sz="2400" b="0" strike="noStrike" spc="-1">
                <a:solidFill>
                  <a:srgbClr val="000000"/>
                </a:solidFill>
                <a:uFill>
                  <a:solidFill>
                    <a:srgbClr val="FFFFFF"/>
                  </a:solidFill>
                </a:uFill>
                <a:latin typeface="Times New Roman"/>
                <a:ea typeface="+mn-ea"/>
              </a:rPr>
              <a:t>14</a:t>
            </a:fld>
            <a:endParaRPr lang="en-US" sz="2400" b="0" strike="noStrike" spc="-1">
              <a:solidFill>
                <a:srgbClr val="000000"/>
              </a:solidFill>
              <a:uFill>
                <a:solidFill>
                  <a:srgbClr val="FFFFFF"/>
                </a:solidFill>
              </a:uFill>
              <a:latin typeface="Times New Roman"/>
            </a:endParaRPr>
          </a:p>
        </p:txBody>
      </p:sp>
      <p:sp>
        <p:nvSpPr>
          <p:cNvPr id="308"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84707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Shape 1"/>
          <p:cNvSpPr txBox="1"/>
          <p:nvPr/>
        </p:nvSpPr>
        <p:spPr>
          <a:xfrm>
            <a:off x="3884760" y="8685360"/>
            <a:ext cx="2971440" cy="456840"/>
          </a:xfrm>
          <a:prstGeom prst="rect">
            <a:avLst/>
          </a:prstGeom>
          <a:noFill/>
          <a:ln>
            <a:noFill/>
          </a:ln>
        </p:spPr>
        <p:txBody>
          <a:bodyPr anchor="b"/>
          <a:lstStyle/>
          <a:p>
            <a:pPr algn="r">
              <a:lnSpc>
                <a:spcPct val="100000"/>
              </a:lnSpc>
            </a:pPr>
            <a:fld id="{73520A2C-3F7D-4CC5-8A2C-67973A41FDC4}" type="slidenum">
              <a:rPr lang="en-US" sz="2400" b="0" strike="noStrike" spc="-1">
                <a:solidFill>
                  <a:srgbClr val="000000"/>
                </a:solidFill>
                <a:uFill>
                  <a:solidFill>
                    <a:srgbClr val="FFFFFF"/>
                  </a:solidFill>
                </a:uFill>
                <a:latin typeface="Times New Roman"/>
                <a:ea typeface="+mn-ea"/>
              </a:rPr>
              <a:t>15</a:t>
            </a:fld>
            <a:endParaRPr lang="en-US" sz="2400" b="0" strike="noStrike" spc="-1">
              <a:solidFill>
                <a:srgbClr val="000000"/>
              </a:solidFill>
              <a:uFill>
                <a:solidFill>
                  <a:srgbClr val="FFFFFF"/>
                </a:solidFill>
              </a:uFill>
              <a:latin typeface="Times New Roman"/>
            </a:endParaRPr>
          </a:p>
        </p:txBody>
      </p:sp>
      <p:sp>
        <p:nvSpPr>
          <p:cNvPr id="310"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3884760" y="8685360"/>
            <a:ext cx="2971440" cy="456840"/>
          </a:xfrm>
          <a:prstGeom prst="rect">
            <a:avLst/>
          </a:prstGeom>
          <a:noFill/>
          <a:ln>
            <a:noFill/>
          </a:ln>
        </p:spPr>
        <p:txBody>
          <a:bodyPr anchor="b"/>
          <a:lstStyle/>
          <a:p>
            <a:pPr algn="r">
              <a:lnSpc>
                <a:spcPct val="100000"/>
              </a:lnSpc>
            </a:pPr>
            <a:fld id="{F4289C65-A872-41DB-96C7-8F27178B383F}" type="slidenum">
              <a:rPr lang="en-US" sz="2400" b="0" strike="noStrike" spc="-1">
                <a:solidFill>
                  <a:srgbClr val="000000"/>
                </a:solidFill>
                <a:uFill>
                  <a:solidFill>
                    <a:srgbClr val="FFFFFF"/>
                  </a:solidFill>
                </a:uFill>
                <a:latin typeface="Times New Roman"/>
                <a:ea typeface="+mn-ea"/>
              </a:rPr>
              <a:t>16</a:t>
            </a:fld>
            <a:endParaRPr lang="en-US" sz="2400" b="0" strike="noStrike" spc="-1">
              <a:solidFill>
                <a:srgbClr val="000000"/>
              </a:solidFill>
              <a:uFill>
                <a:solidFill>
                  <a:srgbClr val="FFFFFF"/>
                </a:solidFill>
              </a:uFill>
              <a:latin typeface="Times New Roman"/>
            </a:endParaRPr>
          </a:p>
        </p:txBody>
      </p:sp>
      <p:sp>
        <p:nvSpPr>
          <p:cNvPr id="312"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3"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7</a:t>
            </a:r>
            <a:endParaRPr lang="en-US" sz="1000" b="0" strike="noStrike" spc="-1">
              <a:solidFill>
                <a:srgbClr val="000000"/>
              </a:solidFill>
              <a:uFill>
                <a:solidFill>
                  <a:srgbClr val="FFFFFF"/>
                </a:solidFill>
              </a:uFill>
              <a:latin typeface="Arial"/>
            </a:endParaRPr>
          </a:p>
        </p:txBody>
      </p:sp>
      <p:sp>
        <p:nvSpPr>
          <p:cNvPr id="314"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5"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6"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extShape 1"/>
          <p:cNvSpPr txBox="1"/>
          <p:nvPr/>
        </p:nvSpPr>
        <p:spPr>
          <a:xfrm>
            <a:off x="3884760" y="8685360"/>
            <a:ext cx="2971440" cy="456840"/>
          </a:xfrm>
          <a:prstGeom prst="rect">
            <a:avLst/>
          </a:prstGeom>
          <a:noFill/>
          <a:ln>
            <a:noFill/>
          </a:ln>
        </p:spPr>
        <p:txBody>
          <a:bodyPr anchor="b"/>
          <a:lstStyle/>
          <a:p>
            <a:pPr algn="r">
              <a:lnSpc>
                <a:spcPct val="100000"/>
              </a:lnSpc>
            </a:pPr>
            <a:fld id="{CFF1C2C0-EC4B-4A8E-B24E-5BA464447FDD}" type="slidenum">
              <a:rPr lang="en-US" sz="2400" b="0" strike="noStrike" spc="-1">
                <a:solidFill>
                  <a:srgbClr val="000000"/>
                </a:solidFill>
                <a:uFill>
                  <a:solidFill>
                    <a:srgbClr val="FFFFFF"/>
                  </a:solidFill>
                </a:uFill>
                <a:latin typeface="Times New Roman"/>
                <a:ea typeface="+mn-ea"/>
              </a:rPr>
              <a:t>17</a:t>
            </a:fld>
            <a:endParaRPr lang="en-US" sz="2400" b="0" strike="noStrike" spc="-1">
              <a:solidFill>
                <a:srgbClr val="000000"/>
              </a:solidFill>
              <a:uFill>
                <a:solidFill>
                  <a:srgbClr val="FFFFFF"/>
                </a:solidFill>
              </a:uFill>
              <a:latin typeface="Times New Roman"/>
            </a:endParaRPr>
          </a:p>
        </p:txBody>
      </p:sp>
      <p:sp>
        <p:nvSpPr>
          <p:cNvPr id="318"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9"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8</a:t>
            </a:r>
            <a:endParaRPr lang="en-US" sz="1000" b="0" strike="noStrike" spc="-1">
              <a:solidFill>
                <a:srgbClr val="000000"/>
              </a:solidFill>
              <a:uFill>
                <a:solidFill>
                  <a:srgbClr val="FFFFFF"/>
                </a:solidFill>
              </a:uFill>
              <a:latin typeface="Arial"/>
            </a:endParaRPr>
          </a:p>
        </p:txBody>
      </p:sp>
      <p:sp>
        <p:nvSpPr>
          <p:cNvPr id="320"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21"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22"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Shape 1"/>
          <p:cNvSpPr txBox="1"/>
          <p:nvPr/>
        </p:nvSpPr>
        <p:spPr>
          <a:xfrm>
            <a:off x="3884760" y="8685360"/>
            <a:ext cx="2971440" cy="456840"/>
          </a:xfrm>
          <a:prstGeom prst="rect">
            <a:avLst/>
          </a:prstGeom>
          <a:noFill/>
          <a:ln>
            <a:noFill/>
          </a:ln>
        </p:spPr>
        <p:txBody>
          <a:bodyPr anchor="b"/>
          <a:lstStyle/>
          <a:p>
            <a:pPr algn="r">
              <a:lnSpc>
                <a:spcPct val="100000"/>
              </a:lnSpc>
            </a:pPr>
            <a:fld id="{3FF4D4D2-E225-46DC-B8A8-A344B4502D22}" type="slidenum">
              <a:rPr lang="en-US" sz="2400" b="0" strike="noStrike" spc="-1">
                <a:solidFill>
                  <a:srgbClr val="000000"/>
                </a:solidFill>
                <a:uFill>
                  <a:solidFill>
                    <a:srgbClr val="FFFFFF"/>
                  </a:solidFill>
                </a:uFill>
                <a:latin typeface="Times New Roman"/>
                <a:ea typeface="+mn-ea"/>
              </a:rPr>
              <a:t>18</a:t>
            </a:fld>
            <a:endParaRPr lang="en-US" sz="2400" b="0" strike="noStrike" spc="-1">
              <a:solidFill>
                <a:srgbClr val="000000"/>
              </a:solidFill>
              <a:uFill>
                <a:solidFill>
                  <a:srgbClr val="FFFFFF"/>
                </a:solidFill>
              </a:uFill>
              <a:latin typeface="Times New Roman"/>
            </a:endParaRPr>
          </a:p>
        </p:txBody>
      </p:sp>
      <p:sp>
        <p:nvSpPr>
          <p:cNvPr id="324"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25"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9</a:t>
            </a:r>
            <a:endParaRPr lang="en-US" sz="1000" b="0" strike="noStrike" spc="-1">
              <a:solidFill>
                <a:srgbClr val="000000"/>
              </a:solidFill>
              <a:uFill>
                <a:solidFill>
                  <a:srgbClr val="FFFFFF"/>
                </a:solidFill>
              </a:uFill>
              <a:latin typeface="Arial"/>
            </a:endParaRPr>
          </a:p>
        </p:txBody>
      </p:sp>
      <p:sp>
        <p:nvSpPr>
          <p:cNvPr id="326"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27"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28"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3884760" y="8685360"/>
            <a:ext cx="2971440" cy="456840"/>
          </a:xfrm>
          <a:prstGeom prst="rect">
            <a:avLst/>
          </a:prstGeom>
          <a:noFill/>
          <a:ln>
            <a:noFill/>
          </a:ln>
        </p:spPr>
        <p:txBody>
          <a:bodyPr anchor="b"/>
          <a:lstStyle/>
          <a:p>
            <a:pPr algn="r">
              <a:lnSpc>
                <a:spcPct val="100000"/>
              </a:lnSpc>
            </a:pPr>
            <a:fld id="{1FB7AE03-E9ED-46CB-B15A-61AF0D3508CE}" type="slidenum">
              <a:rPr lang="en-US" sz="2400" b="0" strike="noStrike" spc="-1">
                <a:solidFill>
                  <a:srgbClr val="000000"/>
                </a:solidFill>
                <a:uFill>
                  <a:solidFill>
                    <a:srgbClr val="FFFFFF"/>
                  </a:solidFill>
                </a:uFill>
                <a:latin typeface="Times New Roman"/>
                <a:ea typeface="+mn-ea"/>
              </a:rPr>
              <a:t>19</a:t>
            </a:fld>
            <a:endParaRPr lang="en-US" sz="2400" b="0" strike="noStrike" spc="-1">
              <a:solidFill>
                <a:srgbClr val="000000"/>
              </a:solidFill>
              <a:uFill>
                <a:solidFill>
                  <a:srgbClr val="FFFFFF"/>
                </a:solidFill>
              </a:uFill>
              <a:latin typeface="Times New Roman"/>
            </a:endParaRPr>
          </a:p>
        </p:txBody>
      </p:sp>
      <p:sp>
        <p:nvSpPr>
          <p:cNvPr id="330"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31"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14</a:t>
            </a:r>
            <a:endParaRPr lang="en-US" sz="1000" b="0" strike="noStrike" spc="-1">
              <a:solidFill>
                <a:srgbClr val="000000"/>
              </a:solidFill>
              <a:uFill>
                <a:solidFill>
                  <a:srgbClr val="FFFFFF"/>
                </a:solidFill>
              </a:uFill>
              <a:latin typeface="Arial"/>
            </a:endParaRPr>
          </a:p>
        </p:txBody>
      </p:sp>
      <p:sp>
        <p:nvSpPr>
          <p:cNvPr id="332"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33"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34"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3884760" y="8685360"/>
            <a:ext cx="2971440" cy="456840"/>
          </a:xfrm>
          <a:prstGeom prst="rect">
            <a:avLst/>
          </a:prstGeom>
          <a:noFill/>
          <a:ln>
            <a:noFill/>
          </a:ln>
        </p:spPr>
        <p:txBody>
          <a:bodyPr anchor="b"/>
          <a:lstStyle/>
          <a:p>
            <a:pPr algn="r">
              <a:lnSpc>
                <a:spcPct val="100000"/>
              </a:lnSpc>
            </a:pPr>
            <a:fld id="{F4289C65-A872-41DB-96C7-8F27178B383F}" type="slidenum">
              <a:rPr lang="en-US" sz="2400" b="0" strike="noStrike" spc="-1">
                <a:solidFill>
                  <a:srgbClr val="000000"/>
                </a:solidFill>
                <a:uFill>
                  <a:solidFill>
                    <a:srgbClr val="FFFFFF"/>
                  </a:solidFill>
                </a:uFill>
                <a:latin typeface="Times New Roman"/>
                <a:ea typeface="+mn-ea"/>
              </a:rPr>
              <a:t>20</a:t>
            </a:fld>
            <a:endParaRPr lang="en-US" sz="2400" b="0" strike="noStrike" spc="-1">
              <a:solidFill>
                <a:srgbClr val="000000"/>
              </a:solidFill>
              <a:uFill>
                <a:solidFill>
                  <a:srgbClr val="FFFFFF"/>
                </a:solidFill>
              </a:uFill>
              <a:latin typeface="Times New Roman"/>
            </a:endParaRPr>
          </a:p>
        </p:txBody>
      </p:sp>
      <p:sp>
        <p:nvSpPr>
          <p:cNvPr id="312"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3"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7</a:t>
            </a:r>
            <a:endParaRPr lang="en-US" sz="1000" b="0" strike="noStrike" spc="-1">
              <a:solidFill>
                <a:srgbClr val="000000"/>
              </a:solidFill>
              <a:uFill>
                <a:solidFill>
                  <a:srgbClr val="FFFFFF"/>
                </a:solidFill>
              </a:uFill>
              <a:latin typeface="Arial"/>
            </a:endParaRPr>
          </a:p>
        </p:txBody>
      </p:sp>
      <p:sp>
        <p:nvSpPr>
          <p:cNvPr id="314"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5"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6"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650509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3884760" y="8685360"/>
            <a:ext cx="2971440" cy="456840"/>
          </a:xfrm>
          <a:prstGeom prst="rect">
            <a:avLst/>
          </a:prstGeom>
          <a:noFill/>
          <a:ln>
            <a:noFill/>
          </a:ln>
        </p:spPr>
        <p:txBody>
          <a:bodyPr anchor="b"/>
          <a:lstStyle/>
          <a:p>
            <a:pPr algn="r">
              <a:lnSpc>
                <a:spcPct val="100000"/>
              </a:lnSpc>
            </a:pPr>
            <a:fld id="{F33F1BED-9C47-4406-8ED5-E9933E7FAA25}" type="slidenum">
              <a:rPr lang="en-US" sz="2400" b="0" strike="noStrike" spc="-1">
                <a:solidFill>
                  <a:srgbClr val="000000"/>
                </a:solidFill>
                <a:uFill>
                  <a:solidFill>
                    <a:srgbClr val="FFFFFF"/>
                  </a:solidFill>
                </a:uFill>
                <a:latin typeface="Times New Roman"/>
                <a:ea typeface="+mn-ea"/>
              </a:rPr>
              <a:t>21</a:t>
            </a:fld>
            <a:endParaRPr lang="en-US" sz="2400" b="0" strike="noStrike" spc="-1">
              <a:solidFill>
                <a:srgbClr val="000000"/>
              </a:solidFill>
              <a:uFill>
                <a:solidFill>
                  <a:srgbClr val="FFFFFF"/>
                </a:solidFill>
              </a:uFill>
              <a:latin typeface="Times New Roman"/>
            </a:endParaRPr>
          </a:p>
        </p:txBody>
      </p:sp>
      <p:sp>
        <p:nvSpPr>
          <p:cNvPr id="336"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37"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15</a:t>
            </a:r>
            <a:endParaRPr lang="en-US" sz="1000" b="0" strike="noStrike" spc="-1">
              <a:solidFill>
                <a:srgbClr val="000000"/>
              </a:solidFill>
              <a:uFill>
                <a:solidFill>
                  <a:srgbClr val="FFFFFF"/>
                </a:solidFill>
              </a:uFill>
              <a:latin typeface="Arial"/>
            </a:endParaRPr>
          </a:p>
        </p:txBody>
      </p:sp>
      <p:sp>
        <p:nvSpPr>
          <p:cNvPr id="338"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39"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40"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3884760" y="8685360"/>
            <a:ext cx="2971440" cy="456840"/>
          </a:xfrm>
          <a:prstGeom prst="rect">
            <a:avLst/>
          </a:prstGeom>
          <a:noFill/>
          <a:ln>
            <a:noFill/>
          </a:ln>
        </p:spPr>
        <p:txBody>
          <a:bodyPr anchor="b"/>
          <a:lstStyle/>
          <a:p>
            <a:pPr algn="r">
              <a:lnSpc>
                <a:spcPct val="100000"/>
              </a:lnSpc>
            </a:pPr>
            <a:fld id="{F4289C65-A872-41DB-96C7-8F27178B383F}" type="slidenum">
              <a:rPr lang="en-US" sz="2400" b="0" strike="noStrike" spc="-1">
                <a:solidFill>
                  <a:srgbClr val="000000"/>
                </a:solidFill>
                <a:uFill>
                  <a:solidFill>
                    <a:srgbClr val="FFFFFF"/>
                  </a:solidFill>
                </a:uFill>
                <a:latin typeface="Times New Roman"/>
                <a:ea typeface="+mn-ea"/>
              </a:rPr>
              <a:t>22</a:t>
            </a:fld>
            <a:endParaRPr lang="en-US" sz="2400" b="0" strike="noStrike" spc="-1">
              <a:solidFill>
                <a:srgbClr val="000000"/>
              </a:solidFill>
              <a:uFill>
                <a:solidFill>
                  <a:srgbClr val="FFFFFF"/>
                </a:solidFill>
              </a:uFill>
              <a:latin typeface="Times New Roman"/>
            </a:endParaRPr>
          </a:p>
        </p:txBody>
      </p:sp>
      <p:sp>
        <p:nvSpPr>
          <p:cNvPr id="312"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3"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7</a:t>
            </a:r>
            <a:endParaRPr lang="en-US" sz="1000" b="0" strike="noStrike" spc="-1">
              <a:solidFill>
                <a:srgbClr val="000000"/>
              </a:solidFill>
              <a:uFill>
                <a:solidFill>
                  <a:srgbClr val="FFFFFF"/>
                </a:solidFill>
              </a:uFill>
              <a:latin typeface="Arial"/>
            </a:endParaRPr>
          </a:p>
        </p:txBody>
      </p:sp>
      <p:sp>
        <p:nvSpPr>
          <p:cNvPr id="314"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5"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6"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663481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extShape 1"/>
          <p:cNvSpPr txBox="1"/>
          <p:nvPr/>
        </p:nvSpPr>
        <p:spPr>
          <a:xfrm>
            <a:off x="3884760" y="8685360"/>
            <a:ext cx="2971440" cy="456840"/>
          </a:xfrm>
          <a:prstGeom prst="rect">
            <a:avLst/>
          </a:prstGeom>
          <a:noFill/>
          <a:ln>
            <a:noFill/>
          </a:ln>
        </p:spPr>
        <p:txBody>
          <a:bodyPr anchor="b"/>
          <a:lstStyle/>
          <a:p>
            <a:pPr algn="r">
              <a:lnSpc>
                <a:spcPct val="100000"/>
              </a:lnSpc>
            </a:pPr>
            <a:fld id="{6374D032-4636-43BF-84E2-7AE99486D035}" type="slidenum">
              <a:rPr lang="en-US" sz="2400" b="0" strike="noStrike" spc="-1">
                <a:solidFill>
                  <a:srgbClr val="000000"/>
                </a:solidFill>
                <a:uFill>
                  <a:solidFill>
                    <a:srgbClr val="FFFFFF"/>
                  </a:solidFill>
                </a:uFill>
                <a:latin typeface="Times New Roman"/>
                <a:ea typeface="+mn-ea"/>
              </a:rPr>
              <a:t>23</a:t>
            </a:fld>
            <a:endParaRPr lang="en-US" sz="2400" b="0" strike="noStrike" spc="-1">
              <a:solidFill>
                <a:srgbClr val="000000"/>
              </a:solidFill>
              <a:uFill>
                <a:solidFill>
                  <a:srgbClr val="FFFFFF"/>
                </a:solidFill>
              </a:uFill>
              <a:latin typeface="Times New Roman"/>
            </a:endParaRPr>
          </a:p>
        </p:txBody>
      </p:sp>
      <p:sp>
        <p:nvSpPr>
          <p:cNvPr id="342"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43"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16</a:t>
            </a:r>
            <a:endParaRPr lang="en-US" sz="1000" b="0" strike="noStrike" spc="-1">
              <a:solidFill>
                <a:srgbClr val="000000"/>
              </a:solidFill>
              <a:uFill>
                <a:solidFill>
                  <a:srgbClr val="FFFFFF"/>
                </a:solidFill>
              </a:uFill>
              <a:latin typeface="Arial"/>
            </a:endParaRPr>
          </a:p>
        </p:txBody>
      </p:sp>
      <p:sp>
        <p:nvSpPr>
          <p:cNvPr id="344"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45"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46"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extShape 1"/>
          <p:cNvSpPr txBox="1"/>
          <p:nvPr/>
        </p:nvSpPr>
        <p:spPr>
          <a:xfrm>
            <a:off x="3884760" y="8685360"/>
            <a:ext cx="2971440" cy="456840"/>
          </a:xfrm>
          <a:prstGeom prst="rect">
            <a:avLst/>
          </a:prstGeom>
          <a:noFill/>
          <a:ln>
            <a:noFill/>
          </a:ln>
        </p:spPr>
        <p:txBody>
          <a:bodyPr anchor="b"/>
          <a:lstStyle/>
          <a:p>
            <a:pPr algn="r">
              <a:lnSpc>
                <a:spcPct val="100000"/>
              </a:lnSpc>
            </a:pPr>
            <a:fld id="{1EC4EC0E-54A6-422B-9CC1-01513DA1DDAA}" type="slidenum">
              <a:rPr lang="en-US" sz="2400" b="0" strike="noStrike" spc="-1">
                <a:solidFill>
                  <a:srgbClr val="000000"/>
                </a:solidFill>
                <a:uFill>
                  <a:solidFill>
                    <a:srgbClr val="FFFFFF"/>
                  </a:solidFill>
                </a:uFill>
                <a:latin typeface="Times New Roman"/>
                <a:ea typeface="+mn-ea"/>
              </a:rPr>
              <a:t>6</a:t>
            </a:fld>
            <a:endParaRPr lang="en-US" sz="2400" b="0" strike="noStrike" spc="-1">
              <a:solidFill>
                <a:srgbClr val="000000"/>
              </a:solidFill>
              <a:uFill>
                <a:solidFill>
                  <a:srgbClr val="FFFFFF"/>
                </a:solidFill>
              </a:uFill>
              <a:latin typeface="Times New Roman"/>
            </a:endParaRPr>
          </a:p>
        </p:txBody>
      </p:sp>
      <p:sp>
        <p:nvSpPr>
          <p:cNvPr id="284"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85"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3</a:t>
            </a:r>
            <a:endParaRPr lang="en-US" sz="1000" b="0" strike="noStrike" spc="-1">
              <a:solidFill>
                <a:srgbClr val="000000"/>
              </a:solidFill>
              <a:uFill>
                <a:solidFill>
                  <a:srgbClr val="FFFFFF"/>
                </a:solidFill>
              </a:uFill>
              <a:latin typeface="Arial"/>
            </a:endParaRPr>
          </a:p>
        </p:txBody>
      </p:sp>
      <p:sp>
        <p:nvSpPr>
          <p:cNvPr id="286"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87"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88"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3884760" y="8685360"/>
            <a:ext cx="2971440" cy="456840"/>
          </a:xfrm>
          <a:prstGeom prst="rect">
            <a:avLst/>
          </a:prstGeom>
          <a:noFill/>
          <a:ln>
            <a:noFill/>
          </a:ln>
        </p:spPr>
        <p:txBody>
          <a:bodyPr anchor="b"/>
          <a:lstStyle/>
          <a:p>
            <a:pPr algn="r">
              <a:lnSpc>
                <a:spcPct val="100000"/>
              </a:lnSpc>
            </a:pPr>
            <a:fld id="{F4289C65-A872-41DB-96C7-8F27178B383F}" type="slidenum">
              <a:rPr lang="en-US" sz="2400" b="0" strike="noStrike" spc="-1">
                <a:solidFill>
                  <a:srgbClr val="000000"/>
                </a:solidFill>
                <a:uFill>
                  <a:solidFill>
                    <a:srgbClr val="FFFFFF"/>
                  </a:solidFill>
                </a:uFill>
                <a:latin typeface="Times New Roman"/>
                <a:ea typeface="+mn-ea"/>
              </a:rPr>
              <a:t>24</a:t>
            </a:fld>
            <a:endParaRPr lang="en-US" sz="2400" b="0" strike="noStrike" spc="-1">
              <a:solidFill>
                <a:srgbClr val="000000"/>
              </a:solidFill>
              <a:uFill>
                <a:solidFill>
                  <a:srgbClr val="FFFFFF"/>
                </a:solidFill>
              </a:uFill>
              <a:latin typeface="Times New Roman"/>
            </a:endParaRPr>
          </a:p>
        </p:txBody>
      </p:sp>
      <p:sp>
        <p:nvSpPr>
          <p:cNvPr id="312"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3"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7</a:t>
            </a:r>
            <a:endParaRPr lang="en-US" sz="1000" b="0" strike="noStrike" spc="-1">
              <a:solidFill>
                <a:srgbClr val="000000"/>
              </a:solidFill>
              <a:uFill>
                <a:solidFill>
                  <a:srgbClr val="FFFFFF"/>
                </a:solidFill>
              </a:uFill>
              <a:latin typeface="Arial"/>
            </a:endParaRPr>
          </a:p>
        </p:txBody>
      </p:sp>
      <p:sp>
        <p:nvSpPr>
          <p:cNvPr id="314"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5"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6"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09525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extShape 1"/>
          <p:cNvSpPr txBox="1"/>
          <p:nvPr/>
        </p:nvSpPr>
        <p:spPr>
          <a:xfrm>
            <a:off x="3884760" y="8685360"/>
            <a:ext cx="2971440" cy="456840"/>
          </a:xfrm>
          <a:prstGeom prst="rect">
            <a:avLst/>
          </a:prstGeom>
          <a:noFill/>
          <a:ln>
            <a:noFill/>
          </a:ln>
        </p:spPr>
        <p:txBody>
          <a:bodyPr anchor="b"/>
          <a:lstStyle/>
          <a:p>
            <a:pPr algn="r">
              <a:lnSpc>
                <a:spcPct val="100000"/>
              </a:lnSpc>
            </a:pPr>
            <a:fld id="{965E2081-DC3D-429F-902B-0D24B79377A4}" type="slidenum">
              <a:rPr lang="en-US" sz="2400" b="0" strike="noStrike" spc="-1">
                <a:solidFill>
                  <a:srgbClr val="000000"/>
                </a:solidFill>
                <a:uFill>
                  <a:solidFill>
                    <a:srgbClr val="FFFFFF"/>
                  </a:solidFill>
                </a:uFill>
                <a:latin typeface="Times New Roman"/>
                <a:ea typeface="+mn-ea"/>
              </a:rPr>
              <a:t>25</a:t>
            </a:fld>
            <a:endParaRPr lang="en-US" sz="2400" b="0" strike="noStrike" spc="-1">
              <a:solidFill>
                <a:srgbClr val="000000"/>
              </a:solidFill>
              <a:uFill>
                <a:solidFill>
                  <a:srgbClr val="FFFFFF"/>
                </a:solidFill>
              </a:uFill>
              <a:latin typeface="Times New Roman"/>
            </a:endParaRPr>
          </a:p>
        </p:txBody>
      </p:sp>
      <p:sp>
        <p:nvSpPr>
          <p:cNvPr id="348"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49"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20</a:t>
            </a:r>
            <a:endParaRPr lang="en-US" sz="1000" b="0" strike="noStrike" spc="-1">
              <a:solidFill>
                <a:srgbClr val="000000"/>
              </a:solidFill>
              <a:uFill>
                <a:solidFill>
                  <a:srgbClr val="FFFFFF"/>
                </a:solidFill>
              </a:uFill>
              <a:latin typeface="Arial"/>
            </a:endParaRPr>
          </a:p>
        </p:txBody>
      </p:sp>
      <p:sp>
        <p:nvSpPr>
          <p:cNvPr id="350"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51"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52"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3884760" y="8685360"/>
            <a:ext cx="2971440" cy="456840"/>
          </a:xfrm>
          <a:prstGeom prst="rect">
            <a:avLst/>
          </a:prstGeom>
          <a:noFill/>
          <a:ln>
            <a:noFill/>
          </a:ln>
        </p:spPr>
        <p:txBody>
          <a:bodyPr anchor="b"/>
          <a:lstStyle/>
          <a:p>
            <a:pPr algn="r">
              <a:lnSpc>
                <a:spcPct val="100000"/>
              </a:lnSpc>
            </a:pPr>
            <a:fld id="{F4289C65-A872-41DB-96C7-8F27178B383F}" type="slidenum">
              <a:rPr lang="en-US" sz="2400" b="0" strike="noStrike" spc="-1">
                <a:solidFill>
                  <a:srgbClr val="000000"/>
                </a:solidFill>
                <a:uFill>
                  <a:solidFill>
                    <a:srgbClr val="FFFFFF"/>
                  </a:solidFill>
                </a:uFill>
                <a:latin typeface="Times New Roman"/>
                <a:ea typeface="+mn-ea"/>
              </a:rPr>
              <a:t>26</a:t>
            </a:fld>
            <a:endParaRPr lang="en-US" sz="2400" b="0" strike="noStrike" spc="-1">
              <a:solidFill>
                <a:srgbClr val="000000"/>
              </a:solidFill>
              <a:uFill>
                <a:solidFill>
                  <a:srgbClr val="FFFFFF"/>
                </a:solidFill>
              </a:uFill>
              <a:latin typeface="Times New Roman"/>
            </a:endParaRPr>
          </a:p>
        </p:txBody>
      </p:sp>
      <p:sp>
        <p:nvSpPr>
          <p:cNvPr id="312"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3"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7</a:t>
            </a:r>
            <a:endParaRPr lang="en-US" sz="1000" b="0" strike="noStrike" spc="-1">
              <a:solidFill>
                <a:srgbClr val="000000"/>
              </a:solidFill>
              <a:uFill>
                <a:solidFill>
                  <a:srgbClr val="FFFFFF"/>
                </a:solidFill>
              </a:uFill>
              <a:latin typeface="Arial"/>
            </a:endParaRPr>
          </a:p>
        </p:txBody>
      </p:sp>
      <p:sp>
        <p:nvSpPr>
          <p:cNvPr id="314"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5"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6"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567429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3884760" y="8685360"/>
            <a:ext cx="2971440" cy="456840"/>
          </a:xfrm>
          <a:prstGeom prst="rect">
            <a:avLst/>
          </a:prstGeom>
          <a:noFill/>
          <a:ln>
            <a:noFill/>
          </a:ln>
        </p:spPr>
        <p:txBody>
          <a:bodyPr anchor="b"/>
          <a:lstStyle/>
          <a:p>
            <a:pPr algn="r">
              <a:lnSpc>
                <a:spcPct val="100000"/>
              </a:lnSpc>
            </a:pPr>
            <a:fld id="{7CE4BF15-50FA-4F75-8F0D-146AD4A66844}" type="slidenum">
              <a:rPr lang="en-US" sz="2400" b="0" strike="noStrike" spc="-1">
                <a:solidFill>
                  <a:srgbClr val="000000"/>
                </a:solidFill>
                <a:uFill>
                  <a:solidFill>
                    <a:srgbClr val="FFFFFF"/>
                  </a:solidFill>
                </a:uFill>
                <a:latin typeface="Times New Roman"/>
                <a:ea typeface="+mn-ea"/>
              </a:rPr>
              <a:t>27</a:t>
            </a:fld>
            <a:endParaRPr lang="en-US" sz="2400" b="0" strike="noStrike" spc="-1">
              <a:solidFill>
                <a:srgbClr val="000000"/>
              </a:solidFill>
              <a:uFill>
                <a:solidFill>
                  <a:srgbClr val="FFFFFF"/>
                </a:solidFill>
              </a:uFill>
              <a:latin typeface="Times New Roman"/>
            </a:endParaRPr>
          </a:p>
        </p:txBody>
      </p:sp>
      <p:sp>
        <p:nvSpPr>
          <p:cNvPr id="360"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61"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23</a:t>
            </a:r>
            <a:endParaRPr lang="en-US" sz="1000" b="0" strike="noStrike" spc="-1">
              <a:solidFill>
                <a:srgbClr val="000000"/>
              </a:solidFill>
              <a:uFill>
                <a:solidFill>
                  <a:srgbClr val="FFFFFF"/>
                </a:solidFill>
              </a:uFill>
              <a:latin typeface="Arial"/>
            </a:endParaRPr>
          </a:p>
        </p:txBody>
      </p:sp>
      <p:sp>
        <p:nvSpPr>
          <p:cNvPr id="362"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63"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64"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Shape 1"/>
          <p:cNvSpPr txBox="1"/>
          <p:nvPr/>
        </p:nvSpPr>
        <p:spPr>
          <a:xfrm>
            <a:off x="3884760" y="8685360"/>
            <a:ext cx="2971440" cy="456840"/>
          </a:xfrm>
          <a:prstGeom prst="rect">
            <a:avLst/>
          </a:prstGeom>
          <a:noFill/>
          <a:ln>
            <a:noFill/>
          </a:ln>
        </p:spPr>
        <p:txBody>
          <a:bodyPr anchor="b"/>
          <a:lstStyle/>
          <a:p>
            <a:pPr algn="r">
              <a:lnSpc>
                <a:spcPct val="100000"/>
              </a:lnSpc>
            </a:pPr>
            <a:fld id="{280FD9EF-7F5A-41EC-A3B0-0AB9AC5A3A41}" type="slidenum">
              <a:rPr lang="en-US" sz="2400" b="0" strike="noStrike" spc="-1">
                <a:solidFill>
                  <a:srgbClr val="000000"/>
                </a:solidFill>
                <a:uFill>
                  <a:solidFill>
                    <a:srgbClr val="FFFFFF"/>
                  </a:solidFill>
                </a:uFill>
                <a:latin typeface="Times New Roman"/>
                <a:ea typeface="+mn-ea"/>
              </a:rPr>
              <a:t>28</a:t>
            </a:fld>
            <a:endParaRPr lang="en-US" sz="2400" b="0" strike="noStrike" spc="-1">
              <a:solidFill>
                <a:srgbClr val="000000"/>
              </a:solidFill>
              <a:uFill>
                <a:solidFill>
                  <a:srgbClr val="FFFFFF"/>
                </a:solidFill>
              </a:uFill>
              <a:latin typeface="Times New Roman"/>
            </a:endParaRPr>
          </a:p>
        </p:txBody>
      </p:sp>
      <p:sp>
        <p:nvSpPr>
          <p:cNvPr id="366"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Shape 1"/>
          <p:cNvSpPr txBox="1"/>
          <p:nvPr/>
        </p:nvSpPr>
        <p:spPr>
          <a:xfrm>
            <a:off x="3884760" y="8685360"/>
            <a:ext cx="2971440" cy="456840"/>
          </a:xfrm>
          <a:prstGeom prst="rect">
            <a:avLst/>
          </a:prstGeom>
          <a:noFill/>
          <a:ln>
            <a:noFill/>
          </a:ln>
        </p:spPr>
        <p:txBody>
          <a:bodyPr anchor="b"/>
          <a:lstStyle/>
          <a:p>
            <a:pPr algn="r">
              <a:lnSpc>
                <a:spcPct val="100000"/>
              </a:lnSpc>
            </a:pPr>
            <a:fld id="{280FD9EF-7F5A-41EC-A3B0-0AB9AC5A3A41}" type="slidenum">
              <a:rPr lang="en-US" sz="2400" b="0" strike="noStrike" spc="-1">
                <a:solidFill>
                  <a:srgbClr val="000000"/>
                </a:solidFill>
                <a:uFill>
                  <a:solidFill>
                    <a:srgbClr val="FFFFFF"/>
                  </a:solidFill>
                </a:uFill>
                <a:latin typeface="Times New Roman"/>
                <a:ea typeface="+mn-ea"/>
              </a:rPr>
              <a:t>29</a:t>
            </a:fld>
            <a:endParaRPr lang="en-US" sz="2400" b="0" strike="noStrike" spc="-1">
              <a:solidFill>
                <a:srgbClr val="000000"/>
              </a:solidFill>
              <a:uFill>
                <a:solidFill>
                  <a:srgbClr val="FFFFFF"/>
                </a:solidFill>
              </a:uFill>
              <a:latin typeface="Times New Roman"/>
            </a:endParaRPr>
          </a:p>
        </p:txBody>
      </p:sp>
      <p:sp>
        <p:nvSpPr>
          <p:cNvPr id="366"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24273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3884760" y="8685360"/>
            <a:ext cx="2971440" cy="456840"/>
          </a:xfrm>
          <a:prstGeom prst="rect">
            <a:avLst/>
          </a:prstGeom>
          <a:noFill/>
          <a:ln>
            <a:noFill/>
          </a:ln>
        </p:spPr>
        <p:txBody>
          <a:bodyPr anchor="b"/>
          <a:lstStyle/>
          <a:p>
            <a:pPr algn="r">
              <a:lnSpc>
                <a:spcPct val="100000"/>
              </a:lnSpc>
            </a:pPr>
            <a:fld id="{F4289C65-A872-41DB-96C7-8F27178B383F}" type="slidenum">
              <a:rPr lang="en-US" sz="2400" b="0" strike="noStrike" spc="-1">
                <a:solidFill>
                  <a:srgbClr val="000000"/>
                </a:solidFill>
                <a:uFill>
                  <a:solidFill>
                    <a:srgbClr val="FFFFFF"/>
                  </a:solidFill>
                </a:uFill>
                <a:latin typeface="Times New Roman"/>
                <a:ea typeface="+mn-ea"/>
              </a:rPr>
              <a:t>30</a:t>
            </a:fld>
            <a:endParaRPr lang="en-US" sz="2400" b="0" strike="noStrike" spc="-1">
              <a:solidFill>
                <a:srgbClr val="000000"/>
              </a:solidFill>
              <a:uFill>
                <a:solidFill>
                  <a:srgbClr val="FFFFFF"/>
                </a:solidFill>
              </a:uFill>
              <a:latin typeface="Times New Roman"/>
            </a:endParaRPr>
          </a:p>
        </p:txBody>
      </p:sp>
      <p:sp>
        <p:nvSpPr>
          <p:cNvPr id="312"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3"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7</a:t>
            </a:r>
            <a:endParaRPr lang="en-US" sz="1000" b="0" strike="noStrike" spc="-1">
              <a:solidFill>
                <a:srgbClr val="000000"/>
              </a:solidFill>
              <a:uFill>
                <a:solidFill>
                  <a:srgbClr val="FFFFFF"/>
                </a:solidFill>
              </a:uFill>
              <a:latin typeface="Arial"/>
            </a:endParaRPr>
          </a:p>
        </p:txBody>
      </p:sp>
      <p:sp>
        <p:nvSpPr>
          <p:cNvPr id="314"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5"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6"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038335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extShape 1"/>
          <p:cNvSpPr txBox="1"/>
          <p:nvPr/>
        </p:nvSpPr>
        <p:spPr>
          <a:xfrm>
            <a:off x="3884760" y="8685360"/>
            <a:ext cx="2971440" cy="456840"/>
          </a:xfrm>
          <a:prstGeom prst="rect">
            <a:avLst/>
          </a:prstGeom>
          <a:noFill/>
          <a:ln>
            <a:noFill/>
          </a:ln>
        </p:spPr>
        <p:txBody>
          <a:bodyPr anchor="b"/>
          <a:lstStyle/>
          <a:p>
            <a:pPr algn="r">
              <a:lnSpc>
                <a:spcPct val="100000"/>
              </a:lnSpc>
            </a:pPr>
            <a:fld id="{0BBE18C0-BC36-4E05-ADEA-71EA1F0295CC}" type="slidenum">
              <a:rPr lang="en-US" sz="2400" b="0" strike="noStrike" spc="-1">
                <a:solidFill>
                  <a:srgbClr val="000000"/>
                </a:solidFill>
                <a:uFill>
                  <a:solidFill>
                    <a:srgbClr val="FFFFFF"/>
                  </a:solidFill>
                </a:uFill>
                <a:latin typeface="Times New Roman"/>
                <a:ea typeface="+mn-ea"/>
              </a:rPr>
              <a:t>36</a:t>
            </a:fld>
            <a:endParaRPr lang="en-US" sz="2400" b="0" strike="noStrike" spc="-1">
              <a:solidFill>
                <a:srgbClr val="000000"/>
              </a:solidFill>
              <a:uFill>
                <a:solidFill>
                  <a:srgbClr val="FFFFFF"/>
                </a:solidFill>
              </a:uFill>
              <a:latin typeface="Times New Roman"/>
            </a:endParaRPr>
          </a:p>
        </p:txBody>
      </p:sp>
      <p:sp>
        <p:nvSpPr>
          <p:cNvPr id="368"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69"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27</a:t>
            </a:r>
            <a:endParaRPr lang="en-US" sz="1000" b="0" strike="noStrike" spc="-1">
              <a:solidFill>
                <a:srgbClr val="000000"/>
              </a:solidFill>
              <a:uFill>
                <a:solidFill>
                  <a:srgbClr val="FFFFFF"/>
                </a:solidFill>
              </a:uFill>
              <a:latin typeface="Arial"/>
            </a:endParaRPr>
          </a:p>
        </p:txBody>
      </p:sp>
      <p:sp>
        <p:nvSpPr>
          <p:cNvPr id="370"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71"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72"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28575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extShape 1"/>
          <p:cNvSpPr txBox="1"/>
          <p:nvPr/>
        </p:nvSpPr>
        <p:spPr>
          <a:xfrm>
            <a:off x="3884760" y="8685360"/>
            <a:ext cx="2971440" cy="456840"/>
          </a:xfrm>
          <a:prstGeom prst="rect">
            <a:avLst/>
          </a:prstGeom>
          <a:noFill/>
          <a:ln>
            <a:noFill/>
          </a:ln>
        </p:spPr>
        <p:txBody>
          <a:bodyPr anchor="b"/>
          <a:lstStyle/>
          <a:p>
            <a:pPr algn="r">
              <a:lnSpc>
                <a:spcPct val="100000"/>
              </a:lnSpc>
            </a:pPr>
            <a:fld id="{0BBE18C0-BC36-4E05-ADEA-71EA1F0295CC}" type="slidenum">
              <a:rPr lang="en-US" sz="2400" b="0" strike="noStrike" spc="-1">
                <a:solidFill>
                  <a:srgbClr val="000000"/>
                </a:solidFill>
                <a:uFill>
                  <a:solidFill>
                    <a:srgbClr val="FFFFFF"/>
                  </a:solidFill>
                </a:uFill>
                <a:latin typeface="Times New Roman"/>
                <a:ea typeface="+mn-ea"/>
              </a:rPr>
              <a:t>37</a:t>
            </a:fld>
            <a:endParaRPr lang="en-US" sz="2400" b="0" strike="noStrike" spc="-1">
              <a:solidFill>
                <a:srgbClr val="000000"/>
              </a:solidFill>
              <a:uFill>
                <a:solidFill>
                  <a:srgbClr val="FFFFFF"/>
                </a:solidFill>
              </a:uFill>
              <a:latin typeface="Times New Roman"/>
            </a:endParaRPr>
          </a:p>
        </p:txBody>
      </p:sp>
      <p:sp>
        <p:nvSpPr>
          <p:cNvPr id="368"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69"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27</a:t>
            </a:r>
            <a:endParaRPr lang="en-US" sz="1000" b="0" strike="noStrike" spc="-1">
              <a:solidFill>
                <a:srgbClr val="000000"/>
              </a:solidFill>
              <a:uFill>
                <a:solidFill>
                  <a:srgbClr val="FFFFFF"/>
                </a:solidFill>
              </a:uFill>
              <a:latin typeface="Arial"/>
            </a:endParaRPr>
          </a:p>
        </p:txBody>
      </p:sp>
      <p:sp>
        <p:nvSpPr>
          <p:cNvPr id="370"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71"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72"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3884760" y="8685360"/>
            <a:ext cx="2971440" cy="456840"/>
          </a:xfrm>
          <a:prstGeom prst="rect">
            <a:avLst/>
          </a:prstGeom>
          <a:noFill/>
          <a:ln>
            <a:noFill/>
          </a:ln>
        </p:spPr>
        <p:txBody>
          <a:bodyPr anchor="b"/>
          <a:lstStyle/>
          <a:p>
            <a:pPr algn="r">
              <a:lnSpc>
                <a:spcPct val="100000"/>
              </a:lnSpc>
            </a:pPr>
            <a:fld id="{B27D7161-6D66-4155-BD30-5AB446E0CDC5}" type="slidenum">
              <a:rPr lang="en-US" sz="2400" b="0" strike="noStrike" spc="-1">
                <a:solidFill>
                  <a:srgbClr val="000000"/>
                </a:solidFill>
                <a:uFill>
                  <a:solidFill>
                    <a:srgbClr val="FFFFFF"/>
                  </a:solidFill>
                </a:uFill>
                <a:latin typeface="Times New Roman"/>
                <a:ea typeface="+mn-ea"/>
              </a:rPr>
              <a:t>38</a:t>
            </a:fld>
            <a:endParaRPr lang="en-US" sz="2400" b="0" strike="noStrike" spc="-1">
              <a:solidFill>
                <a:srgbClr val="000000"/>
              </a:solidFill>
              <a:uFill>
                <a:solidFill>
                  <a:srgbClr val="FFFFFF"/>
                </a:solidFill>
              </a:uFill>
              <a:latin typeface="Times New Roman"/>
            </a:endParaRPr>
          </a:p>
        </p:txBody>
      </p:sp>
      <p:sp>
        <p:nvSpPr>
          <p:cNvPr id="374"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75"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29</a:t>
            </a:r>
            <a:endParaRPr lang="en-US" sz="1000" b="0" strike="noStrike" spc="-1">
              <a:solidFill>
                <a:srgbClr val="000000"/>
              </a:solidFill>
              <a:uFill>
                <a:solidFill>
                  <a:srgbClr val="FFFFFF"/>
                </a:solidFill>
              </a:uFill>
              <a:latin typeface="Arial"/>
            </a:endParaRPr>
          </a:p>
        </p:txBody>
      </p:sp>
      <p:sp>
        <p:nvSpPr>
          <p:cNvPr id="376"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77"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78"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extShape 1"/>
          <p:cNvSpPr txBox="1"/>
          <p:nvPr/>
        </p:nvSpPr>
        <p:spPr>
          <a:xfrm>
            <a:off x="3884760" y="8685360"/>
            <a:ext cx="2971440" cy="456840"/>
          </a:xfrm>
          <a:prstGeom prst="rect">
            <a:avLst/>
          </a:prstGeom>
          <a:noFill/>
          <a:ln>
            <a:noFill/>
          </a:ln>
        </p:spPr>
        <p:txBody>
          <a:bodyPr anchor="b"/>
          <a:lstStyle/>
          <a:p>
            <a:pPr algn="r">
              <a:lnSpc>
                <a:spcPct val="100000"/>
              </a:lnSpc>
            </a:pPr>
            <a:fld id="{FD92E3BD-5928-4147-90F9-AB10C915815A}" type="slidenum">
              <a:rPr lang="en-US" sz="2400" b="0" strike="noStrike" spc="-1">
                <a:solidFill>
                  <a:srgbClr val="000000"/>
                </a:solidFill>
                <a:uFill>
                  <a:solidFill>
                    <a:srgbClr val="FFFFFF"/>
                  </a:solidFill>
                </a:uFill>
                <a:latin typeface="Times New Roman"/>
                <a:ea typeface="+mn-ea"/>
              </a:rPr>
              <a:t>7</a:t>
            </a:fld>
            <a:endParaRPr lang="en-US" sz="2400" b="0" strike="noStrike" spc="-1">
              <a:solidFill>
                <a:srgbClr val="000000"/>
              </a:solidFill>
              <a:uFill>
                <a:solidFill>
                  <a:srgbClr val="FFFFFF"/>
                </a:solidFill>
              </a:uFill>
              <a:latin typeface="Times New Roman"/>
            </a:endParaRPr>
          </a:p>
        </p:txBody>
      </p:sp>
      <p:sp>
        <p:nvSpPr>
          <p:cNvPr id="290"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91"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4</a:t>
            </a:r>
            <a:endParaRPr lang="en-US" sz="1000" b="0" strike="noStrike" spc="-1">
              <a:solidFill>
                <a:srgbClr val="000000"/>
              </a:solidFill>
              <a:uFill>
                <a:solidFill>
                  <a:srgbClr val="FFFFFF"/>
                </a:solidFill>
              </a:uFill>
              <a:latin typeface="Arial"/>
            </a:endParaRPr>
          </a:p>
        </p:txBody>
      </p:sp>
      <p:sp>
        <p:nvSpPr>
          <p:cNvPr id="292"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93"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94"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TextShape 1"/>
          <p:cNvSpPr txBox="1"/>
          <p:nvPr/>
        </p:nvSpPr>
        <p:spPr>
          <a:xfrm>
            <a:off x="3884760" y="8685360"/>
            <a:ext cx="2971440" cy="456840"/>
          </a:xfrm>
          <a:prstGeom prst="rect">
            <a:avLst/>
          </a:prstGeom>
          <a:noFill/>
          <a:ln>
            <a:noFill/>
          </a:ln>
        </p:spPr>
        <p:txBody>
          <a:bodyPr anchor="b"/>
          <a:lstStyle/>
          <a:p>
            <a:pPr algn="r">
              <a:lnSpc>
                <a:spcPct val="100000"/>
              </a:lnSpc>
            </a:pPr>
            <a:fld id="{B693CEC0-B0FD-4A85-81D1-2110E0F41234}" type="slidenum">
              <a:rPr lang="en-US" sz="2400" b="0" strike="noStrike" spc="-1">
                <a:solidFill>
                  <a:srgbClr val="000000"/>
                </a:solidFill>
                <a:uFill>
                  <a:solidFill>
                    <a:srgbClr val="FFFFFF"/>
                  </a:solidFill>
                </a:uFill>
                <a:latin typeface="Times New Roman"/>
                <a:ea typeface="+mn-ea"/>
              </a:rPr>
              <a:t>39</a:t>
            </a:fld>
            <a:endParaRPr lang="en-US" sz="2400" b="0" strike="noStrike" spc="-1">
              <a:solidFill>
                <a:srgbClr val="000000"/>
              </a:solidFill>
              <a:uFill>
                <a:solidFill>
                  <a:srgbClr val="FFFFFF"/>
                </a:solidFill>
              </a:uFill>
              <a:latin typeface="Times New Roman"/>
            </a:endParaRPr>
          </a:p>
        </p:txBody>
      </p:sp>
      <p:sp>
        <p:nvSpPr>
          <p:cNvPr id="380"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81"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30</a:t>
            </a:r>
            <a:endParaRPr lang="en-US" sz="1000" b="0" strike="noStrike" spc="-1">
              <a:solidFill>
                <a:srgbClr val="000000"/>
              </a:solidFill>
              <a:uFill>
                <a:solidFill>
                  <a:srgbClr val="FFFFFF"/>
                </a:solidFill>
              </a:uFill>
              <a:latin typeface="Arial"/>
            </a:endParaRPr>
          </a:p>
        </p:txBody>
      </p:sp>
      <p:sp>
        <p:nvSpPr>
          <p:cNvPr id="382"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83"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84"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Shape 1"/>
          <p:cNvSpPr txBox="1"/>
          <p:nvPr/>
        </p:nvSpPr>
        <p:spPr>
          <a:xfrm>
            <a:off x="3884760" y="8685360"/>
            <a:ext cx="2971440" cy="456840"/>
          </a:xfrm>
          <a:prstGeom prst="rect">
            <a:avLst/>
          </a:prstGeom>
          <a:noFill/>
          <a:ln>
            <a:noFill/>
          </a:ln>
        </p:spPr>
        <p:txBody>
          <a:bodyPr anchor="b"/>
          <a:lstStyle/>
          <a:p>
            <a:pPr algn="r">
              <a:lnSpc>
                <a:spcPct val="100000"/>
              </a:lnSpc>
            </a:pPr>
            <a:fld id="{9037D5B8-4B12-45A4-83A9-6A7806AC354D}" type="slidenum">
              <a:rPr lang="en-US" sz="2400" b="0" strike="noStrike" spc="-1">
                <a:solidFill>
                  <a:srgbClr val="000000"/>
                </a:solidFill>
                <a:uFill>
                  <a:solidFill>
                    <a:srgbClr val="FFFFFF"/>
                  </a:solidFill>
                </a:uFill>
                <a:latin typeface="Times New Roman"/>
                <a:ea typeface="+mn-ea"/>
              </a:rPr>
              <a:t>40</a:t>
            </a:fld>
            <a:endParaRPr lang="en-US" sz="2400" b="0" strike="noStrike" spc="-1">
              <a:solidFill>
                <a:srgbClr val="000000"/>
              </a:solidFill>
              <a:uFill>
                <a:solidFill>
                  <a:srgbClr val="FFFFFF"/>
                </a:solidFill>
              </a:uFill>
              <a:latin typeface="Times New Roman"/>
            </a:endParaRPr>
          </a:p>
        </p:txBody>
      </p:sp>
      <p:sp>
        <p:nvSpPr>
          <p:cNvPr id="388"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Shape 1"/>
          <p:cNvSpPr txBox="1"/>
          <p:nvPr/>
        </p:nvSpPr>
        <p:spPr>
          <a:xfrm>
            <a:off x="3884760" y="8685360"/>
            <a:ext cx="2971440" cy="456840"/>
          </a:xfrm>
          <a:prstGeom prst="rect">
            <a:avLst/>
          </a:prstGeom>
          <a:noFill/>
          <a:ln>
            <a:noFill/>
          </a:ln>
        </p:spPr>
        <p:txBody>
          <a:bodyPr anchor="b"/>
          <a:lstStyle/>
          <a:p>
            <a:pPr algn="r">
              <a:lnSpc>
                <a:spcPct val="100000"/>
              </a:lnSpc>
            </a:pPr>
            <a:fld id="{9037D5B8-4B12-45A4-83A9-6A7806AC354D}" type="slidenum">
              <a:rPr lang="en-US" sz="2400" b="0" strike="noStrike" spc="-1">
                <a:solidFill>
                  <a:srgbClr val="000000"/>
                </a:solidFill>
                <a:uFill>
                  <a:solidFill>
                    <a:srgbClr val="FFFFFF"/>
                  </a:solidFill>
                </a:uFill>
                <a:latin typeface="Times New Roman"/>
                <a:ea typeface="+mn-ea"/>
              </a:rPr>
              <a:t>41</a:t>
            </a:fld>
            <a:endParaRPr lang="en-US" sz="2400" b="0" strike="noStrike" spc="-1">
              <a:solidFill>
                <a:srgbClr val="000000"/>
              </a:solidFill>
              <a:uFill>
                <a:solidFill>
                  <a:srgbClr val="FFFFFF"/>
                </a:solidFill>
              </a:uFill>
              <a:latin typeface="Times New Roman"/>
            </a:endParaRPr>
          </a:p>
        </p:txBody>
      </p:sp>
      <p:sp>
        <p:nvSpPr>
          <p:cNvPr id="388"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324963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extShape 1"/>
          <p:cNvSpPr txBox="1"/>
          <p:nvPr/>
        </p:nvSpPr>
        <p:spPr>
          <a:xfrm>
            <a:off x="3884760" y="8685360"/>
            <a:ext cx="2971440" cy="456840"/>
          </a:xfrm>
          <a:prstGeom prst="rect">
            <a:avLst/>
          </a:prstGeom>
          <a:noFill/>
          <a:ln>
            <a:noFill/>
          </a:ln>
        </p:spPr>
        <p:txBody>
          <a:bodyPr anchor="b"/>
          <a:lstStyle/>
          <a:p>
            <a:pPr algn="r">
              <a:lnSpc>
                <a:spcPct val="100000"/>
              </a:lnSpc>
            </a:pPr>
            <a:fld id="{BD059BA6-D9C4-4FF2-AC6E-30371CFA8765}" type="slidenum">
              <a:rPr lang="en-US" sz="2400" b="0" strike="noStrike" spc="-1">
                <a:solidFill>
                  <a:srgbClr val="000000"/>
                </a:solidFill>
                <a:uFill>
                  <a:solidFill>
                    <a:srgbClr val="FFFFFF"/>
                  </a:solidFill>
                </a:uFill>
                <a:latin typeface="Times New Roman"/>
                <a:ea typeface="+mn-ea"/>
              </a:rPr>
              <a:t>42</a:t>
            </a:fld>
            <a:endParaRPr lang="en-US" sz="2400" b="0" strike="noStrike" spc="-1">
              <a:solidFill>
                <a:srgbClr val="000000"/>
              </a:solidFill>
              <a:uFill>
                <a:solidFill>
                  <a:srgbClr val="FFFFFF"/>
                </a:solidFill>
              </a:uFill>
              <a:latin typeface="Times New Roman"/>
            </a:endParaRPr>
          </a:p>
        </p:txBody>
      </p:sp>
      <p:sp>
        <p:nvSpPr>
          <p:cNvPr id="390"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3884760" y="8685360"/>
            <a:ext cx="2971440" cy="456840"/>
          </a:xfrm>
          <a:prstGeom prst="rect">
            <a:avLst/>
          </a:prstGeom>
          <a:noFill/>
          <a:ln>
            <a:noFill/>
          </a:ln>
        </p:spPr>
        <p:txBody>
          <a:bodyPr anchor="b"/>
          <a:lstStyle/>
          <a:p>
            <a:pPr algn="r">
              <a:lnSpc>
                <a:spcPct val="100000"/>
              </a:lnSpc>
            </a:pPr>
            <a:fld id="{F4289C65-A872-41DB-96C7-8F27178B383F}" type="slidenum">
              <a:rPr lang="en-US" sz="2400" b="0" strike="noStrike" spc="-1">
                <a:solidFill>
                  <a:srgbClr val="000000"/>
                </a:solidFill>
                <a:uFill>
                  <a:solidFill>
                    <a:srgbClr val="FFFFFF"/>
                  </a:solidFill>
                </a:uFill>
                <a:latin typeface="Times New Roman"/>
                <a:ea typeface="+mn-ea"/>
              </a:rPr>
              <a:t>43</a:t>
            </a:fld>
            <a:endParaRPr lang="en-US" sz="2400" b="0" strike="noStrike" spc="-1">
              <a:solidFill>
                <a:srgbClr val="000000"/>
              </a:solidFill>
              <a:uFill>
                <a:solidFill>
                  <a:srgbClr val="FFFFFF"/>
                </a:solidFill>
              </a:uFill>
              <a:latin typeface="Times New Roman"/>
            </a:endParaRPr>
          </a:p>
        </p:txBody>
      </p:sp>
      <p:sp>
        <p:nvSpPr>
          <p:cNvPr id="312"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3"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7</a:t>
            </a:r>
            <a:endParaRPr lang="en-US" sz="1000" b="0" strike="noStrike" spc="-1">
              <a:solidFill>
                <a:srgbClr val="000000"/>
              </a:solidFill>
              <a:uFill>
                <a:solidFill>
                  <a:srgbClr val="FFFFFF"/>
                </a:solidFill>
              </a:uFill>
              <a:latin typeface="Arial"/>
            </a:endParaRPr>
          </a:p>
        </p:txBody>
      </p:sp>
      <p:sp>
        <p:nvSpPr>
          <p:cNvPr id="314"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5"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6"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115334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extShape 1"/>
          <p:cNvSpPr txBox="1"/>
          <p:nvPr/>
        </p:nvSpPr>
        <p:spPr>
          <a:xfrm>
            <a:off x="3884760" y="8685360"/>
            <a:ext cx="2971440" cy="456840"/>
          </a:xfrm>
          <a:prstGeom prst="rect">
            <a:avLst/>
          </a:prstGeom>
          <a:noFill/>
          <a:ln>
            <a:noFill/>
          </a:ln>
        </p:spPr>
        <p:txBody>
          <a:bodyPr anchor="b"/>
          <a:lstStyle/>
          <a:p>
            <a:pPr algn="r">
              <a:lnSpc>
                <a:spcPct val="100000"/>
              </a:lnSpc>
            </a:pPr>
            <a:fld id="{7D3D0447-6DB7-48C6-992D-EDB6F32251A7}" type="slidenum">
              <a:rPr lang="en-US" sz="2400" b="0" strike="noStrike" spc="-1">
                <a:solidFill>
                  <a:srgbClr val="000000"/>
                </a:solidFill>
                <a:uFill>
                  <a:solidFill>
                    <a:srgbClr val="FFFFFF"/>
                  </a:solidFill>
                </a:uFill>
                <a:latin typeface="Times New Roman"/>
                <a:ea typeface="+mn-ea"/>
              </a:rPr>
              <a:t>44</a:t>
            </a:fld>
            <a:endParaRPr lang="en-US" sz="2400" b="0" strike="noStrike" spc="-1">
              <a:solidFill>
                <a:srgbClr val="000000"/>
              </a:solidFill>
              <a:uFill>
                <a:solidFill>
                  <a:srgbClr val="FFFFFF"/>
                </a:solidFill>
              </a:uFill>
              <a:latin typeface="Times New Roman"/>
            </a:endParaRPr>
          </a:p>
        </p:txBody>
      </p:sp>
      <p:sp>
        <p:nvSpPr>
          <p:cNvPr id="392"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926070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extShape 1"/>
          <p:cNvSpPr txBox="1"/>
          <p:nvPr/>
        </p:nvSpPr>
        <p:spPr>
          <a:xfrm>
            <a:off x="3884760" y="8685360"/>
            <a:ext cx="2971440" cy="456840"/>
          </a:xfrm>
          <a:prstGeom prst="rect">
            <a:avLst/>
          </a:prstGeom>
          <a:noFill/>
          <a:ln>
            <a:noFill/>
          </a:ln>
        </p:spPr>
        <p:txBody>
          <a:bodyPr anchor="b"/>
          <a:lstStyle/>
          <a:p>
            <a:pPr algn="r">
              <a:lnSpc>
                <a:spcPct val="100000"/>
              </a:lnSpc>
            </a:pPr>
            <a:fld id="{7D3D0447-6DB7-48C6-992D-EDB6F32251A7}" type="slidenum">
              <a:rPr lang="en-US" sz="2400" b="0" strike="noStrike" spc="-1">
                <a:solidFill>
                  <a:srgbClr val="000000"/>
                </a:solidFill>
                <a:uFill>
                  <a:solidFill>
                    <a:srgbClr val="FFFFFF"/>
                  </a:solidFill>
                </a:uFill>
                <a:latin typeface="Times New Roman"/>
                <a:ea typeface="+mn-ea"/>
              </a:rPr>
              <a:t>45</a:t>
            </a:fld>
            <a:endParaRPr lang="en-US" sz="2400" b="0" strike="noStrike" spc="-1">
              <a:solidFill>
                <a:srgbClr val="000000"/>
              </a:solidFill>
              <a:uFill>
                <a:solidFill>
                  <a:srgbClr val="FFFFFF"/>
                </a:solidFill>
              </a:uFill>
              <a:latin typeface="Times New Roman"/>
            </a:endParaRPr>
          </a:p>
        </p:txBody>
      </p:sp>
      <p:sp>
        <p:nvSpPr>
          <p:cNvPr id="392"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393244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extShape 1"/>
          <p:cNvSpPr txBox="1"/>
          <p:nvPr/>
        </p:nvSpPr>
        <p:spPr>
          <a:xfrm>
            <a:off x="3884760" y="8685360"/>
            <a:ext cx="2971440" cy="456840"/>
          </a:xfrm>
          <a:prstGeom prst="rect">
            <a:avLst/>
          </a:prstGeom>
          <a:noFill/>
          <a:ln>
            <a:noFill/>
          </a:ln>
        </p:spPr>
        <p:txBody>
          <a:bodyPr anchor="b"/>
          <a:lstStyle/>
          <a:p>
            <a:pPr algn="r">
              <a:lnSpc>
                <a:spcPct val="100000"/>
              </a:lnSpc>
            </a:pPr>
            <a:fld id="{0E4D0D15-74C4-4A95-AFFE-52224D2EB796}" type="slidenum">
              <a:rPr lang="en-US" sz="2400" b="0" strike="noStrike" spc="-1">
                <a:solidFill>
                  <a:srgbClr val="000000"/>
                </a:solidFill>
                <a:uFill>
                  <a:solidFill>
                    <a:srgbClr val="FFFFFF"/>
                  </a:solidFill>
                </a:uFill>
                <a:latin typeface="Times New Roman"/>
                <a:ea typeface="+mn-ea"/>
              </a:rPr>
              <a:t>46</a:t>
            </a:fld>
            <a:endParaRPr lang="en-US" sz="2400" b="0" strike="noStrike" spc="-1">
              <a:solidFill>
                <a:srgbClr val="000000"/>
              </a:solidFill>
              <a:uFill>
                <a:solidFill>
                  <a:srgbClr val="FFFFFF"/>
                </a:solidFill>
              </a:uFill>
              <a:latin typeface="Times New Roman"/>
            </a:endParaRPr>
          </a:p>
        </p:txBody>
      </p:sp>
      <p:sp>
        <p:nvSpPr>
          <p:cNvPr id="394"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TextShape 1"/>
          <p:cNvSpPr txBox="1"/>
          <p:nvPr/>
        </p:nvSpPr>
        <p:spPr>
          <a:xfrm>
            <a:off x="3884760" y="8685360"/>
            <a:ext cx="2971440" cy="456840"/>
          </a:xfrm>
          <a:prstGeom prst="rect">
            <a:avLst/>
          </a:prstGeom>
          <a:noFill/>
          <a:ln>
            <a:noFill/>
          </a:ln>
        </p:spPr>
        <p:txBody>
          <a:bodyPr anchor="b"/>
          <a:lstStyle/>
          <a:p>
            <a:pPr algn="r">
              <a:lnSpc>
                <a:spcPct val="100000"/>
              </a:lnSpc>
            </a:pPr>
            <a:fld id="{70599B8D-DA4C-4817-AB42-16E1B718E710}" type="slidenum">
              <a:rPr lang="en-US" sz="2400" b="0" strike="noStrike" spc="-1">
                <a:solidFill>
                  <a:srgbClr val="000000"/>
                </a:solidFill>
                <a:uFill>
                  <a:solidFill>
                    <a:srgbClr val="FFFFFF"/>
                  </a:solidFill>
                </a:uFill>
                <a:latin typeface="Times New Roman"/>
                <a:ea typeface="+mn-ea"/>
              </a:rPr>
              <a:t>47</a:t>
            </a:fld>
            <a:endParaRPr lang="en-US" sz="2400" b="0" strike="noStrike" spc="-1">
              <a:solidFill>
                <a:srgbClr val="000000"/>
              </a:solidFill>
              <a:uFill>
                <a:solidFill>
                  <a:srgbClr val="FFFFFF"/>
                </a:solidFill>
              </a:uFill>
              <a:latin typeface="Times New Roman"/>
            </a:endParaRPr>
          </a:p>
        </p:txBody>
      </p:sp>
      <p:sp>
        <p:nvSpPr>
          <p:cNvPr id="396"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extShape 1"/>
          <p:cNvSpPr txBox="1"/>
          <p:nvPr/>
        </p:nvSpPr>
        <p:spPr>
          <a:xfrm>
            <a:off x="3884760" y="8685360"/>
            <a:ext cx="2971440" cy="456840"/>
          </a:xfrm>
          <a:prstGeom prst="rect">
            <a:avLst/>
          </a:prstGeom>
          <a:noFill/>
          <a:ln>
            <a:noFill/>
          </a:ln>
        </p:spPr>
        <p:txBody>
          <a:bodyPr anchor="b"/>
          <a:lstStyle/>
          <a:p>
            <a:pPr algn="r">
              <a:lnSpc>
                <a:spcPct val="100000"/>
              </a:lnSpc>
            </a:pPr>
            <a:fld id="{FC451BDA-4C0C-46BB-8318-630E9881F002}" type="slidenum">
              <a:rPr lang="en-US" sz="2400" b="0" strike="noStrike" spc="-1">
                <a:solidFill>
                  <a:srgbClr val="000000"/>
                </a:solidFill>
                <a:uFill>
                  <a:solidFill>
                    <a:srgbClr val="FFFFFF"/>
                  </a:solidFill>
                </a:uFill>
                <a:latin typeface="Times New Roman"/>
                <a:ea typeface="+mn-ea"/>
              </a:rPr>
              <a:t>48</a:t>
            </a:fld>
            <a:endParaRPr lang="en-US" sz="2400" b="0" strike="noStrike" spc="-1">
              <a:solidFill>
                <a:srgbClr val="000000"/>
              </a:solidFill>
              <a:uFill>
                <a:solidFill>
                  <a:srgbClr val="FFFFFF"/>
                </a:solidFill>
              </a:uFill>
              <a:latin typeface="Times New Roman"/>
            </a:endParaRPr>
          </a:p>
        </p:txBody>
      </p:sp>
      <p:sp>
        <p:nvSpPr>
          <p:cNvPr id="398"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Shape 1"/>
          <p:cNvSpPr txBox="1"/>
          <p:nvPr/>
        </p:nvSpPr>
        <p:spPr>
          <a:xfrm>
            <a:off x="3884760" y="8685360"/>
            <a:ext cx="2971440" cy="456840"/>
          </a:xfrm>
          <a:prstGeom prst="rect">
            <a:avLst/>
          </a:prstGeom>
          <a:noFill/>
          <a:ln>
            <a:noFill/>
          </a:ln>
        </p:spPr>
        <p:txBody>
          <a:bodyPr anchor="b"/>
          <a:lstStyle/>
          <a:p>
            <a:pPr algn="r">
              <a:lnSpc>
                <a:spcPct val="100000"/>
              </a:lnSpc>
            </a:pPr>
            <a:fld id="{13C78607-A795-487C-B38E-7977917B7C6D}" type="slidenum">
              <a:rPr lang="en-US" sz="2400" b="0" strike="noStrike" spc="-1">
                <a:solidFill>
                  <a:srgbClr val="000000"/>
                </a:solidFill>
                <a:uFill>
                  <a:solidFill>
                    <a:srgbClr val="FFFFFF"/>
                  </a:solidFill>
                </a:uFill>
                <a:latin typeface="Times New Roman"/>
                <a:ea typeface="+mn-ea"/>
              </a:rPr>
              <a:t>8</a:t>
            </a:fld>
            <a:endParaRPr lang="en-US" sz="2400" b="0" strike="noStrike" spc="-1">
              <a:solidFill>
                <a:srgbClr val="000000"/>
              </a:solidFill>
              <a:uFill>
                <a:solidFill>
                  <a:srgbClr val="FFFFFF"/>
                </a:solidFill>
              </a:uFill>
              <a:latin typeface="Times New Roman"/>
            </a:endParaRPr>
          </a:p>
        </p:txBody>
      </p:sp>
      <p:sp>
        <p:nvSpPr>
          <p:cNvPr id="296"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97"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5</a:t>
            </a:r>
            <a:endParaRPr lang="en-US" sz="1000" b="0" strike="noStrike" spc="-1">
              <a:solidFill>
                <a:srgbClr val="000000"/>
              </a:solidFill>
              <a:uFill>
                <a:solidFill>
                  <a:srgbClr val="FFFFFF"/>
                </a:solidFill>
              </a:uFill>
              <a:latin typeface="Arial"/>
            </a:endParaRPr>
          </a:p>
        </p:txBody>
      </p:sp>
      <p:sp>
        <p:nvSpPr>
          <p:cNvPr id="298"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299"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00"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TextShape 1"/>
          <p:cNvSpPr txBox="1"/>
          <p:nvPr/>
        </p:nvSpPr>
        <p:spPr>
          <a:xfrm>
            <a:off x="3884760" y="8685360"/>
            <a:ext cx="2971440" cy="456840"/>
          </a:xfrm>
          <a:prstGeom prst="rect">
            <a:avLst/>
          </a:prstGeom>
          <a:noFill/>
          <a:ln>
            <a:noFill/>
          </a:ln>
        </p:spPr>
        <p:txBody>
          <a:bodyPr anchor="b"/>
          <a:lstStyle/>
          <a:p>
            <a:pPr marL="0" marR="0" lvl="0" indent="0" algn="r" defTabSz="457200" rtl="0" eaLnBrk="1" fontAlgn="auto" latinLnBrk="0" hangingPunct="1">
              <a:lnSpc>
                <a:spcPct val="100000"/>
              </a:lnSpc>
              <a:spcBef>
                <a:spcPts val="0"/>
              </a:spcBef>
              <a:spcAft>
                <a:spcPts val="0"/>
              </a:spcAft>
              <a:buClrTx/>
              <a:buSzTx/>
              <a:buFontTx/>
              <a:buNone/>
              <a:tabLst/>
              <a:defRPr/>
            </a:pPr>
            <a:fld id="{81FEE2D6-58F3-4F69-9E5C-B81119B8DC86}" type="slidenum">
              <a:rPr kumimoji="0" lang="en-US" sz="2400" b="0" i="0" u="none" strike="noStrike" kern="1200" cap="none" spc="-1" normalizeH="0" baseline="0" noProof="0">
                <a:ln>
                  <a:noFill/>
                </a:ln>
                <a:solidFill>
                  <a:srgbClr val="000000"/>
                </a:solidFill>
                <a:effectLst/>
                <a:uLnTx/>
                <a:uFill>
                  <a:solidFill>
                    <a:srgbClr val="FFFFFF"/>
                  </a:solidFill>
                </a:uFill>
                <a:latin typeface="Times New Roman"/>
                <a:ea typeface="+mn-ea"/>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2400" b="0" i="0" u="none" strike="noStrike" kern="1200" cap="none" spc="-1" normalizeH="0" baseline="0" noProof="0">
              <a:ln>
                <a:noFill/>
              </a:ln>
              <a:solidFill>
                <a:srgbClr val="000000"/>
              </a:solidFill>
              <a:effectLst/>
              <a:uLnTx/>
              <a:uFill>
                <a:solidFill>
                  <a:srgbClr val="FFFFFF"/>
                </a:solidFill>
              </a:uFill>
              <a:latin typeface="Times New Roman"/>
            </a:endParaRPr>
          </a:p>
        </p:txBody>
      </p:sp>
      <p:sp>
        <p:nvSpPr>
          <p:cNvPr id="400"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768700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3884760" y="8685360"/>
            <a:ext cx="2971440" cy="456840"/>
          </a:xfrm>
          <a:prstGeom prst="rect">
            <a:avLst/>
          </a:prstGeom>
          <a:noFill/>
          <a:ln>
            <a:noFill/>
          </a:ln>
        </p:spPr>
        <p:txBody>
          <a:bodyPr anchor="b"/>
          <a:lstStyle/>
          <a:p>
            <a:pPr algn="r">
              <a:lnSpc>
                <a:spcPct val="100000"/>
              </a:lnSpc>
            </a:pPr>
            <a:fld id="{F4289C65-A872-41DB-96C7-8F27178B383F}" type="slidenum">
              <a:rPr lang="en-US" sz="2400" b="0" strike="noStrike" spc="-1">
                <a:solidFill>
                  <a:srgbClr val="000000"/>
                </a:solidFill>
                <a:uFill>
                  <a:solidFill>
                    <a:srgbClr val="FFFFFF"/>
                  </a:solidFill>
                </a:uFill>
                <a:latin typeface="Times New Roman"/>
                <a:ea typeface="+mn-ea"/>
              </a:rPr>
              <a:t>50</a:t>
            </a:fld>
            <a:endParaRPr lang="en-US" sz="2400" b="0" strike="noStrike" spc="-1">
              <a:solidFill>
                <a:srgbClr val="000000"/>
              </a:solidFill>
              <a:uFill>
                <a:solidFill>
                  <a:srgbClr val="FFFFFF"/>
                </a:solidFill>
              </a:uFill>
              <a:latin typeface="Times New Roman"/>
            </a:endParaRPr>
          </a:p>
        </p:txBody>
      </p:sp>
      <p:sp>
        <p:nvSpPr>
          <p:cNvPr id="312"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3"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7</a:t>
            </a:r>
            <a:endParaRPr lang="en-US" sz="1000" b="0" strike="noStrike" spc="-1">
              <a:solidFill>
                <a:srgbClr val="000000"/>
              </a:solidFill>
              <a:uFill>
                <a:solidFill>
                  <a:srgbClr val="FFFFFF"/>
                </a:solidFill>
              </a:uFill>
              <a:latin typeface="Arial"/>
            </a:endParaRPr>
          </a:p>
        </p:txBody>
      </p:sp>
      <p:sp>
        <p:nvSpPr>
          <p:cNvPr id="314"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5"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6"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1663989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TextShape 1"/>
          <p:cNvSpPr txBox="1"/>
          <p:nvPr/>
        </p:nvSpPr>
        <p:spPr>
          <a:xfrm>
            <a:off x="3884760" y="8685360"/>
            <a:ext cx="2971440" cy="456840"/>
          </a:xfrm>
          <a:prstGeom prst="rect">
            <a:avLst/>
          </a:prstGeom>
          <a:noFill/>
          <a:ln>
            <a:noFill/>
          </a:ln>
        </p:spPr>
        <p:txBody>
          <a:bodyPr anchor="b"/>
          <a:lstStyle/>
          <a:p>
            <a:pPr marL="0" marR="0" lvl="0" indent="0" algn="r" defTabSz="457200" rtl="0" eaLnBrk="1" fontAlgn="auto" latinLnBrk="0" hangingPunct="1">
              <a:lnSpc>
                <a:spcPct val="100000"/>
              </a:lnSpc>
              <a:spcBef>
                <a:spcPts val="0"/>
              </a:spcBef>
              <a:spcAft>
                <a:spcPts val="0"/>
              </a:spcAft>
              <a:buClrTx/>
              <a:buSzTx/>
              <a:buFontTx/>
              <a:buNone/>
              <a:tabLst/>
              <a:defRPr/>
            </a:pPr>
            <a:fld id="{81FEE2D6-58F3-4F69-9E5C-B81119B8DC86}" type="slidenum">
              <a:rPr kumimoji="0" lang="en-US" sz="2400" b="0" i="0" u="none" strike="noStrike" kern="1200" cap="none" spc="-1" normalizeH="0" baseline="0" noProof="0">
                <a:ln>
                  <a:noFill/>
                </a:ln>
                <a:solidFill>
                  <a:srgbClr val="000000"/>
                </a:solidFill>
                <a:effectLst/>
                <a:uLnTx/>
                <a:uFill>
                  <a:solidFill>
                    <a:srgbClr val="FFFFFF"/>
                  </a:solidFill>
                </a:uFill>
                <a:latin typeface="Times New Roman"/>
                <a:ea typeface="+mn-ea"/>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2400" b="0" i="0" u="none" strike="noStrike" kern="1200" cap="none" spc="-1" normalizeH="0" baseline="0" noProof="0">
              <a:ln>
                <a:noFill/>
              </a:ln>
              <a:solidFill>
                <a:srgbClr val="000000"/>
              </a:solidFill>
              <a:effectLst/>
              <a:uLnTx/>
              <a:uFill>
                <a:solidFill>
                  <a:srgbClr val="FFFFFF"/>
                </a:solidFill>
              </a:uFill>
              <a:latin typeface="Times New Roman"/>
            </a:endParaRPr>
          </a:p>
        </p:txBody>
      </p:sp>
      <p:sp>
        <p:nvSpPr>
          <p:cNvPr id="400"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239220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TextShape 1"/>
          <p:cNvSpPr txBox="1"/>
          <p:nvPr/>
        </p:nvSpPr>
        <p:spPr>
          <a:xfrm>
            <a:off x="3884760" y="8685360"/>
            <a:ext cx="2971440" cy="456840"/>
          </a:xfrm>
          <a:prstGeom prst="rect">
            <a:avLst/>
          </a:prstGeom>
          <a:noFill/>
          <a:ln>
            <a:noFill/>
          </a:ln>
        </p:spPr>
        <p:txBody>
          <a:bodyPr anchor="b"/>
          <a:lstStyle/>
          <a:p>
            <a:pPr algn="r">
              <a:lnSpc>
                <a:spcPct val="100000"/>
              </a:lnSpc>
            </a:pPr>
            <a:fld id="{81FEE2D6-58F3-4F69-9E5C-B81119B8DC86}" type="slidenum">
              <a:rPr lang="en-US" sz="2400" b="0" strike="noStrike" spc="-1">
                <a:solidFill>
                  <a:srgbClr val="000000"/>
                </a:solidFill>
                <a:uFill>
                  <a:solidFill>
                    <a:srgbClr val="FFFFFF"/>
                  </a:solidFill>
                </a:uFill>
                <a:latin typeface="Times New Roman"/>
                <a:ea typeface="+mn-ea"/>
              </a:rPr>
              <a:t>52</a:t>
            </a:fld>
            <a:endParaRPr lang="en-US" sz="2400" b="0" strike="noStrike" spc="-1">
              <a:solidFill>
                <a:srgbClr val="000000"/>
              </a:solidFill>
              <a:uFill>
                <a:solidFill>
                  <a:srgbClr val="FFFFFF"/>
                </a:solidFill>
              </a:uFill>
              <a:latin typeface="Times New Roman"/>
            </a:endParaRPr>
          </a:p>
        </p:txBody>
      </p:sp>
      <p:sp>
        <p:nvSpPr>
          <p:cNvPr id="400"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82785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Shape 1"/>
          <p:cNvSpPr txBox="1"/>
          <p:nvPr/>
        </p:nvSpPr>
        <p:spPr>
          <a:xfrm>
            <a:off x="3884760" y="8685360"/>
            <a:ext cx="2971440" cy="456840"/>
          </a:xfrm>
          <a:prstGeom prst="rect">
            <a:avLst/>
          </a:prstGeom>
          <a:noFill/>
          <a:ln>
            <a:noFill/>
          </a:ln>
        </p:spPr>
        <p:txBody>
          <a:bodyPr anchor="b"/>
          <a:lstStyle/>
          <a:p>
            <a:pPr algn="r">
              <a:lnSpc>
                <a:spcPct val="100000"/>
              </a:lnSpc>
            </a:pPr>
            <a:fld id="{E864A98E-EA04-4A05-8976-94EB115E81A3}" type="slidenum">
              <a:rPr lang="en-US" sz="2400" b="0" strike="noStrike" spc="-1">
                <a:solidFill>
                  <a:srgbClr val="000000"/>
                </a:solidFill>
                <a:uFill>
                  <a:solidFill>
                    <a:srgbClr val="FFFFFF"/>
                  </a:solidFill>
                </a:uFill>
                <a:latin typeface="Times New Roman"/>
                <a:ea typeface="+mn-ea"/>
              </a:rPr>
              <a:t>9</a:t>
            </a:fld>
            <a:endParaRPr lang="en-US" sz="2400" b="0" strike="noStrike" spc="-1">
              <a:solidFill>
                <a:srgbClr val="000000"/>
              </a:solidFill>
              <a:uFill>
                <a:solidFill>
                  <a:srgbClr val="FFFFFF"/>
                </a:solidFill>
              </a:uFill>
              <a:latin typeface="Times New Roman"/>
            </a:endParaRPr>
          </a:p>
        </p:txBody>
      </p:sp>
      <p:sp>
        <p:nvSpPr>
          <p:cNvPr id="302"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03"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6</a:t>
            </a:r>
            <a:endParaRPr lang="en-US" sz="1000" b="0" strike="noStrike" spc="-1">
              <a:solidFill>
                <a:srgbClr val="000000"/>
              </a:solidFill>
              <a:uFill>
                <a:solidFill>
                  <a:srgbClr val="FFFFFF"/>
                </a:solidFill>
              </a:uFill>
              <a:latin typeface="Arial"/>
            </a:endParaRPr>
          </a:p>
        </p:txBody>
      </p:sp>
      <p:sp>
        <p:nvSpPr>
          <p:cNvPr id="304"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05"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06" name="PlaceHolder 6"/>
          <p:cNvSpPr>
            <a:spLocks noGrp="1"/>
          </p:cNvSpPr>
          <p:nvPr>
            <p:ph type="body"/>
          </p:nvPr>
        </p:nvSpPr>
        <p:spPr>
          <a:xfrm>
            <a:off x="685800" y="4400640"/>
            <a:ext cx="5486040" cy="3600000"/>
          </a:xfrm>
          <a:prstGeom prst="rect">
            <a:avLst/>
          </a:prstGeom>
        </p:spPr>
        <p:txBody>
          <a:bodyPr/>
          <a:lstStyle/>
          <a:p>
            <a:endParaRPr lang="en-US" sz="2000" b="0" strike="noStrike" spc="-1" dirty="0">
              <a:solidFill>
                <a:srgbClr val="000000"/>
              </a:solidFill>
              <a:uFill>
                <a:solidFill>
                  <a:srgbClr val="FFFFFF"/>
                </a:solidFill>
              </a:u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Shape 1"/>
          <p:cNvSpPr txBox="1"/>
          <p:nvPr/>
        </p:nvSpPr>
        <p:spPr>
          <a:xfrm>
            <a:off x="3884760" y="8685360"/>
            <a:ext cx="2971440" cy="456840"/>
          </a:xfrm>
          <a:prstGeom prst="rect">
            <a:avLst/>
          </a:prstGeom>
          <a:noFill/>
          <a:ln>
            <a:noFill/>
          </a:ln>
        </p:spPr>
        <p:txBody>
          <a:bodyPr anchor="b"/>
          <a:lstStyle/>
          <a:p>
            <a:pPr algn="r">
              <a:lnSpc>
                <a:spcPct val="100000"/>
              </a:lnSpc>
            </a:pPr>
            <a:fld id="{D0006FC2-580A-47BA-87B6-3A996E5FB1F7}" type="slidenum">
              <a:rPr lang="en-US" sz="2400" b="0" strike="noStrike" spc="-1">
                <a:solidFill>
                  <a:srgbClr val="000000"/>
                </a:solidFill>
                <a:uFill>
                  <a:solidFill>
                    <a:srgbClr val="FFFFFF"/>
                  </a:solidFill>
                </a:uFill>
                <a:latin typeface="Times New Roman"/>
                <a:ea typeface="+mn-ea"/>
              </a:rPr>
              <a:t>10</a:t>
            </a:fld>
            <a:endParaRPr lang="en-US" sz="2400" b="0" strike="noStrike" spc="-1">
              <a:solidFill>
                <a:srgbClr val="000000"/>
              </a:solidFill>
              <a:uFill>
                <a:solidFill>
                  <a:srgbClr val="FFFFFF"/>
                </a:solidFill>
              </a:uFill>
              <a:latin typeface="Times New Roman"/>
            </a:endParaRPr>
          </a:p>
        </p:txBody>
      </p:sp>
      <p:sp>
        <p:nvSpPr>
          <p:cNvPr id="308"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Shape 1"/>
          <p:cNvSpPr txBox="1"/>
          <p:nvPr/>
        </p:nvSpPr>
        <p:spPr>
          <a:xfrm>
            <a:off x="3884760" y="8685360"/>
            <a:ext cx="2971440" cy="456840"/>
          </a:xfrm>
          <a:prstGeom prst="rect">
            <a:avLst/>
          </a:prstGeom>
          <a:noFill/>
          <a:ln>
            <a:noFill/>
          </a:ln>
        </p:spPr>
        <p:txBody>
          <a:bodyPr anchor="b"/>
          <a:lstStyle/>
          <a:p>
            <a:pPr algn="r">
              <a:lnSpc>
                <a:spcPct val="100000"/>
              </a:lnSpc>
            </a:pPr>
            <a:fld id="{D0006FC2-580A-47BA-87B6-3A996E5FB1F7}" type="slidenum">
              <a:rPr lang="en-US" sz="2400" b="0" strike="noStrike" spc="-1">
                <a:solidFill>
                  <a:srgbClr val="000000"/>
                </a:solidFill>
                <a:uFill>
                  <a:solidFill>
                    <a:srgbClr val="FFFFFF"/>
                  </a:solidFill>
                </a:uFill>
                <a:latin typeface="Times New Roman"/>
                <a:ea typeface="+mn-ea"/>
              </a:rPr>
              <a:t>11</a:t>
            </a:fld>
            <a:endParaRPr lang="en-US" sz="2400" b="0" strike="noStrike" spc="-1">
              <a:solidFill>
                <a:srgbClr val="000000"/>
              </a:solidFill>
              <a:uFill>
                <a:solidFill>
                  <a:srgbClr val="FFFFFF"/>
                </a:solidFill>
              </a:uFill>
              <a:latin typeface="Times New Roman"/>
            </a:endParaRPr>
          </a:p>
        </p:txBody>
      </p:sp>
      <p:sp>
        <p:nvSpPr>
          <p:cNvPr id="308"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1776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Shape 1"/>
          <p:cNvSpPr txBox="1"/>
          <p:nvPr/>
        </p:nvSpPr>
        <p:spPr>
          <a:xfrm>
            <a:off x="3884760" y="8685360"/>
            <a:ext cx="2971440" cy="456840"/>
          </a:xfrm>
          <a:prstGeom prst="rect">
            <a:avLst/>
          </a:prstGeom>
          <a:noFill/>
          <a:ln>
            <a:noFill/>
          </a:ln>
        </p:spPr>
        <p:txBody>
          <a:bodyPr anchor="b"/>
          <a:lstStyle/>
          <a:p>
            <a:pPr algn="r">
              <a:lnSpc>
                <a:spcPct val="100000"/>
              </a:lnSpc>
            </a:pPr>
            <a:fld id="{73520A2C-3F7D-4CC5-8A2C-67973A41FDC4}" type="slidenum">
              <a:rPr lang="en-US" sz="2400" b="0" strike="noStrike" spc="-1">
                <a:solidFill>
                  <a:srgbClr val="000000"/>
                </a:solidFill>
                <a:uFill>
                  <a:solidFill>
                    <a:srgbClr val="FFFFFF"/>
                  </a:solidFill>
                </a:uFill>
                <a:latin typeface="Times New Roman"/>
                <a:ea typeface="+mn-ea"/>
              </a:rPr>
              <a:t>12</a:t>
            </a:fld>
            <a:endParaRPr lang="en-US" sz="2400" b="0" strike="noStrike" spc="-1">
              <a:solidFill>
                <a:srgbClr val="000000"/>
              </a:solidFill>
              <a:uFill>
                <a:solidFill>
                  <a:srgbClr val="FFFFFF"/>
                </a:solidFill>
              </a:uFill>
              <a:latin typeface="Times New Roman"/>
            </a:endParaRPr>
          </a:p>
        </p:txBody>
      </p:sp>
      <p:sp>
        <p:nvSpPr>
          <p:cNvPr id="310"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8710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Shape 1"/>
          <p:cNvSpPr txBox="1"/>
          <p:nvPr/>
        </p:nvSpPr>
        <p:spPr>
          <a:xfrm>
            <a:off x="3884760" y="8685360"/>
            <a:ext cx="2971440" cy="456840"/>
          </a:xfrm>
          <a:prstGeom prst="rect">
            <a:avLst/>
          </a:prstGeom>
          <a:noFill/>
          <a:ln>
            <a:noFill/>
          </a:ln>
        </p:spPr>
        <p:txBody>
          <a:bodyPr anchor="b"/>
          <a:lstStyle/>
          <a:p>
            <a:pPr algn="r">
              <a:lnSpc>
                <a:spcPct val="100000"/>
              </a:lnSpc>
            </a:pPr>
            <a:fld id="{73520A2C-3F7D-4CC5-8A2C-67973A41FDC4}" type="slidenum">
              <a:rPr lang="en-US" sz="2400" b="0" strike="noStrike" spc="-1">
                <a:solidFill>
                  <a:srgbClr val="000000"/>
                </a:solidFill>
                <a:uFill>
                  <a:solidFill>
                    <a:srgbClr val="FFFFFF"/>
                  </a:solidFill>
                </a:uFill>
                <a:latin typeface="Times New Roman"/>
                <a:ea typeface="+mn-ea"/>
              </a:rPr>
              <a:t>13</a:t>
            </a:fld>
            <a:endParaRPr lang="en-US" sz="2400" b="0" strike="noStrike" spc="-1">
              <a:solidFill>
                <a:srgbClr val="000000"/>
              </a:solidFill>
              <a:uFill>
                <a:solidFill>
                  <a:srgbClr val="FFFFFF"/>
                </a:solidFill>
              </a:uFill>
              <a:latin typeface="Times New Roman"/>
            </a:endParaRPr>
          </a:p>
        </p:txBody>
      </p:sp>
      <p:sp>
        <p:nvSpPr>
          <p:cNvPr id="310" name="PlaceHolder 2"/>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75980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28" name="PlaceHolder 2"/>
          <p:cNvSpPr>
            <a:spLocks noGrp="1"/>
          </p:cNvSpPr>
          <p:nvPr>
            <p:ph type="body"/>
          </p:nvPr>
        </p:nvSpPr>
        <p:spPr>
          <a:xfrm>
            <a:off x="457200" y="1800720"/>
            <a:ext cx="822924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29" name="PlaceHolder 3"/>
          <p:cNvSpPr>
            <a:spLocks noGrp="1"/>
          </p:cNvSpPr>
          <p:nvPr>
            <p:ph type="body"/>
          </p:nvPr>
        </p:nvSpPr>
        <p:spPr>
          <a:xfrm>
            <a:off x="457200" y="4103640"/>
            <a:ext cx="822924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31" name="PlaceHolder 2"/>
          <p:cNvSpPr>
            <a:spLocks noGrp="1"/>
          </p:cNvSpPr>
          <p:nvPr>
            <p:ph type="body"/>
          </p:nvPr>
        </p:nvSpPr>
        <p:spPr>
          <a:xfrm>
            <a:off x="457200" y="180072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32" name="PlaceHolder 3"/>
          <p:cNvSpPr>
            <a:spLocks noGrp="1"/>
          </p:cNvSpPr>
          <p:nvPr>
            <p:ph type="body"/>
          </p:nvPr>
        </p:nvSpPr>
        <p:spPr>
          <a:xfrm>
            <a:off x="4674240" y="180072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33" name="PlaceHolder 4"/>
          <p:cNvSpPr>
            <a:spLocks noGrp="1"/>
          </p:cNvSpPr>
          <p:nvPr>
            <p:ph type="body"/>
          </p:nvPr>
        </p:nvSpPr>
        <p:spPr>
          <a:xfrm>
            <a:off x="4674240" y="410364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34" name="PlaceHolder 5"/>
          <p:cNvSpPr>
            <a:spLocks noGrp="1"/>
          </p:cNvSpPr>
          <p:nvPr>
            <p:ph type="body"/>
          </p:nvPr>
        </p:nvSpPr>
        <p:spPr>
          <a:xfrm>
            <a:off x="457200" y="410364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36" name="PlaceHolder 2"/>
          <p:cNvSpPr>
            <a:spLocks noGrp="1"/>
          </p:cNvSpPr>
          <p:nvPr>
            <p:ph type="body"/>
          </p:nvPr>
        </p:nvSpPr>
        <p:spPr>
          <a:xfrm>
            <a:off x="457200" y="1800720"/>
            <a:ext cx="26496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37" name="PlaceHolder 3"/>
          <p:cNvSpPr>
            <a:spLocks noGrp="1"/>
          </p:cNvSpPr>
          <p:nvPr>
            <p:ph type="body"/>
          </p:nvPr>
        </p:nvSpPr>
        <p:spPr>
          <a:xfrm>
            <a:off x="3239640" y="1800720"/>
            <a:ext cx="26496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38" name="PlaceHolder 4"/>
          <p:cNvSpPr>
            <a:spLocks noGrp="1"/>
          </p:cNvSpPr>
          <p:nvPr>
            <p:ph type="body"/>
          </p:nvPr>
        </p:nvSpPr>
        <p:spPr>
          <a:xfrm>
            <a:off x="6022080" y="1800720"/>
            <a:ext cx="26496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39" name="PlaceHolder 5"/>
          <p:cNvSpPr>
            <a:spLocks noGrp="1"/>
          </p:cNvSpPr>
          <p:nvPr>
            <p:ph type="body"/>
          </p:nvPr>
        </p:nvSpPr>
        <p:spPr>
          <a:xfrm>
            <a:off x="6022080" y="4103640"/>
            <a:ext cx="26496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40" name="PlaceHolder 6"/>
          <p:cNvSpPr>
            <a:spLocks noGrp="1"/>
          </p:cNvSpPr>
          <p:nvPr>
            <p:ph type="body"/>
          </p:nvPr>
        </p:nvSpPr>
        <p:spPr>
          <a:xfrm>
            <a:off x="3239640" y="4103640"/>
            <a:ext cx="26496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41" name="PlaceHolder 7"/>
          <p:cNvSpPr>
            <a:spLocks noGrp="1"/>
          </p:cNvSpPr>
          <p:nvPr>
            <p:ph type="body"/>
          </p:nvPr>
        </p:nvSpPr>
        <p:spPr>
          <a:xfrm>
            <a:off x="457200" y="4103640"/>
            <a:ext cx="26496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47" name="PlaceHolder 2"/>
          <p:cNvSpPr>
            <a:spLocks noGrp="1"/>
          </p:cNvSpPr>
          <p:nvPr>
            <p:ph type="subTitle"/>
          </p:nvPr>
        </p:nvSpPr>
        <p:spPr>
          <a:xfrm>
            <a:off x="457200" y="1800720"/>
            <a:ext cx="8229240" cy="440892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49" name="PlaceHolder 2"/>
          <p:cNvSpPr>
            <a:spLocks noGrp="1"/>
          </p:cNvSpPr>
          <p:nvPr>
            <p:ph type="body"/>
          </p:nvPr>
        </p:nvSpPr>
        <p:spPr>
          <a:xfrm>
            <a:off x="457200" y="1800720"/>
            <a:ext cx="8229240" cy="440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51" name="PlaceHolder 2"/>
          <p:cNvSpPr>
            <a:spLocks noGrp="1"/>
          </p:cNvSpPr>
          <p:nvPr>
            <p:ph type="body"/>
          </p:nvPr>
        </p:nvSpPr>
        <p:spPr>
          <a:xfrm>
            <a:off x="457200" y="1800720"/>
            <a:ext cx="4015800" cy="440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52" name="PlaceHolder 3"/>
          <p:cNvSpPr>
            <a:spLocks noGrp="1"/>
          </p:cNvSpPr>
          <p:nvPr>
            <p:ph type="body"/>
          </p:nvPr>
        </p:nvSpPr>
        <p:spPr>
          <a:xfrm>
            <a:off x="4674240" y="1800720"/>
            <a:ext cx="4015800" cy="440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240"/>
            <a:ext cx="621288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56" name="PlaceHolder 2"/>
          <p:cNvSpPr>
            <a:spLocks noGrp="1"/>
          </p:cNvSpPr>
          <p:nvPr>
            <p:ph type="body"/>
          </p:nvPr>
        </p:nvSpPr>
        <p:spPr>
          <a:xfrm>
            <a:off x="457200" y="180072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57" name="PlaceHolder 3"/>
          <p:cNvSpPr>
            <a:spLocks noGrp="1"/>
          </p:cNvSpPr>
          <p:nvPr>
            <p:ph type="body"/>
          </p:nvPr>
        </p:nvSpPr>
        <p:spPr>
          <a:xfrm>
            <a:off x="457200" y="410364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58" name="PlaceHolder 4"/>
          <p:cNvSpPr>
            <a:spLocks noGrp="1"/>
          </p:cNvSpPr>
          <p:nvPr>
            <p:ph type="body"/>
          </p:nvPr>
        </p:nvSpPr>
        <p:spPr>
          <a:xfrm>
            <a:off x="4674240" y="1800720"/>
            <a:ext cx="4015800" cy="440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7" name="PlaceHolder 2"/>
          <p:cNvSpPr>
            <a:spLocks noGrp="1"/>
          </p:cNvSpPr>
          <p:nvPr>
            <p:ph type="subTitle"/>
          </p:nvPr>
        </p:nvSpPr>
        <p:spPr>
          <a:xfrm>
            <a:off x="457200" y="1800720"/>
            <a:ext cx="8229240" cy="440892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60" name="PlaceHolder 2"/>
          <p:cNvSpPr>
            <a:spLocks noGrp="1"/>
          </p:cNvSpPr>
          <p:nvPr>
            <p:ph type="body"/>
          </p:nvPr>
        </p:nvSpPr>
        <p:spPr>
          <a:xfrm>
            <a:off x="457200" y="1800720"/>
            <a:ext cx="4015800" cy="440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61" name="PlaceHolder 3"/>
          <p:cNvSpPr>
            <a:spLocks noGrp="1"/>
          </p:cNvSpPr>
          <p:nvPr>
            <p:ph type="body"/>
          </p:nvPr>
        </p:nvSpPr>
        <p:spPr>
          <a:xfrm>
            <a:off x="4674240" y="180072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62" name="PlaceHolder 4"/>
          <p:cNvSpPr>
            <a:spLocks noGrp="1"/>
          </p:cNvSpPr>
          <p:nvPr>
            <p:ph type="body"/>
          </p:nvPr>
        </p:nvSpPr>
        <p:spPr>
          <a:xfrm>
            <a:off x="4674240" y="410364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64" name="PlaceHolder 2"/>
          <p:cNvSpPr>
            <a:spLocks noGrp="1"/>
          </p:cNvSpPr>
          <p:nvPr>
            <p:ph type="body"/>
          </p:nvPr>
        </p:nvSpPr>
        <p:spPr>
          <a:xfrm>
            <a:off x="457200" y="180072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65" name="PlaceHolder 3"/>
          <p:cNvSpPr>
            <a:spLocks noGrp="1"/>
          </p:cNvSpPr>
          <p:nvPr>
            <p:ph type="body"/>
          </p:nvPr>
        </p:nvSpPr>
        <p:spPr>
          <a:xfrm>
            <a:off x="4674240" y="180072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66" name="PlaceHolder 4"/>
          <p:cNvSpPr>
            <a:spLocks noGrp="1"/>
          </p:cNvSpPr>
          <p:nvPr>
            <p:ph type="body"/>
          </p:nvPr>
        </p:nvSpPr>
        <p:spPr>
          <a:xfrm>
            <a:off x="457200" y="4103640"/>
            <a:ext cx="822924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68" name="PlaceHolder 2"/>
          <p:cNvSpPr>
            <a:spLocks noGrp="1"/>
          </p:cNvSpPr>
          <p:nvPr>
            <p:ph type="body"/>
          </p:nvPr>
        </p:nvSpPr>
        <p:spPr>
          <a:xfrm>
            <a:off x="457200" y="1800720"/>
            <a:ext cx="822924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69" name="PlaceHolder 3"/>
          <p:cNvSpPr>
            <a:spLocks noGrp="1"/>
          </p:cNvSpPr>
          <p:nvPr>
            <p:ph type="body"/>
          </p:nvPr>
        </p:nvSpPr>
        <p:spPr>
          <a:xfrm>
            <a:off x="457200" y="4103640"/>
            <a:ext cx="822924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71" name="PlaceHolder 2"/>
          <p:cNvSpPr>
            <a:spLocks noGrp="1"/>
          </p:cNvSpPr>
          <p:nvPr>
            <p:ph type="body"/>
          </p:nvPr>
        </p:nvSpPr>
        <p:spPr>
          <a:xfrm>
            <a:off x="457200" y="180072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72" name="PlaceHolder 3"/>
          <p:cNvSpPr>
            <a:spLocks noGrp="1"/>
          </p:cNvSpPr>
          <p:nvPr>
            <p:ph type="body"/>
          </p:nvPr>
        </p:nvSpPr>
        <p:spPr>
          <a:xfrm>
            <a:off x="4674240" y="180072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73" name="PlaceHolder 4"/>
          <p:cNvSpPr>
            <a:spLocks noGrp="1"/>
          </p:cNvSpPr>
          <p:nvPr>
            <p:ph type="body"/>
          </p:nvPr>
        </p:nvSpPr>
        <p:spPr>
          <a:xfrm>
            <a:off x="4674240" y="410364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74" name="PlaceHolder 5"/>
          <p:cNvSpPr>
            <a:spLocks noGrp="1"/>
          </p:cNvSpPr>
          <p:nvPr>
            <p:ph type="body"/>
          </p:nvPr>
        </p:nvSpPr>
        <p:spPr>
          <a:xfrm>
            <a:off x="457200" y="410364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76" name="PlaceHolder 2"/>
          <p:cNvSpPr>
            <a:spLocks noGrp="1"/>
          </p:cNvSpPr>
          <p:nvPr>
            <p:ph type="body"/>
          </p:nvPr>
        </p:nvSpPr>
        <p:spPr>
          <a:xfrm>
            <a:off x="457200" y="1800720"/>
            <a:ext cx="26496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77" name="PlaceHolder 3"/>
          <p:cNvSpPr>
            <a:spLocks noGrp="1"/>
          </p:cNvSpPr>
          <p:nvPr>
            <p:ph type="body"/>
          </p:nvPr>
        </p:nvSpPr>
        <p:spPr>
          <a:xfrm>
            <a:off x="3239640" y="1800720"/>
            <a:ext cx="26496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78" name="PlaceHolder 4"/>
          <p:cNvSpPr>
            <a:spLocks noGrp="1"/>
          </p:cNvSpPr>
          <p:nvPr>
            <p:ph type="body"/>
          </p:nvPr>
        </p:nvSpPr>
        <p:spPr>
          <a:xfrm>
            <a:off x="6022080" y="1800720"/>
            <a:ext cx="26496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79" name="PlaceHolder 5"/>
          <p:cNvSpPr>
            <a:spLocks noGrp="1"/>
          </p:cNvSpPr>
          <p:nvPr>
            <p:ph type="body"/>
          </p:nvPr>
        </p:nvSpPr>
        <p:spPr>
          <a:xfrm>
            <a:off x="6022080" y="4103640"/>
            <a:ext cx="26496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80" name="PlaceHolder 6"/>
          <p:cNvSpPr>
            <a:spLocks noGrp="1"/>
          </p:cNvSpPr>
          <p:nvPr>
            <p:ph type="body"/>
          </p:nvPr>
        </p:nvSpPr>
        <p:spPr>
          <a:xfrm>
            <a:off x="3239640" y="4103640"/>
            <a:ext cx="26496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81" name="PlaceHolder 7"/>
          <p:cNvSpPr>
            <a:spLocks noGrp="1"/>
          </p:cNvSpPr>
          <p:nvPr>
            <p:ph type="body"/>
          </p:nvPr>
        </p:nvSpPr>
        <p:spPr>
          <a:xfrm>
            <a:off x="457200" y="4103640"/>
            <a:ext cx="26496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9" name="PlaceHolder 2"/>
          <p:cNvSpPr>
            <a:spLocks noGrp="1"/>
          </p:cNvSpPr>
          <p:nvPr>
            <p:ph type="body"/>
          </p:nvPr>
        </p:nvSpPr>
        <p:spPr>
          <a:xfrm>
            <a:off x="457200" y="1800720"/>
            <a:ext cx="8229240" cy="440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11" name="PlaceHolder 2"/>
          <p:cNvSpPr>
            <a:spLocks noGrp="1"/>
          </p:cNvSpPr>
          <p:nvPr>
            <p:ph type="body"/>
          </p:nvPr>
        </p:nvSpPr>
        <p:spPr>
          <a:xfrm>
            <a:off x="457200" y="1800720"/>
            <a:ext cx="4015800" cy="440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12" name="PlaceHolder 3"/>
          <p:cNvSpPr>
            <a:spLocks noGrp="1"/>
          </p:cNvSpPr>
          <p:nvPr>
            <p:ph type="body"/>
          </p:nvPr>
        </p:nvSpPr>
        <p:spPr>
          <a:xfrm>
            <a:off x="4674240" y="1800720"/>
            <a:ext cx="4015800" cy="440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240"/>
            <a:ext cx="621288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16" name="PlaceHolder 2"/>
          <p:cNvSpPr>
            <a:spLocks noGrp="1"/>
          </p:cNvSpPr>
          <p:nvPr>
            <p:ph type="body"/>
          </p:nvPr>
        </p:nvSpPr>
        <p:spPr>
          <a:xfrm>
            <a:off x="457200" y="180072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17" name="PlaceHolder 3"/>
          <p:cNvSpPr>
            <a:spLocks noGrp="1"/>
          </p:cNvSpPr>
          <p:nvPr>
            <p:ph type="body"/>
          </p:nvPr>
        </p:nvSpPr>
        <p:spPr>
          <a:xfrm>
            <a:off x="457200" y="410364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18" name="PlaceHolder 4"/>
          <p:cNvSpPr>
            <a:spLocks noGrp="1"/>
          </p:cNvSpPr>
          <p:nvPr>
            <p:ph type="body"/>
          </p:nvPr>
        </p:nvSpPr>
        <p:spPr>
          <a:xfrm>
            <a:off x="4674240" y="1800720"/>
            <a:ext cx="4015800" cy="440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20" name="PlaceHolder 2"/>
          <p:cNvSpPr>
            <a:spLocks noGrp="1"/>
          </p:cNvSpPr>
          <p:nvPr>
            <p:ph type="body"/>
          </p:nvPr>
        </p:nvSpPr>
        <p:spPr>
          <a:xfrm>
            <a:off x="457200" y="1800720"/>
            <a:ext cx="4015800" cy="440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21" name="PlaceHolder 3"/>
          <p:cNvSpPr>
            <a:spLocks noGrp="1"/>
          </p:cNvSpPr>
          <p:nvPr>
            <p:ph type="body"/>
          </p:nvPr>
        </p:nvSpPr>
        <p:spPr>
          <a:xfrm>
            <a:off x="4674240" y="180072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22" name="PlaceHolder 4"/>
          <p:cNvSpPr>
            <a:spLocks noGrp="1"/>
          </p:cNvSpPr>
          <p:nvPr>
            <p:ph type="body"/>
          </p:nvPr>
        </p:nvSpPr>
        <p:spPr>
          <a:xfrm>
            <a:off x="4674240" y="410364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240"/>
            <a:ext cx="6212880" cy="114480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24" name="PlaceHolder 2"/>
          <p:cNvSpPr>
            <a:spLocks noGrp="1"/>
          </p:cNvSpPr>
          <p:nvPr>
            <p:ph type="body"/>
          </p:nvPr>
        </p:nvSpPr>
        <p:spPr>
          <a:xfrm>
            <a:off x="457200" y="180072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25" name="PlaceHolder 3"/>
          <p:cNvSpPr>
            <a:spLocks noGrp="1"/>
          </p:cNvSpPr>
          <p:nvPr>
            <p:ph type="body"/>
          </p:nvPr>
        </p:nvSpPr>
        <p:spPr>
          <a:xfrm>
            <a:off x="4674240" y="1800720"/>
            <a:ext cx="401580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26" name="PlaceHolder 4"/>
          <p:cNvSpPr>
            <a:spLocks noGrp="1"/>
          </p:cNvSpPr>
          <p:nvPr>
            <p:ph type="body"/>
          </p:nvPr>
        </p:nvSpPr>
        <p:spPr>
          <a:xfrm>
            <a:off x="457200" y="4103640"/>
            <a:ext cx="8229240" cy="21027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w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6" name="CustomShape 1"/>
          <p:cNvSpPr/>
          <p:nvPr/>
        </p:nvSpPr>
        <p:spPr>
          <a:xfrm>
            <a:off x="0" y="6363360"/>
            <a:ext cx="9165600" cy="496800"/>
          </a:xfrm>
          <a:prstGeom prst="rect">
            <a:avLst/>
          </a:prstGeom>
          <a:solidFill>
            <a:srgbClr val="FF3333"/>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7" name="PlaceHolder 2"/>
          <p:cNvSpPr>
            <a:spLocks noGrp="1"/>
          </p:cNvSpPr>
          <p:nvPr>
            <p:ph type="title"/>
          </p:nvPr>
        </p:nvSpPr>
        <p:spPr>
          <a:xfrm>
            <a:off x="457200" y="273240"/>
            <a:ext cx="6212880" cy="1144800"/>
          </a:xfrm>
          <a:prstGeom prst="rect">
            <a:avLst/>
          </a:prstGeom>
        </p:spPr>
        <p:txBody>
          <a:bodyPr lIns="0" tIns="0" rIns="0" bIns="0" anchor="ctr"/>
          <a:lstStyle/>
          <a:p>
            <a:r>
              <a:rPr lang="en-US" sz="3200" b="0" strike="noStrike" cap="all" spc="-1">
                <a:solidFill>
                  <a:srgbClr val="FF3333"/>
                </a:solidFill>
                <a:uFill>
                  <a:solidFill>
                    <a:srgbClr val="FFFFFF"/>
                  </a:solidFill>
                </a:uFill>
                <a:latin typeface="Nexa Light"/>
              </a:rPr>
              <a:t>Click to edit the title text format</a:t>
            </a:r>
          </a:p>
        </p:txBody>
      </p:sp>
      <p:sp>
        <p:nvSpPr>
          <p:cNvPr id="2" name="PlaceHolder 3"/>
          <p:cNvSpPr>
            <a:spLocks noGrp="1"/>
          </p:cNvSpPr>
          <p:nvPr>
            <p:ph type="body"/>
          </p:nvPr>
        </p:nvSpPr>
        <p:spPr>
          <a:xfrm>
            <a:off x="457200" y="1800720"/>
            <a:ext cx="8229240" cy="4408920"/>
          </a:xfrm>
          <a:prstGeom prst="rect">
            <a:avLst/>
          </a:prstGeom>
        </p:spPr>
        <p:txBody>
          <a:bodyPr lIns="0" tIns="0" rIns="0" bIns="0">
            <a:normAutofit/>
          </a:bodyPr>
          <a:lstStyle/>
          <a:p>
            <a:pPr marL="432000" indent="-324000">
              <a:spcBef>
                <a:spcPts val="1417"/>
              </a:spcBef>
              <a:buClr>
                <a:srgbClr val="FF3333"/>
              </a:buClr>
              <a:buSzPct val="45000"/>
              <a:buFont typeface="Wingdings" charset="2"/>
              <a:buChar char=""/>
            </a:pPr>
            <a:r>
              <a:rPr lang="en-US" sz="3200" b="0" strike="noStrike" spc="-1">
                <a:solidFill>
                  <a:srgbClr val="000000"/>
                </a:solidFill>
                <a:uFill>
                  <a:solidFill>
                    <a:srgbClr val="FFFFFF"/>
                  </a:solidFill>
                </a:uFill>
                <a:latin typeface="Nexa Light"/>
              </a:rPr>
              <a:t>Click to edit the outline text format</a:t>
            </a:r>
          </a:p>
          <a:p>
            <a:pPr marL="864000" lvl="1" indent="-324000">
              <a:spcBef>
                <a:spcPts val="1134"/>
              </a:spcBef>
              <a:buClr>
                <a:srgbClr val="FF3333"/>
              </a:buClr>
              <a:buSzPct val="75000"/>
              <a:buFont typeface="Symbol" charset="2"/>
              <a:buChar char=""/>
            </a:pPr>
            <a:r>
              <a:rPr lang="en-US" sz="2800" b="0" strike="noStrike" spc="-1">
                <a:solidFill>
                  <a:srgbClr val="000000"/>
                </a:solidFill>
                <a:uFill>
                  <a:solidFill>
                    <a:srgbClr val="FFFFFF"/>
                  </a:solidFill>
                </a:uFill>
                <a:latin typeface="Nexa Light"/>
              </a:rPr>
              <a:t>Second Outline Level</a:t>
            </a:r>
          </a:p>
          <a:p>
            <a:pPr marL="1296000" lvl="2" indent="-288000">
              <a:spcBef>
                <a:spcPts val="850"/>
              </a:spcBef>
              <a:buClr>
                <a:srgbClr val="FF3333"/>
              </a:buClr>
              <a:buSzPct val="45000"/>
              <a:buFont typeface="Wingdings" charset="2"/>
              <a:buChar char=""/>
            </a:pPr>
            <a:r>
              <a:rPr lang="en-US" sz="2400" b="0" strike="noStrike" spc="-1">
                <a:solidFill>
                  <a:srgbClr val="000000"/>
                </a:solidFill>
                <a:uFill>
                  <a:solidFill>
                    <a:srgbClr val="FFFFFF"/>
                  </a:solidFill>
                </a:uFill>
                <a:latin typeface="Nexa Light"/>
              </a:rPr>
              <a:t>Third Outline Level</a:t>
            </a:r>
          </a:p>
          <a:p>
            <a:pPr marL="1728000" lvl="3" indent="-216000">
              <a:spcBef>
                <a:spcPts val="567"/>
              </a:spcBef>
              <a:buClr>
                <a:srgbClr val="FF3333"/>
              </a:buClr>
              <a:buSzPct val="75000"/>
              <a:buFont typeface="Symbol" charset="2"/>
              <a:buChar char=""/>
            </a:pPr>
            <a:r>
              <a:rPr lang="en-US" sz="2000" b="0" strike="noStrike" spc="-1">
                <a:solidFill>
                  <a:srgbClr val="000000"/>
                </a:solidFill>
                <a:uFill>
                  <a:solidFill>
                    <a:srgbClr val="FFFFFF"/>
                  </a:solidFill>
                </a:uFill>
                <a:latin typeface="Nexa Light"/>
              </a:rPr>
              <a:t>Fourth Outline Level</a:t>
            </a:r>
          </a:p>
          <a:p>
            <a:pPr marL="2160000" lvl="4" indent="-216000">
              <a:spcBef>
                <a:spcPts val="283"/>
              </a:spcBef>
              <a:buClr>
                <a:srgbClr val="FF3333"/>
              </a:buClr>
              <a:buSzPct val="45000"/>
              <a:buFont typeface="Wingdings" charset="2"/>
              <a:buChar char=""/>
            </a:pPr>
            <a:r>
              <a:rPr lang="en-US" sz="2000" b="0" strike="noStrike" spc="-1">
                <a:solidFill>
                  <a:srgbClr val="000000"/>
                </a:solidFill>
                <a:uFill>
                  <a:solidFill>
                    <a:srgbClr val="FFFFFF"/>
                  </a:solidFill>
                </a:uFill>
                <a:latin typeface="Nexa Light"/>
              </a:rPr>
              <a:t>Fifth Outline Level</a:t>
            </a:r>
          </a:p>
          <a:p>
            <a:pPr marL="2592000" lvl="5" indent="-216000">
              <a:spcBef>
                <a:spcPts val="283"/>
              </a:spcBef>
              <a:buClr>
                <a:srgbClr val="FF3333"/>
              </a:buClr>
              <a:buSzPct val="45000"/>
              <a:buFont typeface="Wingdings" charset="2"/>
              <a:buChar char=""/>
            </a:pPr>
            <a:r>
              <a:rPr lang="en-US" sz="2000" b="0" strike="noStrike" spc="-1">
                <a:solidFill>
                  <a:srgbClr val="000000"/>
                </a:solidFill>
                <a:uFill>
                  <a:solidFill>
                    <a:srgbClr val="FFFFFF"/>
                  </a:solidFill>
                </a:uFill>
                <a:latin typeface="Nexa Light"/>
              </a:rPr>
              <a:t>Sixth Outline Level</a:t>
            </a:r>
          </a:p>
          <a:p>
            <a:pPr marL="3024000" lvl="6" indent="-216000">
              <a:spcBef>
                <a:spcPts val="283"/>
              </a:spcBef>
              <a:buClr>
                <a:srgbClr val="FF3333"/>
              </a:buClr>
              <a:buSzPct val="45000"/>
              <a:buFont typeface="Wingdings" charset="2"/>
              <a:buChar char=""/>
            </a:pPr>
            <a:r>
              <a:rPr lang="en-US" sz="2000" b="0" strike="noStrike" spc="-1">
                <a:solidFill>
                  <a:srgbClr val="000000"/>
                </a:solidFill>
                <a:uFill>
                  <a:solidFill>
                    <a:srgbClr val="FFFFFF"/>
                  </a:solidFill>
                </a:uFill>
                <a:latin typeface="Nexa Light"/>
              </a:rPr>
              <a:t>Seventh Outline Level</a:t>
            </a:r>
          </a:p>
        </p:txBody>
      </p:sp>
      <p:sp>
        <p:nvSpPr>
          <p:cNvPr id="3" name="PlaceHolder 4"/>
          <p:cNvSpPr>
            <a:spLocks noGrp="1"/>
          </p:cNvSpPr>
          <p:nvPr>
            <p:ph type="ftr"/>
          </p:nvPr>
        </p:nvSpPr>
        <p:spPr>
          <a:xfrm>
            <a:off x="66600" y="6376680"/>
            <a:ext cx="5093640" cy="473040"/>
          </a:xfrm>
          <a:prstGeom prst="rect">
            <a:avLst/>
          </a:prstGeom>
        </p:spPr>
        <p:txBody>
          <a:bodyPr lIns="0" tIns="0" rIns="0" bIns="0" anchor="ctr"/>
          <a:lstStyle/>
          <a:p>
            <a:pPr algn="ctr"/>
            <a:r>
              <a:rPr lang="en-US" sz="1400" b="0" strike="noStrike" spc="-1">
                <a:solidFill>
                  <a:srgbClr val="FFFFFF"/>
                </a:solidFill>
                <a:uFill>
                  <a:solidFill>
                    <a:srgbClr val="FFFFFF"/>
                  </a:solidFill>
                </a:uFill>
                <a:latin typeface="Nexa Light"/>
              </a:rPr>
              <a:t>1</a:t>
            </a:r>
            <a:endParaRPr lang="en-US" sz="1400" b="0" strike="noStrike" spc="-1">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5159160" y="6376680"/>
            <a:ext cx="2130120" cy="473040"/>
          </a:xfrm>
          <a:prstGeom prst="rect">
            <a:avLst/>
          </a:prstGeom>
        </p:spPr>
        <p:txBody>
          <a:bodyPr lIns="0" tIns="0" rIns="0" bIns="0" anchor="ctr"/>
          <a:lstStyle/>
          <a:p>
            <a:pPr algn="ctr"/>
            <a:fld id="{229E688C-485B-4D59-8AE6-5A1559EF9AD1}" type="slidenum">
              <a:rPr lang="en-US" sz="1400" b="0" strike="noStrike" spc="-1">
                <a:solidFill>
                  <a:srgbClr val="FFFFFF"/>
                </a:solidFill>
                <a:uFill>
                  <a:solidFill>
                    <a:srgbClr val="FFFFFF"/>
                  </a:solidFill>
                </a:uFill>
                <a:latin typeface="Nexa Light"/>
              </a:rPr>
              <a:t>‹#›</a:t>
            </a:fld>
            <a:endParaRPr lang="en-US" sz="1400" b="0" strike="noStrike" spc="-1">
              <a:solidFill>
                <a:srgbClr val="000000"/>
              </a:solidFill>
              <a:uFill>
                <a:solidFill>
                  <a:srgbClr val="FFFFFF"/>
                </a:solidFill>
              </a:uFill>
              <a:latin typeface="Times New Roman"/>
            </a:endParaRPr>
          </a:p>
        </p:txBody>
      </p:sp>
      <p:pic>
        <p:nvPicPr>
          <p:cNvPr id="5" name="Image 11"/>
          <p:cNvPicPr/>
          <p:nvPr/>
        </p:nvPicPr>
        <p:blipFill>
          <a:blip r:embed="rId15"/>
          <a:stretch/>
        </p:blipFill>
        <p:spPr>
          <a:xfrm>
            <a:off x="7327440" y="6496200"/>
            <a:ext cx="1739160" cy="230400"/>
          </a:xfrm>
          <a:prstGeom prst="rect">
            <a:avLst/>
          </a:prstGeom>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441000" y="4448160"/>
            <a:ext cx="8229240" cy="1144800"/>
          </a:xfrm>
          <a:prstGeom prst="rect">
            <a:avLst/>
          </a:prstGeom>
        </p:spPr>
        <p:txBody>
          <a:bodyPr lIns="0" tIns="0" rIns="0" bIns="0" anchor="ctr"/>
          <a:lstStyle/>
          <a:p>
            <a:pPr algn="ctr"/>
            <a:r>
              <a:rPr lang="en-US" sz="3409" b="0" strike="noStrike" spc="-1">
                <a:solidFill>
                  <a:srgbClr val="FFFFFF"/>
                </a:solidFill>
                <a:uFill>
                  <a:solidFill>
                    <a:srgbClr val="FFFFFF"/>
                  </a:solidFill>
                </a:uFill>
                <a:latin typeface="Nexa Light"/>
              </a:rPr>
              <a:t>Click to edit the title text format</a:t>
            </a:r>
          </a:p>
        </p:txBody>
      </p:sp>
      <p:sp>
        <p:nvSpPr>
          <p:cNvPr id="43" name="PlaceHolder 2"/>
          <p:cNvSpPr>
            <a:spLocks noGrp="1"/>
          </p:cNvSpPr>
          <p:nvPr>
            <p:ph type="body"/>
          </p:nvPr>
        </p:nvSpPr>
        <p:spPr>
          <a:xfrm>
            <a:off x="448920" y="6274440"/>
            <a:ext cx="8229240" cy="187920"/>
          </a:xfrm>
          <a:prstGeom prst="rect">
            <a:avLst/>
          </a:prstGeom>
        </p:spPr>
        <p:txBody>
          <a:bodyPr lIns="0" tIns="0" rIns="0" bIns="0">
            <a:normAutofit/>
          </a:bodyPr>
          <a:lstStyle/>
          <a:p>
            <a:pPr marL="432000" indent="-324000">
              <a:spcBef>
                <a:spcPts val="1284"/>
              </a:spcBef>
              <a:buClr>
                <a:srgbClr val="000000"/>
              </a:buClr>
              <a:buSzPct val="45000"/>
              <a:buFont typeface="Wingdings" charset="2"/>
              <a:buChar char=""/>
            </a:pPr>
            <a:r>
              <a:rPr lang="en-US" sz="2910" b="0" strike="noStrike" spc="-1">
                <a:solidFill>
                  <a:srgbClr val="000000"/>
                </a:solidFill>
                <a:uFill>
                  <a:solidFill>
                    <a:srgbClr val="FFFFFF"/>
                  </a:solidFill>
                </a:uFill>
                <a:latin typeface="Arial"/>
              </a:rPr>
              <a:t>Click to edit the outline text format</a:t>
            </a:r>
          </a:p>
          <a:p>
            <a:pPr marL="864000" lvl="1" indent="-324000">
              <a:spcBef>
                <a:spcPts val="1026"/>
              </a:spcBef>
              <a:buClr>
                <a:srgbClr val="000000"/>
              </a:buClr>
              <a:buSzPct val="75000"/>
              <a:buFont typeface="Symbol" charset="2"/>
              <a:buChar char=""/>
            </a:pPr>
            <a:r>
              <a:rPr lang="en-US" sz="2540" b="0" strike="noStrike" spc="-1">
                <a:solidFill>
                  <a:srgbClr val="000000"/>
                </a:solidFill>
                <a:uFill>
                  <a:solidFill>
                    <a:srgbClr val="FFFFFF"/>
                  </a:solidFill>
                </a:uFill>
                <a:latin typeface="Arial"/>
              </a:rPr>
              <a:t>Second Outline Level</a:t>
            </a:r>
          </a:p>
          <a:p>
            <a:pPr marL="1296000" lvl="2" indent="-288000">
              <a:spcBef>
                <a:spcPts val="771"/>
              </a:spcBef>
              <a:buClr>
                <a:srgbClr val="000000"/>
              </a:buClr>
              <a:buSzPct val="45000"/>
              <a:buFont typeface="Wingdings" charset="2"/>
              <a:buChar char=""/>
            </a:pPr>
            <a:r>
              <a:rPr lang="en-US" sz="2180" b="0" strike="noStrike" spc="-1">
                <a:solidFill>
                  <a:srgbClr val="000000"/>
                </a:solidFill>
                <a:uFill>
                  <a:solidFill>
                    <a:srgbClr val="FFFFFF"/>
                  </a:solidFill>
                </a:uFill>
                <a:latin typeface="Arial"/>
              </a:rPr>
              <a:t>Third Outline Level</a:t>
            </a:r>
          </a:p>
          <a:p>
            <a:pPr marL="1728000" lvl="3" indent="-216000">
              <a:spcBef>
                <a:spcPts val="513"/>
              </a:spcBef>
              <a:buClr>
                <a:srgbClr val="000000"/>
              </a:buClr>
              <a:buSzPct val="75000"/>
              <a:buFont typeface="Symbol" charset="2"/>
              <a:buChar char=""/>
            </a:pPr>
            <a:r>
              <a:rPr lang="en-US" sz="1820" b="0" strike="noStrike" spc="-1">
                <a:solidFill>
                  <a:srgbClr val="000000"/>
                </a:solidFill>
                <a:uFill>
                  <a:solidFill>
                    <a:srgbClr val="FFFFFF"/>
                  </a:solidFill>
                </a:uFill>
                <a:latin typeface="Arial"/>
              </a:rPr>
              <a:t>Fourth Outline Level</a:t>
            </a:r>
          </a:p>
          <a:p>
            <a:pPr marL="2160000" lvl="4" indent="-216000">
              <a:spcBef>
                <a:spcPts val="255"/>
              </a:spcBef>
              <a:buClr>
                <a:srgbClr val="000000"/>
              </a:buClr>
              <a:buSzPct val="45000"/>
              <a:buFont typeface="Wingdings" charset="2"/>
              <a:buChar char=""/>
            </a:pPr>
            <a:r>
              <a:rPr lang="en-US" sz="1820" b="0" strike="noStrike" spc="-1">
                <a:solidFill>
                  <a:srgbClr val="000000"/>
                </a:solidFill>
                <a:uFill>
                  <a:solidFill>
                    <a:srgbClr val="FFFFFF"/>
                  </a:solidFill>
                </a:uFill>
                <a:latin typeface="Arial"/>
              </a:rPr>
              <a:t>Fifth Outline Level</a:t>
            </a:r>
          </a:p>
          <a:p>
            <a:pPr marL="2592000" lvl="5" indent="-216000">
              <a:spcBef>
                <a:spcPts val="255"/>
              </a:spcBef>
              <a:buClr>
                <a:srgbClr val="000000"/>
              </a:buClr>
              <a:buSzPct val="45000"/>
              <a:buFont typeface="Wingdings" charset="2"/>
              <a:buChar char=""/>
            </a:pPr>
            <a:r>
              <a:rPr lang="en-US" sz="1820" b="0" strike="noStrike" spc="-1">
                <a:solidFill>
                  <a:srgbClr val="000000"/>
                </a:solidFill>
                <a:uFill>
                  <a:solidFill>
                    <a:srgbClr val="FFFFFF"/>
                  </a:solidFill>
                </a:uFill>
                <a:latin typeface="Arial"/>
              </a:rPr>
              <a:t>Sixth Outline Level</a:t>
            </a:r>
          </a:p>
          <a:p>
            <a:pPr marL="3024000" lvl="6" indent="-216000">
              <a:spcBef>
                <a:spcPts val="255"/>
              </a:spcBef>
              <a:buClr>
                <a:srgbClr val="000000"/>
              </a:buClr>
              <a:buSzPct val="45000"/>
              <a:buFont typeface="Wingdings" charset="2"/>
              <a:buChar char=""/>
            </a:pPr>
            <a:r>
              <a:rPr lang="en-US" sz="1820" b="0" strike="noStrike" spc="-1">
                <a:solidFill>
                  <a:srgbClr val="000000"/>
                </a:solidFill>
                <a:uFill>
                  <a:solidFill>
                    <a:srgbClr val="FFFFFF"/>
                  </a:solidFill>
                </a:uFill>
                <a:latin typeface="Arial"/>
              </a:rPr>
              <a:t>Seventh Outline Level</a:t>
            </a:r>
          </a:p>
        </p:txBody>
      </p:sp>
      <p:pic>
        <p:nvPicPr>
          <p:cNvPr id="44" name="Picture 43"/>
          <p:cNvPicPr/>
          <p:nvPr/>
        </p:nvPicPr>
        <p:blipFill>
          <a:blip r:embed="rId14"/>
          <a:stretch/>
        </p:blipFill>
        <p:spPr>
          <a:xfrm>
            <a:off x="1221840" y="237240"/>
            <a:ext cx="6837120" cy="4306320"/>
          </a:xfrm>
          <a:prstGeom prst="rect">
            <a:avLst/>
          </a:prstGeom>
          <a:ln>
            <a:noFill/>
          </a:ln>
        </p:spPr>
      </p:pic>
      <p:pic>
        <p:nvPicPr>
          <p:cNvPr id="45" name="Image 4"/>
          <p:cNvPicPr/>
          <p:nvPr/>
        </p:nvPicPr>
        <p:blipFill>
          <a:blip r:embed="rId15"/>
          <a:stretch/>
        </p:blipFill>
        <p:spPr>
          <a:xfrm>
            <a:off x="3315240" y="6425640"/>
            <a:ext cx="2515320" cy="333360"/>
          </a:xfrm>
          <a:prstGeom prst="rect">
            <a:avLst/>
          </a:prstGeom>
          <a:ln>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wmf"/><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0.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476280" y="4356720"/>
            <a:ext cx="8096400" cy="1523520"/>
          </a:xfrm>
          <a:prstGeom prst="rect">
            <a:avLst/>
          </a:prstGeom>
          <a:noFill/>
          <a:ln>
            <a:noFill/>
          </a:ln>
        </p:spPr>
        <p:txBody>
          <a:bodyPr anchor="b"/>
          <a:lstStyle/>
          <a:p>
            <a:pPr algn="ctr">
              <a:lnSpc>
                <a:spcPct val="100000"/>
              </a:lnSpc>
            </a:pPr>
            <a:r>
              <a:rPr lang="en-US" sz="3200" b="0" strike="noStrike" cap="all" spc="-1" dirty="0">
                <a:solidFill>
                  <a:srgbClr val="FFFFFF"/>
                </a:solidFill>
                <a:uFill>
                  <a:solidFill>
                    <a:srgbClr val="FFFFFF"/>
                  </a:solidFill>
                </a:uFill>
                <a:latin typeface="Nexa Light"/>
              </a:rPr>
              <a:t>International Finance</a:t>
            </a:r>
            <a:br>
              <a:rPr dirty="0"/>
            </a:br>
            <a:r>
              <a:rPr lang="en-US" sz="3200" b="0" strike="noStrike" cap="all" spc="-1" dirty="0">
                <a:solidFill>
                  <a:srgbClr val="FFFFFF"/>
                </a:solidFill>
                <a:uFill>
                  <a:solidFill>
                    <a:srgbClr val="FFFFFF"/>
                  </a:solidFill>
                </a:uFill>
                <a:latin typeface="Nexa Light"/>
              </a:rPr>
              <a:t>Topic 3 – Foreign Exchange Market</a:t>
            </a:r>
            <a:endParaRPr lang="en-US" sz="3200" b="0" strike="noStrike" spc="-1" dirty="0">
              <a:solidFill>
                <a:srgbClr val="FFFFFF"/>
              </a:solidFill>
              <a:uFill>
                <a:solidFill>
                  <a:srgbClr val="FFFFFF"/>
                </a:solidFill>
              </a:uFill>
              <a:latin typeface="Nexa Light"/>
            </a:endParaRP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Rates</a:t>
            </a:r>
            <a:endParaRPr lang="en-US" sz="4000" b="0" strike="noStrike" cap="all" spc="-1">
              <a:solidFill>
                <a:srgbClr val="FF3333"/>
              </a:solidFill>
              <a:uFill>
                <a:solidFill>
                  <a:srgbClr val="FFFFFF"/>
                </a:solidFill>
              </a:uFill>
              <a:latin typeface="Nexa Light"/>
            </a:endParaRPr>
          </a:p>
        </p:txBody>
      </p:sp>
      <p:sp>
        <p:nvSpPr>
          <p:cNvPr id="130" name="TextShape 2"/>
          <p:cNvSpPr txBox="1"/>
          <p:nvPr/>
        </p:nvSpPr>
        <p:spPr>
          <a:xfrm>
            <a:off x="530714" y="1044720"/>
            <a:ext cx="7419486" cy="4670798"/>
          </a:xfrm>
          <a:prstGeom prst="rect">
            <a:avLst/>
          </a:prstGeom>
          <a:noFill/>
          <a:ln>
            <a:noFill/>
          </a:ln>
        </p:spPr>
        <p:txBody>
          <a:bodyPr>
            <a:normAutofit/>
          </a:bodyPr>
          <a:lstStyle/>
          <a:p>
            <a:pPr marL="228600" indent="-228240">
              <a:lnSpc>
                <a:spcPct val="100000"/>
              </a:lnSpc>
              <a:spcBef>
                <a:spcPts val="1001"/>
              </a:spcBef>
            </a:pPr>
            <a:r>
              <a:rPr lang="en-US" sz="2400" b="1" i="1" u="sng" strike="noStrike" spc="-1" dirty="0">
                <a:solidFill>
                  <a:srgbClr val="000000"/>
                </a:solidFill>
                <a:uFill>
                  <a:solidFill>
                    <a:srgbClr val="FFFFFF"/>
                  </a:solidFill>
                </a:uFill>
                <a:latin typeface="Nexa Light"/>
              </a:rPr>
              <a:t>Example</a:t>
            </a:r>
            <a:endParaRPr lang="en-US" sz="2400" b="0" strike="noStrike" spc="-1" dirty="0">
              <a:solidFill>
                <a:srgbClr val="000000"/>
              </a:solidFill>
              <a:uFill>
                <a:solidFill>
                  <a:srgbClr val="FFFFFF"/>
                </a:solidFill>
              </a:uFill>
              <a:latin typeface="Nexa Light"/>
            </a:endParaRPr>
          </a:p>
          <a:p>
            <a:pPr marL="228600" indent="-228240">
              <a:lnSpc>
                <a:spcPct val="100000"/>
              </a:lnSpc>
              <a:spcBef>
                <a:spcPts val="1001"/>
              </a:spcBef>
            </a:pPr>
            <a:r>
              <a:rPr lang="en-US" sz="2400" b="0" i="1" strike="noStrike" spc="-1" dirty="0">
                <a:solidFill>
                  <a:srgbClr val="000000"/>
                </a:solidFill>
                <a:uFill>
                  <a:solidFill>
                    <a:srgbClr val="FFFFFF"/>
                  </a:solidFill>
                </a:uFill>
                <a:latin typeface="Nexa Light"/>
              </a:rPr>
              <a:t>     Swiss franc spot price is CHF 0.9684 per $1</a:t>
            </a:r>
            <a:endParaRPr lang="en-US" sz="2400" b="0" strike="noStrike" spc="-1" dirty="0">
              <a:solidFill>
                <a:srgbClr val="000000"/>
              </a:solidFill>
              <a:uFill>
                <a:solidFill>
                  <a:srgbClr val="FFFFFF"/>
                </a:solidFill>
              </a:uFill>
              <a:latin typeface="Nexa Light"/>
            </a:endParaRPr>
          </a:p>
          <a:p>
            <a:pPr marL="228600" indent="-228240">
              <a:lnSpc>
                <a:spcPct val="100000"/>
              </a:lnSpc>
              <a:spcBef>
                <a:spcPts val="1001"/>
              </a:spcBef>
            </a:pPr>
            <a:r>
              <a:rPr lang="en-US" sz="2400" b="0" i="1" strike="noStrike" spc="-1" dirty="0">
                <a:solidFill>
                  <a:srgbClr val="000000"/>
                </a:solidFill>
                <a:uFill>
                  <a:solidFill>
                    <a:srgbClr val="FFFFFF"/>
                  </a:solidFill>
                </a:uFill>
                <a:latin typeface="Nexa Light"/>
              </a:rPr>
              <a:t>     Swiss franc 1 </a:t>
            </a:r>
            <a:r>
              <a:rPr lang="en-US" sz="2400" b="0" i="1" strike="noStrike" spc="-1" dirty="0" err="1">
                <a:solidFill>
                  <a:srgbClr val="000000"/>
                </a:solidFill>
                <a:uFill>
                  <a:solidFill>
                    <a:srgbClr val="FFFFFF"/>
                  </a:solidFill>
                </a:uFill>
                <a:latin typeface="Nexa Light"/>
              </a:rPr>
              <a:t>yr</a:t>
            </a:r>
            <a:r>
              <a:rPr lang="en-US" sz="2400" b="0" i="1" strike="noStrike" spc="-1" dirty="0">
                <a:solidFill>
                  <a:srgbClr val="000000"/>
                </a:solidFill>
                <a:uFill>
                  <a:solidFill>
                    <a:srgbClr val="FFFFFF"/>
                  </a:solidFill>
                </a:uFill>
                <a:latin typeface="Nexa Light"/>
              </a:rPr>
              <a:t> forward price is CHF 0.9621 per $1</a:t>
            </a:r>
            <a:endParaRPr lang="en-US" sz="2400" spc="-1" dirty="0">
              <a:solidFill>
                <a:srgbClr val="000000"/>
              </a:solidFill>
              <a:uFill>
                <a:solidFill>
                  <a:srgbClr val="FFFFFF"/>
                </a:solidFill>
              </a:uFill>
              <a:latin typeface="Nexa Light"/>
            </a:endParaRPr>
          </a:p>
          <a:p>
            <a:pPr marL="228600" indent="-228240">
              <a:lnSpc>
                <a:spcPct val="100000"/>
              </a:lnSpc>
              <a:spcBef>
                <a:spcPts val="1001"/>
              </a:spcBef>
            </a:pPr>
            <a:endParaRPr lang="en-US" sz="2400" b="0" i="1" strike="noStrike" spc="-1" dirty="0">
              <a:solidFill>
                <a:srgbClr val="000000"/>
              </a:solidFill>
              <a:uFill>
                <a:solidFill>
                  <a:srgbClr val="FFFFFF"/>
                </a:solidFill>
              </a:uFill>
              <a:latin typeface="Nexa Light"/>
            </a:endParaRPr>
          </a:p>
          <a:p>
            <a:pPr marL="228600" indent="-228240">
              <a:lnSpc>
                <a:spcPct val="100000"/>
              </a:lnSpc>
              <a:spcBef>
                <a:spcPts val="1001"/>
              </a:spcBef>
            </a:pPr>
            <a:r>
              <a:rPr lang="en-US" sz="2400" b="1" i="1" strike="noStrike" spc="-1" dirty="0">
                <a:solidFill>
                  <a:srgbClr val="000000"/>
                </a:solidFill>
                <a:uFill>
                  <a:solidFill>
                    <a:srgbClr val="FFFFFF"/>
                  </a:solidFill>
                </a:uFill>
                <a:latin typeface="Nexa Light"/>
              </a:rPr>
              <a:t>Question</a:t>
            </a:r>
          </a:p>
          <a:p>
            <a:pPr marL="228600" indent="-228240">
              <a:lnSpc>
                <a:spcPct val="100000"/>
              </a:lnSpc>
              <a:spcBef>
                <a:spcPts val="1001"/>
              </a:spcBef>
            </a:pPr>
            <a:r>
              <a:rPr lang="en-US" sz="2400" b="0" i="1" strike="noStrike" spc="-1" dirty="0">
                <a:solidFill>
                  <a:srgbClr val="000000"/>
                </a:solidFill>
                <a:uFill>
                  <a:solidFill>
                    <a:srgbClr val="FFFFFF"/>
                  </a:solidFill>
                </a:uFill>
                <a:latin typeface="Nexa Light"/>
              </a:rPr>
              <a:t>What is happening? </a:t>
            </a:r>
            <a:r>
              <a:rPr lang="en-US" sz="2400" i="1" spc="-1" dirty="0">
                <a:solidFill>
                  <a:srgbClr val="000000"/>
                </a:solidFill>
                <a:uFill>
                  <a:solidFill>
                    <a:srgbClr val="FFFFFF"/>
                  </a:solidFill>
                </a:uFill>
                <a:latin typeface="Nexa Light"/>
              </a:rPr>
              <a:t>Premium or Discount, which?</a:t>
            </a:r>
            <a:endParaRPr lang="en-US" sz="2400" b="0" strike="noStrike" spc="-1" dirty="0">
              <a:solidFill>
                <a:srgbClr val="000000"/>
              </a:solidFill>
              <a:uFill>
                <a:solidFill>
                  <a:srgbClr val="FFFFFF"/>
                </a:solidFill>
              </a:uFill>
              <a:latin typeface="Nexa Light"/>
            </a:endParaRP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Rates</a:t>
            </a:r>
            <a:endParaRPr lang="en-US" sz="4000" b="0" strike="noStrike" cap="all" spc="-1">
              <a:solidFill>
                <a:srgbClr val="FF3333"/>
              </a:solidFill>
              <a:uFill>
                <a:solidFill>
                  <a:srgbClr val="FFFFFF"/>
                </a:solidFill>
              </a:uFill>
              <a:latin typeface="Nexa Light"/>
            </a:endParaRPr>
          </a:p>
        </p:txBody>
      </p:sp>
      <p:sp>
        <p:nvSpPr>
          <p:cNvPr id="130" name="TextShape 2"/>
          <p:cNvSpPr txBox="1"/>
          <p:nvPr/>
        </p:nvSpPr>
        <p:spPr>
          <a:xfrm>
            <a:off x="530714" y="1044720"/>
            <a:ext cx="7419486" cy="4670798"/>
          </a:xfrm>
          <a:prstGeom prst="rect">
            <a:avLst/>
          </a:prstGeom>
          <a:noFill/>
          <a:ln>
            <a:noFill/>
          </a:ln>
        </p:spPr>
        <p:txBody>
          <a:bodyPr>
            <a:normAutofit fontScale="92500" lnSpcReduction="20000"/>
          </a:bodyPr>
          <a:lstStyle/>
          <a:p>
            <a:pPr marL="228600" indent="-228240">
              <a:lnSpc>
                <a:spcPct val="100000"/>
              </a:lnSpc>
              <a:spcBef>
                <a:spcPts val="1001"/>
              </a:spcBef>
            </a:pPr>
            <a:r>
              <a:rPr lang="en-US" sz="2400" b="1" i="1" u="sng" strike="noStrike" spc="-1" dirty="0">
                <a:solidFill>
                  <a:srgbClr val="000000"/>
                </a:solidFill>
                <a:uFill>
                  <a:solidFill>
                    <a:srgbClr val="FFFFFF"/>
                  </a:solidFill>
                </a:uFill>
                <a:latin typeface="Nexa Light"/>
              </a:rPr>
              <a:t>Example</a:t>
            </a:r>
            <a:endParaRPr lang="en-US" sz="2400" b="0" strike="noStrike" spc="-1" dirty="0">
              <a:solidFill>
                <a:srgbClr val="000000"/>
              </a:solidFill>
              <a:uFill>
                <a:solidFill>
                  <a:srgbClr val="FFFFFF"/>
                </a:solidFill>
              </a:uFill>
              <a:latin typeface="Nexa Light"/>
            </a:endParaRPr>
          </a:p>
          <a:p>
            <a:pPr marL="228600" indent="-228240">
              <a:lnSpc>
                <a:spcPct val="100000"/>
              </a:lnSpc>
              <a:spcBef>
                <a:spcPts val="1001"/>
              </a:spcBef>
            </a:pPr>
            <a:r>
              <a:rPr lang="en-US" sz="2400" b="0" i="1" strike="noStrike" spc="-1" dirty="0">
                <a:solidFill>
                  <a:srgbClr val="000000"/>
                </a:solidFill>
                <a:uFill>
                  <a:solidFill>
                    <a:srgbClr val="FFFFFF"/>
                  </a:solidFill>
                </a:uFill>
                <a:latin typeface="Nexa Light"/>
              </a:rPr>
              <a:t>     Swiss franc spot price is CHF 0.9684 per $1</a:t>
            </a:r>
            <a:endParaRPr lang="en-US" sz="2400" b="0" strike="noStrike" spc="-1" dirty="0">
              <a:solidFill>
                <a:srgbClr val="000000"/>
              </a:solidFill>
              <a:uFill>
                <a:solidFill>
                  <a:srgbClr val="FFFFFF"/>
                </a:solidFill>
              </a:uFill>
              <a:latin typeface="Nexa Light"/>
            </a:endParaRPr>
          </a:p>
          <a:p>
            <a:pPr marL="228600" indent="-228240">
              <a:lnSpc>
                <a:spcPct val="100000"/>
              </a:lnSpc>
              <a:spcBef>
                <a:spcPts val="1001"/>
              </a:spcBef>
            </a:pPr>
            <a:r>
              <a:rPr lang="en-US" sz="2400" b="0" i="1" strike="noStrike" spc="-1" dirty="0">
                <a:solidFill>
                  <a:srgbClr val="000000"/>
                </a:solidFill>
                <a:uFill>
                  <a:solidFill>
                    <a:srgbClr val="FFFFFF"/>
                  </a:solidFill>
                </a:uFill>
                <a:latin typeface="Nexa Light"/>
              </a:rPr>
              <a:t>     Swiss franc 1 </a:t>
            </a:r>
            <a:r>
              <a:rPr lang="en-US" sz="2400" b="0" i="1" strike="noStrike" spc="-1" dirty="0" err="1">
                <a:solidFill>
                  <a:srgbClr val="000000"/>
                </a:solidFill>
                <a:uFill>
                  <a:solidFill>
                    <a:srgbClr val="FFFFFF"/>
                  </a:solidFill>
                </a:uFill>
                <a:latin typeface="Nexa Light"/>
              </a:rPr>
              <a:t>yr</a:t>
            </a:r>
            <a:r>
              <a:rPr lang="en-US" sz="2400" b="0" i="1" strike="noStrike" spc="-1" dirty="0">
                <a:solidFill>
                  <a:srgbClr val="000000"/>
                </a:solidFill>
                <a:uFill>
                  <a:solidFill>
                    <a:srgbClr val="FFFFFF"/>
                  </a:solidFill>
                </a:uFill>
                <a:latin typeface="Nexa Light"/>
              </a:rPr>
              <a:t> forward price is CHF 0.9621 per $1</a:t>
            </a:r>
            <a:endParaRPr lang="en-US" sz="2400" spc="-1" dirty="0">
              <a:solidFill>
                <a:srgbClr val="000000"/>
              </a:solidFill>
              <a:uFill>
                <a:solidFill>
                  <a:srgbClr val="FFFFFF"/>
                </a:solidFill>
              </a:uFill>
              <a:latin typeface="Nexa Light"/>
            </a:endParaRPr>
          </a:p>
          <a:p>
            <a:pPr marL="228600" indent="-228240">
              <a:spcBef>
                <a:spcPts val="1001"/>
              </a:spcBef>
            </a:pPr>
            <a:endParaRPr lang="en-US" sz="2400" i="1" spc="-1" dirty="0">
              <a:solidFill>
                <a:srgbClr val="000000"/>
              </a:solidFill>
              <a:uFill>
                <a:solidFill>
                  <a:srgbClr val="FFFFFF"/>
                </a:solidFill>
              </a:uFill>
              <a:latin typeface="Nexa Light"/>
            </a:endParaRPr>
          </a:p>
          <a:p>
            <a:pPr marL="228600" indent="-228240">
              <a:spcBef>
                <a:spcPts val="1001"/>
              </a:spcBef>
            </a:pPr>
            <a:r>
              <a:rPr lang="en-US" sz="2400" b="1" i="1" spc="-1" dirty="0">
                <a:solidFill>
                  <a:srgbClr val="000000"/>
                </a:solidFill>
                <a:uFill>
                  <a:solidFill>
                    <a:srgbClr val="FFFFFF"/>
                  </a:solidFill>
                </a:uFill>
                <a:latin typeface="Nexa Light"/>
              </a:rPr>
              <a:t>Question</a:t>
            </a:r>
          </a:p>
          <a:p>
            <a:pPr marL="228600" indent="-228240">
              <a:spcBef>
                <a:spcPts val="1001"/>
              </a:spcBef>
            </a:pPr>
            <a:r>
              <a:rPr lang="en-US" sz="2400" i="1" spc="-1" dirty="0">
                <a:solidFill>
                  <a:srgbClr val="000000"/>
                </a:solidFill>
                <a:uFill>
                  <a:solidFill>
                    <a:srgbClr val="FFFFFF"/>
                  </a:solidFill>
                </a:uFill>
                <a:latin typeface="Nexa Light"/>
              </a:rPr>
              <a:t>What is happening? Premium or Discount, which?</a:t>
            </a:r>
            <a:endParaRPr lang="en-US" sz="2400" spc="-1" dirty="0">
              <a:solidFill>
                <a:srgbClr val="000000"/>
              </a:solidFill>
              <a:uFill>
                <a:solidFill>
                  <a:srgbClr val="FFFFFF"/>
                </a:solidFill>
              </a:uFill>
              <a:latin typeface="Nexa Light"/>
            </a:endParaRPr>
          </a:p>
          <a:p>
            <a:pPr marL="228600" indent="-228240">
              <a:lnSpc>
                <a:spcPct val="100000"/>
              </a:lnSpc>
              <a:spcBef>
                <a:spcPts val="1001"/>
              </a:spcBef>
            </a:pPr>
            <a:endParaRPr lang="en-US" sz="2400" b="0" i="1" strike="noStrike" spc="-1" dirty="0">
              <a:solidFill>
                <a:srgbClr val="000000"/>
              </a:solidFill>
              <a:uFill>
                <a:solidFill>
                  <a:srgbClr val="FFFFFF"/>
                </a:solidFill>
              </a:uFill>
              <a:latin typeface="Nexa Light"/>
            </a:endParaRPr>
          </a:p>
          <a:p>
            <a:pPr marL="228600" indent="-228240">
              <a:lnSpc>
                <a:spcPct val="100000"/>
              </a:lnSpc>
              <a:spcBef>
                <a:spcPts val="1001"/>
              </a:spcBef>
            </a:pPr>
            <a:r>
              <a:rPr lang="en-US" sz="2400" b="1" i="1" u="sng" spc="-1" dirty="0">
                <a:solidFill>
                  <a:srgbClr val="000000"/>
                </a:solidFill>
                <a:uFill>
                  <a:solidFill>
                    <a:srgbClr val="FFFFFF"/>
                  </a:solidFill>
                </a:uFill>
                <a:latin typeface="Nexa Light"/>
              </a:rPr>
              <a:t>Answer</a:t>
            </a:r>
          </a:p>
          <a:p>
            <a:pPr marL="343260" indent="-342900">
              <a:lnSpc>
                <a:spcPct val="100000"/>
              </a:lnSpc>
              <a:spcBef>
                <a:spcPts val="1001"/>
              </a:spcBef>
              <a:buFont typeface="Arial" panose="020B0604020202020204" pitchFamily="34" charset="0"/>
              <a:buChar char="•"/>
            </a:pPr>
            <a:r>
              <a:rPr lang="en-US" sz="2400" b="0" i="1" strike="noStrike" spc="-1" dirty="0">
                <a:solidFill>
                  <a:srgbClr val="000000"/>
                </a:solidFill>
                <a:uFill>
                  <a:solidFill>
                    <a:srgbClr val="FFFFFF"/>
                  </a:solidFill>
                </a:uFill>
                <a:latin typeface="Nexa Light"/>
              </a:rPr>
              <a:t>The </a:t>
            </a:r>
            <a:r>
              <a:rPr lang="en-US" sz="2400" i="1" spc="-1" dirty="0">
                <a:solidFill>
                  <a:srgbClr val="000000"/>
                </a:solidFill>
                <a:uFill>
                  <a:solidFill>
                    <a:srgbClr val="FFFFFF"/>
                  </a:solidFill>
                </a:uFill>
                <a:latin typeface="Nexa Light"/>
              </a:rPr>
              <a:t>franc is selling at a forward premium</a:t>
            </a:r>
          </a:p>
          <a:p>
            <a:pPr marL="343260" indent="-342900">
              <a:lnSpc>
                <a:spcPct val="100000"/>
              </a:lnSpc>
              <a:spcBef>
                <a:spcPts val="1001"/>
              </a:spcBef>
              <a:buFont typeface="Arial" panose="020B0604020202020204" pitchFamily="34" charset="0"/>
              <a:buChar char="•"/>
            </a:pPr>
            <a:r>
              <a:rPr lang="en-US" sz="2400" i="1" spc="-1" dirty="0">
                <a:solidFill>
                  <a:srgbClr val="000000"/>
                </a:solidFill>
                <a:uFill>
                  <a:solidFill>
                    <a:srgbClr val="FFFFFF"/>
                  </a:solidFill>
                </a:uFill>
                <a:latin typeface="Nexa Light"/>
              </a:rPr>
              <a:t>The Dollar is selling at a forward discount</a:t>
            </a:r>
          </a:p>
          <a:p>
            <a:pPr marL="228600" indent="-228240">
              <a:lnSpc>
                <a:spcPct val="100000"/>
              </a:lnSpc>
              <a:spcBef>
                <a:spcPts val="1001"/>
              </a:spcBef>
              <a:buClr>
                <a:srgbClr val="000000"/>
              </a:buClr>
              <a:buFont typeface="Arial"/>
              <a:buChar char="•"/>
            </a:pPr>
            <a:r>
              <a:rPr lang="en-US" sz="2400" i="1" spc="-1" dirty="0">
                <a:solidFill>
                  <a:srgbClr val="000000"/>
                </a:solidFill>
                <a:uFill>
                  <a:solidFill>
                    <a:srgbClr val="FFFFFF"/>
                  </a:solidFill>
                </a:uFill>
                <a:latin typeface="Nexa Light"/>
              </a:rPr>
              <a:t> This means that the market expects the dollar to get weaker, relative to the franc</a:t>
            </a:r>
          </a:p>
        </p:txBody>
      </p:sp>
    </p:spTree>
    <p:extLst>
      <p:ext uri="{BB962C8B-B14F-4D97-AF65-F5344CB8AC3E}">
        <p14:creationId xmlns:p14="http://schemas.microsoft.com/office/powerpoint/2010/main" val="241888051"/>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Rates</a:t>
            </a:r>
            <a:endParaRPr lang="en-US" sz="4000" b="0" strike="noStrike" cap="all" spc="-1">
              <a:solidFill>
                <a:srgbClr val="FF3333"/>
              </a:solidFill>
              <a:uFill>
                <a:solidFill>
                  <a:srgbClr val="FFFFFF"/>
                </a:solidFill>
              </a:uFill>
              <a:latin typeface="Nexa Light"/>
            </a:endParaRPr>
          </a:p>
        </p:txBody>
      </p:sp>
      <p:sp>
        <p:nvSpPr>
          <p:cNvPr id="132" name="TextShape 2"/>
          <p:cNvSpPr txBox="1"/>
          <p:nvPr/>
        </p:nvSpPr>
        <p:spPr>
          <a:xfrm>
            <a:off x="685800" y="1034540"/>
            <a:ext cx="7695720" cy="952380"/>
          </a:xfrm>
          <a:prstGeom prst="rect">
            <a:avLst/>
          </a:prstGeom>
          <a:noFill/>
          <a:ln>
            <a:noFill/>
          </a:ln>
        </p:spPr>
        <p:txBody>
          <a:bodyPr/>
          <a:lstStyle/>
          <a:p>
            <a:pPr marL="228600" indent="-228240">
              <a:lnSpc>
                <a:spcPct val="100000"/>
              </a:lnSpc>
              <a:spcBef>
                <a:spcPts val="1001"/>
              </a:spcBef>
            </a:pPr>
            <a:r>
              <a:rPr lang="en-US" sz="2400" b="1" i="1" u="sng" spc="-1" dirty="0">
                <a:solidFill>
                  <a:srgbClr val="000000"/>
                </a:solidFill>
                <a:uFill>
                  <a:solidFill>
                    <a:srgbClr val="FFFFFF"/>
                  </a:solidFill>
                </a:uFill>
                <a:latin typeface="Nexa Light"/>
              </a:rPr>
              <a:t>Example</a:t>
            </a:r>
            <a:endParaRPr lang="en-US" sz="2400" spc="-1" dirty="0">
              <a:solidFill>
                <a:srgbClr val="000000"/>
              </a:solidFill>
              <a:uFill>
                <a:solidFill>
                  <a:srgbClr val="FFFFFF"/>
                </a:solidFill>
              </a:uFill>
              <a:latin typeface="Nexa Light"/>
            </a:endParaRPr>
          </a:p>
          <a:p>
            <a:pPr marL="228600" indent="-228240">
              <a:lnSpc>
                <a:spcPct val="100000"/>
              </a:lnSpc>
              <a:spcBef>
                <a:spcPts val="1001"/>
              </a:spcBef>
            </a:pPr>
            <a:r>
              <a:rPr lang="en-US" sz="2400" i="1" spc="-1" dirty="0">
                <a:solidFill>
                  <a:srgbClr val="000000"/>
                </a:solidFill>
                <a:uFill>
                  <a:solidFill>
                    <a:srgbClr val="FFFFFF"/>
                  </a:solidFill>
                </a:uFill>
                <a:latin typeface="Nexa Light"/>
              </a:rPr>
              <a:t>     Swiss franc spot price is CHF 0.9684 per $1</a:t>
            </a:r>
            <a:endParaRPr lang="en-US" sz="2400" spc="-1" dirty="0">
              <a:solidFill>
                <a:srgbClr val="000000"/>
              </a:solidFill>
              <a:uFill>
                <a:solidFill>
                  <a:srgbClr val="FFFFFF"/>
                </a:solidFill>
              </a:uFill>
              <a:latin typeface="Nexa Light"/>
            </a:endParaRPr>
          </a:p>
          <a:p>
            <a:pPr marL="228600" indent="-228240">
              <a:lnSpc>
                <a:spcPct val="100000"/>
              </a:lnSpc>
              <a:spcBef>
                <a:spcPts val="1001"/>
              </a:spcBef>
            </a:pPr>
            <a:r>
              <a:rPr lang="en-US" sz="2400" i="1" spc="-1" dirty="0">
                <a:solidFill>
                  <a:srgbClr val="000000"/>
                </a:solidFill>
                <a:uFill>
                  <a:solidFill>
                    <a:srgbClr val="FFFFFF"/>
                  </a:solidFill>
                </a:uFill>
                <a:latin typeface="Nexa Light"/>
              </a:rPr>
              <a:t>     Swiss franc 1 </a:t>
            </a:r>
            <a:r>
              <a:rPr lang="en-US" sz="2400" i="1" spc="-1" dirty="0" err="1">
                <a:solidFill>
                  <a:srgbClr val="000000"/>
                </a:solidFill>
                <a:uFill>
                  <a:solidFill>
                    <a:srgbClr val="FFFFFF"/>
                  </a:solidFill>
                </a:uFill>
                <a:latin typeface="Nexa Light"/>
              </a:rPr>
              <a:t>yr</a:t>
            </a:r>
            <a:r>
              <a:rPr lang="en-US" sz="2400" i="1" spc="-1" dirty="0">
                <a:solidFill>
                  <a:srgbClr val="000000"/>
                </a:solidFill>
                <a:uFill>
                  <a:solidFill>
                    <a:srgbClr val="FFFFFF"/>
                  </a:solidFill>
                </a:uFill>
                <a:latin typeface="Nexa Light"/>
              </a:rPr>
              <a:t> forward price is CHF 0.9621 per $1</a:t>
            </a:r>
          </a:p>
          <a:p>
            <a:pPr marL="228600" indent="-228240">
              <a:spcBef>
                <a:spcPts val="1001"/>
              </a:spcBef>
            </a:pPr>
            <a:endParaRPr lang="en-US" sz="2400" b="1" i="1" spc="-1" dirty="0">
              <a:solidFill>
                <a:srgbClr val="000000"/>
              </a:solidFill>
              <a:uFill>
                <a:solidFill>
                  <a:srgbClr val="FFFFFF"/>
                </a:solidFill>
              </a:uFill>
              <a:latin typeface="Nexa Light"/>
            </a:endParaRPr>
          </a:p>
          <a:p>
            <a:pPr marL="228600" indent="-228240">
              <a:spcBef>
                <a:spcPts val="1001"/>
              </a:spcBef>
            </a:pPr>
            <a:r>
              <a:rPr lang="en-US" sz="2400" b="1" i="1" spc="-1" dirty="0">
                <a:solidFill>
                  <a:srgbClr val="000000"/>
                </a:solidFill>
                <a:uFill>
                  <a:solidFill>
                    <a:srgbClr val="FFFFFF"/>
                  </a:solidFill>
                </a:uFill>
                <a:latin typeface="Nexa Light"/>
              </a:rPr>
              <a:t>Question </a:t>
            </a:r>
          </a:p>
          <a:p>
            <a:pPr marL="228600" indent="-228240">
              <a:spcBef>
                <a:spcPts val="1001"/>
              </a:spcBef>
            </a:pPr>
            <a:r>
              <a:rPr lang="en-US" sz="2400" b="0" i="1" strike="noStrike" spc="-1" dirty="0">
                <a:solidFill>
                  <a:srgbClr val="000000"/>
                </a:solidFill>
                <a:uFill>
                  <a:solidFill>
                    <a:srgbClr val="FFFFFF"/>
                  </a:solidFill>
                </a:uFill>
                <a:latin typeface="Nexa Light"/>
              </a:rPr>
              <a:t>What is the franc premium (</a:t>
            </a:r>
            <a:r>
              <a:rPr lang="en-US" sz="2400" i="1" strike="noStrike" spc="-1" dirty="0">
                <a:solidFill>
                  <a:srgbClr val="000000"/>
                </a:solidFill>
                <a:uFill>
                  <a:solidFill>
                    <a:srgbClr val="FFFFFF"/>
                  </a:solidFill>
                </a:uFill>
                <a:latin typeface="Nexa Light"/>
              </a:rPr>
              <a:t>annualized</a:t>
            </a:r>
            <a:r>
              <a:rPr lang="en-US" sz="2400" b="0" i="1" strike="noStrike" spc="-1" dirty="0">
                <a:solidFill>
                  <a:srgbClr val="000000"/>
                </a:solidFill>
                <a:uFill>
                  <a:solidFill>
                    <a:srgbClr val="FFFFFF"/>
                  </a:solidFill>
                </a:uFill>
                <a:latin typeface="Nexa Light"/>
              </a:rPr>
              <a:t>)?</a:t>
            </a:r>
            <a:endParaRPr lang="en-US" sz="2400" b="0" strike="noStrike" spc="-1" dirty="0">
              <a:solidFill>
                <a:srgbClr val="000000"/>
              </a:solidFill>
              <a:uFill>
                <a:solidFill>
                  <a:srgbClr val="FFFFFF"/>
                </a:solidFill>
              </a:uFill>
              <a:latin typeface="Nexa Light"/>
            </a:endParaRPr>
          </a:p>
        </p:txBody>
      </p:sp>
    </p:spTree>
    <p:extLst>
      <p:ext uri="{BB962C8B-B14F-4D97-AF65-F5344CB8AC3E}">
        <p14:creationId xmlns:p14="http://schemas.microsoft.com/office/powerpoint/2010/main" val="3411355102"/>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Rates</a:t>
            </a:r>
            <a:endParaRPr lang="en-US" sz="4000" b="0" strike="noStrike" cap="all" spc="-1">
              <a:solidFill>
                <a:srgbClr val="FF3333"/>
              </a:solidFill>
              <a:uFill>
                <a:solidFill>
                  <a:srgbClr val="FFFFFF"/>
                </a:solidFill>
              </a:uFill>
              <a:latin typeface="Nexa Light"/>
            </a:endParaRPr>
          </a:p>
        </p:txBody>
      </p:sp>
      <p:sp>
        <p:nvSpPr>
          <p:cNvPr id="132" name="TextShape 2"/>
          <p:cNvSpPr txBox="1"/>
          <p:nvPr/>
        </p:nvSpPr>
        <p:spPr>
          <a:xfrm>
            <a:off x="685800" y="1034540"/>
            <a:ext cx="7695720" cy="952380"/>
          </a:xfrm>
          <a:prstGeom prst="rect">
            <a:avLst/>
          </a:prstGeom>
          <a:noFill/>
          <a:ln>
            <a:noFill/>
          </a:ln>
        </p:spPr>
        <p:txBody>
          <a:bodyPr/>
          <a:lstStyle/>
          <a:p>
            <a:pPr marL="228600" indent="-228240">
              <a:lnSpc>
                <a:spcPct val="100000"/>
              </a:lnSpc>
              <a:spcBef>
                <a:spcPts val="1001"/>
              </a:spcBef>
            </a:pPr>
            <a:r>
              <a:rPr lang="en-US" sz="2400" b="1" i="1" u="sng" spc="-1" dirty="0">
                <a:solidFill>
                  <a:srgbClr val="000000"/>
                </a:solidFill>
                <a:uFill>
                  <a:solidFill>
                    <a:srgbClr val="FFFFFF"/>
                  </a:solidFill>
                </a:uFill>
                <a:latin typeface="Nexa Light"/>
              </a:rPr>
              <a:t>Example</a:t>
            </a:r>
            <a:endParaRPr lang="en-US" sz="2400" spc="-1" dirty="0">
              <a:solidFill>
                <a:srgbClr val="000000"/>
              </a:solidFill>
              <a:uFill>
                <a:solidFill>
                  <a:srgbClr val="FFFFFF"/>
                </a:solidFill>
              </a:uFill>
              <a:latin typeface="Nexa Light"/>
            </a:endParaRPr>
          </a:p>
          <a:p>
            <a:pPr marL="228600" indent="-228240">
              <a:lnSpc>
                <a:spcPct val="100000"/>
              </a:lnSpc>
              <a:spcBef>
                <a:spcPts val="1001"/>
              </a:spcBef>
            </a:pPr>
            <a:r>
              <a:rPr lang="en-US" sz="2400" i="1" spc="-1" dirty="0">
                <a:solidFill>
                  <a:srgbClr val="000000"/>
                </a:solidFill>
                <a:uFill>
                  <a:solidFill>
                    <a:srgbClr val="FFFFFF"/>
                  </a:solidFill>
                </a:uFill>
                <a:latin typeface="Nexa Light"/>
              </a:rPr>
              <a:t>     Swiss franc spot price is CHF 0.9684 per $1</a:t>
            </a:r>
            <a:endParaRPr lang="en-US" sz="2400" spc="-1" dirty="0">
              <a:solidFill>
                <a:srgbClr val="000000"/>
              </a:solidFill>
              <a:uFill>
                <a:solidFill>
                  <a:srgbClr val="FFFFFF"/>
                </a:solidFill>
              </a:uFill>
              <a:latin typeface="Nexa Light"/>
            </a:endParaRPr>
          </a:p>
          <a:p>
            <a:pPr marL="228600" indent="-228240">
              <a:lnSpc>
                <a:spcPct val="100000"/>
              </a:lnSpc>
              <a:spcBef>
                <a:spcPts val="1001"/>
              </a:spcBef>
            </a:pPr>
            <a:r>
              <a:rPr lang="en-US" sz="2400" i="1" spc="-1" dirty="0">
                <a:solidFill>
                  <a:srgbClr val="000000"/>
                </a:solidFill>
                <a:uFill>
                  <a:solidFill>
                    <a:srgbClr val="FFFFFF"/>
                  </a:solidFill>
                </a:uFill>
                <a:latin typeface="Nexa Light"/>
              </a:rPr>
              <a:t>     Swiss franc </a:t>
            </a:r>
            <a:r>
              <a:rPr lang="en-US" sz="2400" b="1" i="1" spc="-1" dirty="0">
                <a:solidFill>
                  <a:srgbClr val="000000"/>
                </a:solidFill>
                <a:uFill>
                  <a:solidFill>
                    <a:srgbClr val="FFFFFF"/>
                  </a:solidFill>
                </a:uFill>
                <a:latin typeface="Nexa Light"/>
              </a:rPr>
              <a:t>1 </a:t>
            </a:r>
            <a:r>
              <a:rPr lang="en-US" sz="2400" b="1" i="1" spc="-1" dirty="0" err="1">
                <a:solidFill>
                  <a:srgbClr val="000000"/>
                </a:solidFill>
                <a:uFill>
                  <a:solidFill>
                    <a:srgbClr val="FFFFFF"/>
                  </a:solidFill>
                </a:uFill>
                <a:latin typeface="Nexa Light"/>
              </a:rPr>
              <a:t>yr</a:t>
            </a:r>
            <a:r>
              <a:rPr lang="en-US" sz="2400" b="1" i="1" spc="-1" dirty="0">
                <a:solidFill>
                  <a:srgbClr val="000000"/>
                </a:solidFill>
                <a:uFill>
                  <a:solidFill>
                    <a:srgbClr val="FFFFFF"/>
                  </a:solidFill>
                </a:uFill>
                <a:latin typeface="Nexa Light"/>
              </a:rPr>
              <a:t> </a:t>
            </a:r>
            <a:r>
              <a:rPr lang="en-US" sz="2400" i="1" spc="-1" dirty="0">
                <a:solidFill>
                  <a:srgbClr val="000000"/>
                </a:solidFill>
                <a:uFill>
                  <a:solidFill>
                    <a:srgbClr val="FFFFFF"/>
                  </a:solidFill>
                </a:uFill>
                <a:latin typeface="Nexa Light"/>
              </a:rPr>
              <a:t>forward price is CHF 0.9621 per $1</a:t>
            </a:r>
          </a:p>
          <a:p>
            <a:pPr marL="228600" indent="-228240">
              <a:spcBef>
                <a:spcPts val="1001"/>
              </a:spcBef>
            </a:pPr>
            <a:endParaRPr lang="en-US" sz="500" b="1" i="1" spc="-1" dirty="0">
              <a:solidFill>
                <a:srgbClr val="000000"/>
              </a:solidFill>
              <a:uFill>
                <a:solidFill>
                  <a:srgbClr val="FFFFFF"/>
                </a:solidFill>
              </a:uFill>
              <a:latin typeface="Nexa Light"/>
            </a:endParaRPr>
          </a:p>
          <a:p>
            <a:pPr marL="228600" indent="-228240">
              <a:spcBef>
                <a:spcPts val="1001"/>
              </a:spcBef>
            </a:pPr>
            <a:r>
              <a:rPr lang="en-US" sz="2400" b="1" i="1" spc="-1" dirty="0">
                <a:solidFill>
                  <a:srgbClr val="000000"/>
                </a:solidFill>
                <a:uFill>
                  <a:solidFill>
                    <a:srgbClr val="FFFFFF"/>
                  </a:solidFill>
                </a:uFill>
                <a:latin typeface="Nexa Light"/>
              </a:rPr>
              <a:t>Question </a:t>
            </a:r>
          </a:p>
          <a:p>
            <a:pPr marL="228600" indent="-228240">
              <a:spcBef>
                <a:spcPts val="1001"/>
              </a:spcBef>
            </a:pPr>
            <a:r>
              <a:rPr lang="en-US" sz="2400" b="0" i="1" strike="noStrike" spc="-1" dirty="0">
                <a:solidFill>
                  <a:srgbClr val="000000"/>
                </a:solidFill>
                <a:uFill>
                  <a:solidFill>
                    <a:srgbClr val="FFFFFF"/>
                  </a:solidFill>
                </a:uFill>
                <a:latin typeface="Nexa Light"/>
              </a:rPr>
              <a:t>What is the franc premium (</a:t>
            </a:r>
            <a:r>
              <a:rPr lang="en-US" sz="2400" b="1" i="1" strike="noStrike" spc="-1" dirty="0">
                <a:solidFill>
                  <a:srgbClr val="000000"/>
                </a:solidFill>
                <a:uFill>
                  <a:solidFill>
                    <a:srgbClr val="FFFFFF"/>
                  </a:solidFill>
                </a:uFill>
                <a:latin typeface="Nexa Light"/>
              </a:rPr>
              <a:t>annualized</a:t>
            </a:r>
            <a:r>
              <a:rPr lang="en-US" sz="2400" b="0" i="1" strike="noStrike" spc="-1" dirty="0">
                <a:solidFill>
                  <a:srgbClr val="000000"/>
                </a:solidFill>
                <a:uFill>
                  <a:solidFill>
                    <a:srgbClr val="FFFFFF"/>
                  </a:solidFill>
                </a:uFill>
                <a:latin typeface="Nexa Light"/>
              </a:rPr>
              <a:t>)?</a:t>
            </a:r>
          </a:p>
          <a:p>
            <a:pPr marL="228600" indent="-228240">
              <a:spcBef>
                <a:spcPts val="1001"/>
              </a:spcBef>
            </a:pPr>
            <a:endParaRPr lang="en-US" sz="500" b="1" i="1" spc="-1" dirty="0">
              <a:solidFill>
                <a:srgbClr val="000000"/>
              </a:solidFill>
              <a:uFill>
                <a:solidFill>
                  <a:srgbClr val="FFFFFF"/>
                </a:solidFill>
              </a:uFill>
              <a:latin typeface="Nexa Light"/>
            </a:endParaRPr>
          </a:p>
          <a:p>
            <a:pPr marL="228600" indent="-228240">
              <a:spcBef>
                <a:spcPts val="1001"/>
              </a:spcBef>
            </a:pPr>
            <a:r>
              <a:rPr lang="en-US" sz="2400" b="1" i="1" spc="-1" dirty="0">
                <a:solidFill>
                  <a:srgbClr val="000000"/>
                </a:solidFill>
                <a:uFill>
                  <a:solidFill>
                    <a:srgbClr val="FFFFFF"/>
                  </a:solidFill>
                </a:uFill>
                <a:latin typeface="Nexa Light"/>
              </a:rPr>
              <a:t>Answer</a:t>
            </a:r>
            <a:endParaRPr lang="en-US" sz="2400" b="0" strike="noStrike" spc="-1" dirty="0">
              <a:solidFill>
                <a:srgbClr val="000000"/>
              </a:solidFill>
              <a:uFill>
                <a:solidFill>
                  <a:srgbClr val="FFFFFF"/>
                </a:solidFill>
              </a:uFill>
              <a:latin typeface="Nexa Light"/>
            </a:endParaRPr>
          </a:p>
        </p:txBody>
      </p:sp>
      <p:pic>
        <p:nvPicPr>
          <p:cNvPr id="134" name="Picture 133"/>
          <p:cNvPicPr/>
          <p:nvPr/>
        </p:nvPicPr>
        <p:blipFill>
          <a:blip r:embed="rId3"/>
          <a:stretch/>
        </p:blipFill>
        <p:spPr>
          <a:xfrm>
            <a:off x="1992855" y="4314879"/>
            <a:ext cx="5410080" cy="1612800"/>
          </a:xfrm>
          <a:prstGeom prst="rect">
            <a:avLst/>
          </a:prstGeom>
          <a:ln>
            <a:noFill/>
          </a:ln>
        </p:spPr>
      </p:pic>
      <p:sp>
        <p:nvSpPr>
          <p:cNvPr id="136" name="CustomShape 4"/>
          <p:cNvSpPr/>
          <p:nvPr/>
        </p:nvSpPr>
        <p:spPr>
          <a:xfrm>
            <a:off x="4277055" y="4239789"/>
            <a:ext cx="127080" cy="851040"/>
          </a:xfrm>
          <a:custGeom>
            <a:avLst/>
            <a:gdLst/>
            <a:ahLst/>
            <a:cxnLst/>
            <a:rect l="0" t="0" r="r" b="b"/>
            <a:pathLst>
              <a:path w="355" h="2366">
                <a:moveTo>
                  <a:pt x="0" y="2365"/>
                </a:moveTo>
                <a:cubicBezTo>
                  <a:pt x="89" y="2365"/>
                  <a:pt x="177" y="2267"/>
                  <a:pt x="177" y="2168"/>
                </a:cubicBezTo>
                <a:lnTo>
                  <a:pt x="177" y="1380"/>
                </a:lnTo>
                <a:cubicBezTo>
                  <a:pt x="177" y="1282"/>
                  <a:pt x="266" y="1183"/>
                  <a:pt x="354" y="1183"/>
                </a:cubicBezTo>
                <a:cubicBezTo>
                  <a:pt x="266" y="1183"/>
                  <a:pt x="177" y="1084"/>
                  <a:pt x="177" y="986"/>
                </a:cubicBezTo>
                <a:lnTo>
                  <a:pt x="177" y="198"/>
                </a:lnTo>
                <a:cubicBezTo>
                  <a:pt x="177" y="99"/>
                  <a:pt x="89" y="0"/>
                  <a:pt x="0" y="0"/>
                </a:cubicBezTo>
              </a:path>
            </a:pathLst>
          </a:custGeom>
          <a:noFill/>
          <a:ln w="12600">
            <a:solidFill>
              <a:srgbClr val="000000"/>
            </a:solidFill>
            <a:round/>
          </a:ln>
        </p:spPr>
        <p:style>
          <a:lnRef idx="0">
            <a:scrgbClr r="0" g="0" b="0"/>
          </a:lnRef>
          <a:fillRef idx="0">
            <a:scrgbClr r="0" g="0" b="0"/>
          </a:fillRef>
          <a:effectRef idx="0">
            <a:scrgbClr r="0" g="0" b="0"/>
          </a:effectRef>
          <a:fontRef idx="minor"/>
        </p:style>
      </p:sp>
      <p:sp>
        <p:nvSpPr>
          <p:cNvPr id="137" name="CustomShape 5"/>
          <p:cNvSpPr/>
          <p:nvPr/>
        </p:nvSpPr>
        <p:spPr>
          <a:xfrm>
            <a:off x="4289655" y="5203045"/>
            <a:ext cx="127080" cy="851040"/>
          </a:xfrm>
          <a:custGeom>
            <a:avLst/>
            <a:gdLst/>
            <a:ahLst/>
            <a:cxnLst/>
            <a:rect l="0" t="0" r="r" b="b"/>
            <a:pathLst>
              <a:path w="355" h="2366">
                <a:moveTo>
                  <a:pt x="0" y="2365"/>
                </a:moveTo>
                <a:cubicBezTo>
                  <a:pt x="89" y="2365"/>
                  <a:pt x="177" y="2267"/>
                  <a:pt x="177" y="2168"/>
                </a:cubicBezTo>
                <a:lnTo>
                  <a:pt x="177" y="1380"/>
                </a:lnTo>
                <a:cubicBezTo>
                  <a:pt x="177" y="1282"/>
                  <a:pt x="266" y="1183"/>
                  <a:pt x="354" y="1183"/>
                </a:cubicBezTo>
                <a:cubicBezTo>
                  <a:pt x="266" y="1183"/>
                  <a:pt x="177" y="1084"/>
                  <a:pt x="177" y="986"/>
                </a:cubicBezTo>
                <a:lnTo>
                  <a:pt x="177" y="198"/>
                </a:lnTo>
                <a:cubicBezTo>
                  <a:pt x="177" y="99"/>
                  <a:pt x="89" y="0"/>
                  <a:pt x="0" y="0"/>
                </a:cubicBezTo>
              </a:path>
            </a:pathLst>
          </a:custGeom>
          <a:noFill/>
          <a:ln w="12600">
            <a:solidFill>
              <a:srgbClr val="000000"/>
            </a:solidFill>
            <a:round/>
          </a:ln>
        </p:spPr>
        <p:style>
          <a:lnRef idx="0">
            <a:scrgbClr r="0" g="0" b="0"/>
          </a:lnRef>
          <a:fillRef idx="0">
            <a:scrgbClr r="0" g="0" b="0"/>
          </a:fillRef>
          <a:effectRef idx="0">
            <a:scrgbClr r="0" g="0" b="0"/>
          </a:effectRef>
          <a:fontRef idx="minor"/>
        </p:style>
      </p:sp>
      <p:sp>
        <p:nvSpPr>
          <p:cNvPr id="140" name="CustomShape 8"/>
          <p:cNvSpPr/>
          <p:nvPr/>
        </p:nvSpPr>
        <p:spPr>
          <a:xfrm>
            <a:off x="2410815" y="4277441"/>
            <a:ext cx="127080" cy="851040"/>
          </a:xfrm>
          <a:custGeom>
            <a:avLst/>
            <a:gdLst/>
            <a:ahLst/>
            <a:cxnLst/>
            <a:rect l="0" t="0" r="r" b="b"/>
            <a:pathLst>
              <a:path w="355" h="2366">
                <a:moveTo>
                  <a:pt x="354" y="2365"/>
                </a:moveTo>
                <a:cubicBezTo>
                  <a:pt x="265" y="2365"/>
                  <a:pt x="177" y="2267"/>
                  <a:pt x="177" y="2168"/>
                </a:cubicBezTo>
                <a:lnTo>
                  <a:pt x="177" y="1380"/>
                </a:lnTo>
                <a:cubicBezTo>
                  <a:pt x="177" y="1282"/>
                  <a:pt x="88" y="1183"/>
                  <a:pt x="0" y="1183"/>
                </a:cubicBezTo>
                <a:cubicBezTo>
                  <a:pt x="88" y="1183"/>
                  <a:pt x="177" y="1084"/>
                  <a:pt x="177" y="986"/>
                </a:cubicBezTo>
                <a:lnTo>
                  <a:pt x="177" y="198"/>
                </a:lnTo>
                <a:cubicBezTo>
                  <a:pt x="177" y="99"/>
                  <a:pt x="265" y="0"/>
                  <a:pt x="354" y="0"/>
                </a:cubicBezTo>
              </a:path>
            </a:pathLst>
          </a:custGeom>
          <a:noFill/>
          <a:ln w="12600">
            <a:solidFill>
              <a:srgbClr val="000000"/>
            </a:solidFill>
            <a:round/>
          </a:ln>
        </p:spPr>
        <p:style>
          <a:lnRef idx="0">
            <a:scrgbClr r="0" g="0" b="0"/>
          </a:lnRef>
          <a:fillRef idx="0">
            <a:scrgbClr r="0" g="0" b="0"/>
          </a:fillRef>
          <a:effectRef idx="0">
            <a:scrgbClr r="0" g="0" b="0"/>
          </a:effectRef>
          <a:fontRef idx="minor"/>
        </p:style>
      </p:sp>
      <p:sp>
        <p:nvSpPr>
          <p:cNvPr id="141" name="CustomShape 9"/>
          <p:cNvSpPr/>
          <p:nvPr/>
        </p:nvSpPr>
        <p:spPr>
          <a:xfrm>
            <a:off x="3312615" y="5190381"/>
            <a:ext cx="127080" cy="851040"/>
          </a:xfrm>
          <a:custGeom>
            <a:avLst/>
            <a:gdLst/>
            <a:ahLst/>
            <a:cxnLst/>
            <a:rect l="0" t="0" r="r" b="b"/>
            <a:pathLst>
              <a:path w="355" h="2366">
                <a:moveTo>
                  <a:pt x="354" y="2365"/>
                </a:moveTo>
                <a:cubicBezTo>
                  <a:pt x="265" y="2365"/>
                  <a:pt x="177" y="2267"/>
                  <a:pt x="177" y="2168"/>
                </a:cubicBezTo>
                <a:lnTo>
                  <a:pt x="177" y="1380"/>
                </a:lnTo>
                <a:cubicBezTo>
                  <a:pt x="177" y="1282"/>
                  <a:pt x="88" y="1183"/>
                  <a:pt x="0" y="1183"/>
                </a:cubicBezTo>
                <a:cubicBezTo>
                  <a:pt x="88" y="1183"/>
                  <a:pt x="177" y="1084"/>
                  <a:pt x="177" y="986"/>
                </a:cubicBezTo>
                <a:lnTo>
                  <a:pt x="177" y="198"/>
                </a:lnTo>
                <a:cubicBezTo>
                  <a:pt x="177" y="99"/>
                  <a:pt x="265" y="0"/>
                  <a:pt x="354" y="0"/>
                </a:cubicBezTo>
              </a:path>
            </a:pathLst>
          </a:custGeom>
          <a:noFill/>
          <a:ln w="12600">
            <a:solidFill>
              <a:srgbClr val="000000"/>
            </a:solidFill>
            <a:roun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96440639"/>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Rates</a:t>
            </a:r>
            <a:endParaRPr lang="en-US" sz="4000" b="0" strike="noStrike" cap="all" spc="-1">
              <a:solidFill>
                <a:srgbClr val="FF3333"/>
              </a:solidFill>
              <a:uFill>
                <a:solidFill>
                  <a:srgbClr val="FFFFFF"/>
                </a:solidFill>
              </a:uFill>
              <a:latin typeface="Nexa Light"/>
            </a:endParaRPr>
          </a:p>
        </p:txBody>
      </p:sp>
      <p:sp>
        <p:nvSpPr>
          <p:cNvPr id="130" name="TextShape 2"/>
          <p:cNvSpPr txBox="1"/>
          <p:nvPr/>
        </p:nvSpPr>
        <p:spPr>
          <a:xfrm>
            <a:off x="530714" y="1044720"/>
            <a:ext cx="7419486" cy="4670798"/>
          </a:xfrm>
          <a:prstGeom prst="rect">
            <a:avLst/>
          </a:prstGeom>
          <a:noFill/>
          <a:ln>
            <a:noFill/>
          </a:ln>
        </p:spPr>
        <p:txBody>
          <a:bodyPr>
            <a:normAutofit/>
          </a:bodyPr>
          <a:lstStyle/>
          <a:p>
            <a:pPr marL="228600" indent="-228240">
              <a:lnSpc>
                <a:spcPct val="100000"/>
              </a:lnSpc>
              <a:spcBef>
                <a:spcPts val="1001"/>
              </a:spcBef>
            </a:pPr>
            <a:r>
              <a:rPr lang="en-US" sz="2400" b="1" i="1" u="sng" strike="noStrike" spc="-1" dirty="0">
                <a:solidFill>
                  <a:srgbClr val="000000"/>
                </a:solidFill>
                <a:uFill>
                  <a:solidFill>
                    <a:srgbClr val="FFFFFF"/>
                  </a:solidFill>
                </a:uFill>
                <a:latin typeface="Nexa Light"/>
              </a:rPr>
              <a:t>Example (premium? discount?)</a:t>
            </a:r>
            <a:endParaRPr lang="en-US" sz="2400" b="0" strike="noStrike" spc="-1" dirty="0">
              <a:solidFill>
                <a:srgbClr val="000000"/>
              </a:solidFill>
              <a:uFill>
                <a:solidFill>
                  <a:srgbClr val="FFFFFF"/>
                </a:solidFill>
              </a:uFill>
              <a:latin typeface="Nexa Light"/>
            </a:endParaRPr>
          </a:p>
          <a:p>
            <a:pPr marL="228600" indent="-228240">
              <a:lnSpc>
                <a:spcPct val="100000"/>
              </a:lnSpc>
              <a:spcBef>
                <a:spcPts val="1001"/>
              </a:spcBef>
            </a:pPr>
            <a:r>
              <a:rPr lang="en-US" sz="2400" b="0" i="1" strike="noStrike" spc="-1" dirty="0">
                <a:solidFill>
                  <a:srgbClr val="000000"/>
                </a:solidFill>
                <a:uFill>
                  <a:solidFill>
                    <a:srgbClr val="FFFFFF"/>
                  </a:solidFill>
                </a:uFill>
                <a:latin typeface="Nexa Light"/>
              </a:rPr>
              <a:t>The South </a:t>
            </a:r>
            <a:r>
              <a:rPr lang="en-US" sz="2400" i="1" spc="-1" dirty="0">
                <a:solidFill>
                  <a:srgbClr val="000000"/>
                </a:solidFill>
                <a:uFill>
                  <a:solidFill>
                    <a:srgbClr val="FFFFFF"/>
                  </a:solidFill>
                </a:uFill>
                <a:latin typeface="Nexa Light"/>
              </a:rPr>
              <a:t>Africa rand spot price is 10.9308 per $1</a:t>
            </a:r>
          </a:p>
          <a:p>
            <a:pPr marL="228600" indent="-228240">
              <a:lnSpc>
                <a:spcPct val="100000"/>
              </a:lnSpc>
              <a:spcBef>
                <a:spcPts val="1001"/>
              </a:spcBef>
            </a:pPr>
            <a:r>
              <a:rPr lang="en-US" sz="2400" i="1" spc="-1" dirty="0">
                <a:solidFill>
                  <a:srgbClr val="000000"/>
                </a:solidFill>
                <a:uFill>
                  <a:solidFill>
                    <a:srgbClr val="FFFFFF"/>
                  </a:solidFill>
                </a:uFill>
                <a:latin typeface="Nexa Light"/>
              </a:rPr>
              <a:t>The South Africa rand 1 </a:t>
            </a:r>
            <a:r>
              <a:rPr lang="en-US" sz="2400" i="1" spc="-1" dirty="0" err="1">
                <a:solidFill>
                  <a:srgbClr val="000000"/>
                </a:solidFill>
                <a:uFill>
                  <a:solidFill>
                    <a:srgbClr val="FFFFFF"/>
                  </a:solidFill>
                </a:uFill>
                <a:latin typeface="Nexa Light"/>
              </a:rPr>
              <a:t>yr</a:t>
            </a:r>
            <a:r>
              <a:rPr lang="en-US" sz="2400" i="1" spc="-1" dirty="0">
                <a:solidFill>
                  <a:srgbClr val="000000"/>
                </a:solidFill>
                <a:uFill>
                  <a:solidFill>
                    <a:srgbClr val="FFFFFF"/>
                  </a:solidFill>
                </a:uFill>
                <a:latin typeface="Nexa Light"/>
              </a:rPr>
              <a:t> </a:t>
            </a:r>
            <a:r>
              <a:rPr lang="en-US" sz="2400" i="1" spc="-1" dirty="0" err="1">
                <a:solidFill>
                  <a:srgbClr val="000000"/>
                </a:solidFill>
                <a:uFill>
                  <a:solidFill>
                    <a:srgbClr val="FFFFFF"/>
                  </a:solidFill>
                </a:uFill>
                <a:latin typeface="Nexa Light"/>
              </a:rPr>
              <a:t>fwd</a:t>
            </a:r>
            <a:r>
              <a:rPr lang="en-US" sz="2400" i="1" spc="-1" dirty="0">
                <a:solidFill>
                  <a:srgbClr val="000000"/>
                </a:solidFill>
                <a:uFill>
                  <a:solidFill>
                    <a:srgbClr val="FFFFFF"/>
                  </a:solidFill>
                </a:uFill>
                <a:latin typeface="Nexa Light"/>
              </a:rPr>
              <a:t> price is 11.6194 per $1</a:t>
            </a:r>
          </a:p>
          <a:p>
            <a:pPr marL="228600" indent="-228240">
              <a:lnSpc>
                <a:spcPct val="100000"/>
              </a:lnSpc>
              <a:spcBef>
                <a:spcPts val="1001"/>
              </a:spcBef>
            </a:pPr>
            <a:endParaRPr lang="en-US" sz="500" i="1" spc="-1" dirty="0">
              <a:solidFill>
                <a:srgbClr val="000000"/>
              </a:solidFill>
              <a:uFill>
                <a:solidFill>
                  <a:srgbClr val="FFFFFF"/>
                </a:solidFill>
              </a:uFill>
              <a:latin typeface="Nexa Light"/>
            </a:endParaRPr>
          </a:p>
          <a:p>
            <a:pPr marL="228600" indent="-228240">
              <a:lnSpc>
                <a:spcPct val="100000"/>
              </a:lnSpc>
              <a:spcBef>
                <a:spcPts val="1001"/>
              </a:spcBef>
            </a:pPr>
            <a:r>
              <a:rPr lang="en-US" sz="2400" b="1" i="1" spc="-1" dirty="0">
                <a:solidFill>
                  <a:srgbClr val="000000"/>
                </a:solidFill>
                <a:uFill>
                  <a:solidFill>
                    <a:srgbClr val="FFFFFF"/>
                  </a:solidFill>
                </a:uFill>
                <a:latin typeface="Nexa Light"/>
              </a:rPr>
              <a:t>Question</a:t>
            </a:r>
          </a:p>
          <a:p>
            <a:pPr marL="228600" indent="-228240">
              <a:lnSpc>
                <a:spcPct val="100000"/>
              </a:lnSpc>
              <a:spcBef>
                <a:spcPts val="1001"/>
              </a:spcBef>
            </a:pPr>
            <a:r>
              <a:rPr lang="en-US" sz="2400" i="1" spc="-1" dirty="0">
                <a:solidFill>
                  <a:srgbClr val="000000"/>
                </a:solidFill>
                <a:uFill>
                  <a:solidFill>
                    <a:srgbClr val="FFFFFF"/>
                  </a:solidFill>
                </a:uFill>
                <a:latin typeface="Nexa Light"/>
              </a:rPr>
              <a:t>What is the premium/discount?</a:t>
            </a:r>
          </a:p>
          <a:p>
            <a:pPr marL="228600" indent="-228240">
              <a:spcBef>
                <a:spcPts val="1001"/>
              </a:spcBef>
            </a:pPr>
            <a:r>
              <a:rPr lang="en-US" sz="2400" i="1" spc="-1" dirty="0">
                <a:solidFill>
                  <a:srgbClr val="000000"/>
                </a:solidFill>
                <a:uFill>
                  <a:solidFill>
                    <a:srgbClr val="FFFFFF"/>
                  </a:solidFill>
                </a:uFill>
                <a:latin typeface="Nexa Light"/>
              </a:rPr>
              <a:t>What is the rand discount (annualized)?</a:t>
            </a:r>
          </a:p>
          <a:p>
            <a:pPr marL="228600" indent="-228240">
              <a:lnSpc>
                <a:spcPct val="100000"/>
              </a:lnSpc>
              <a:spcBef>
                <a:spcPts val="1001"/>
              </a:spcBef>
            </a:pPr>
            <a:endParaRPr lang="en-US" sz="2400" b="0" strike="noStrike" spc="-1" dirty="0">
              <a:solidFill>
                <a:srgbClr val="000000"/>
              </a:solidFill>
              <a:uFill>
                <a:solidFill>
                  <a:srgbClr val="FFFFFF"/>
                </a:solidFill>
              </a:uFill>
              <a:latin typeface="Nexa Light"/>
            </a:endParaRPr>
          </a:p>
        </p:txBody>
      </p:sp>
    </p:spTree>
    <p:extLst>
      <p:ext uri="{BB962C8B-B14F-4D97-AF65-F5344CB8AC3E}">
        <p14:creationId xmlns:p14="http://schemas.microsoft.com/office/powerpoint/2010/main" val="1993059022"/>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Rates</a:t>
            </a:r>
            <a:endParaRPr lang="en-US" sz="4000" b="0" strike="noStrike" cap="all" spc="-1">
              <a:solidFill>
                <a:srgbClr val="FF3333"/>
              </a:solidFill>
              <a:uFill>
                <a:solidFill>
                  <a:srgbClr val="FFFFFF"/>
                </a:solidFill>
              </a:uFill>
              <a:latin typeface="Nexa Light"/>
            </a:endParaRPr>
          </a:p>
        </p:txBody>
      </p:sp>
      <p:sp>
        <p:nvSpPr>
          <p:cNvPr id="133" name="CustomShape 3"/>
          <p:cNvSpPr/>
          <p:nvPr/>
        </p:nvSpPr>
        <p:spPr>
          <a:xfrm>
            <a:off x="778564" y="3847085"/>
            <a:ext cx="7543440" cy="2672981"/>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90000"/>
              </a:lnSpc>
              <a:spcBef>
                <a:spcPts val="720"/>
              </a:spcBef>
            </a:pPr>
            <a:r>
              <a:rPr lang="en-US" sz="2400" b="1" i="1" u="sng" strike="noStrike" spc="-1" dirty="0">
                <a:solidFill>
                  <a:srgbClr val="000000"/>
                </a:solidFill>
                <a:uFill>
                  <a:solidFill>
                    <a:srgbClr val="FFFFFF"/>
                  </a:solidFill>
                </a:uFill>
                <a:latin typeface="Arial"/>
              </a:rPr>
              <a:t>Answer</a:t>
            </a:r>
            <a:endParaRPr lang="en-US" sz="2400" b="0" strike="noStrike" spc="-1" dirty="0">
              <a:solidFill>
                <a:srgbClr val="000000"/>
              </a:solidFill>
              <a:uFill>
                <a:solidFill>
                  <a:srgbClr val="FFFFFF"/>
                </a:solidFill>
              </a:uFill>
              <a:latin typeface="Arial"/>
            </a:endParaRPr>
          </a:p>
          <a:p>
            <a:pPr>
              <a:lnSpc>
                <a:spcPct val="90000"/>
              </a:lnSpc>
              <a:spcBef>
                <a:spcPts val="720"/>
              </a:spcBef>
            </a:pPr>
            <a:r>
              <a:rPr lang="en-US" sz="2400" b="0" i="1" strike="noStrike" spc="-1" dirty="0">
                <a:solidFill>
                  <a:srgbClr val="000000"/>
                </a:solidFill>
                <a:uFill>
                  <a:solidFill>
                    <a:srgbClr val="FFFFFF"/>
                  </a:solidFill>
                </a:uFill>
                <a:latin typeface="Arial"/>
              </a:rPr>
              <a:t>What is the rand discount (</a:t>
            </a:r>
            <a:r>
              <a:rPr lang="en-US" sz="2400" b="1" i="1" strike="noStrike" spc="-1" dirty="0">
                <a:solidFill>
                  <a:srgbClr val="000000"/>
                </a:solidFill>
                <a:uFill>
                  <a:solidFill>
                    <a:srgbClr val="FFFFFF"/>
                  </a:solidFill>
                </a:uFill>
                <a:latin typeface="Arial"/>
              </a:rPr>
              <a:t>annualized</a:t>
            </a:r>
            <a:r>
              <a:rPr lang="en-US" sz="2400" b="0" i="1" strike="noStrike" spc="-1" dirty="0">
                <a:solidFill>
                  <a:srgbClr val="000000"/>
                </a:solidFill>
                <a:uFill>
                  <a:solidFill>
                    <a:srgbClr val="FFFFFF"/>
                  </a:solidFill>
                </a:uFill>
                <a:latin typeface="Arial"/>
              </a:rPr>
              <a:t>)?</a:t>
            </a:r>
            <a:endParaRPr lang="en-US" sz="2400" b="0" strike="noStrike" spc="-1" dirty="0">
              <a:solidFill>
                <a:srgbClr val="000000"/>
              </a:solidFill>
              <a:uFill>
                <a:solidFill>
                  <a:srgbClr val="FFFFFF"/>
                </a:solidFill>
              </a:uFill>
              <a:latin typeface="Arial"/>
            </a:endParaRPr>
          </a:p>
        </p:txBody>
      </p:sp>
      <p:pic>
        <p:nvPicPr>
          <p:cNvPr id="135" name="Picture 134"/>
          <p:cNvPicPr/>
          <p:nvPr/>
        </p:nvPicPr>
        <p:blipFill>
          <a:blip r:embed="rId3"/>
          <a:stretch/>
        </p:blipFill>
        <p:spPr>
          <a:xfrm>
            <a:off x="1845244" y="4725126"/>
            <a:ext cx="5410080" cy="1612800"/>
          </a:xfrm>
          <a:prstGeom prst="rect">
            <a:avLst/>
          </a:prstGeom>
          <a:ln>
            <a:noFill/>
          </a:ln>
        </p:spPr>
      </p:pic>
      <p:sp>
        <p:nvSpPr>
          <p:cNvPr id="138" name="CustomShape 6"/>
          <p:cNvSpPr/>
          <p:nvPr/>
        </p:nvSpPr>
        <p:spPr>
          <a:xfrm>
            <a:off x="4129444" y="4697896"/>
            <a:ext cx="127080" cy="851040"/>
          </a:xfrm>
          <a:custGeom>
            <a:avLst/>
            <a:gdLst/>
            <a:ahLst/>
            <a:cxnLst/>
            <a:rect l="0" t="0" r="r" b="b"/>
            <a:pathLst>
              <a:path w="355" h="2366">
                <a:moveTo>
                  <a:pt x="0" y="2365"/>
                </a:moveTo>
                <a:cubicBezTo>
                  <a:pt x="89" y="2365"/>
                  <a:pt x="177" y="2267"/>
                  <a:pt x="177" y="2168"/>
                </a:cubicBezTo>
                <a:lnTo>
                  <a:pt x="177" y="1380"/>
                </a:lnTo>
                <a:cubicBezTo>
                  <a:pt x="177" y="1282"/>
                  <a:pt x="266" y="1183"/>
                  <a:pt x="354" y="1183"/>
                </a:cubicBezTo>
                <a:cubicBezTo>
                  <a:pt x="266" y="1183"/>
                  <a:pt x="177" y="1084"/>
                  <a:pt x="177" y="986"/>
                </a:cubicBezTo>
                <a:lnTo>
                  <a:pt x="177" y="198"/>
                </a:lnTo>
                <a:cubicBezTo>
                  <a:pt x="177" y="99"/>
                  <a:pt x="89" y="0"/>
                  <a:pt x="0" y="0"/>
                </a:cubicBezTo>
              </a:path>
            </a:pathLst>
          </a:custGeom>
          <a:noFill/>
          <a:ln w="12600">
            <a:solidFill>
              <a:srgbClr val="000000"/>
            </a:solidFill>
            <a:round/>
          </a:ln>
        </p:spPr>
        <p:style>
          <a:lnRef idx="0">
            <a:scrgbClr r="0" g="0" b="0"/>
          </a:lnRef>
          <a:fillRef idx="0">
            <a:scrgbClr r="0" g="0" b="0"/>
          </a:fillRef>
          <a:effectRef idx="0">
            <a:scrgbClr r="0" g="0" b="0"/>
          </a:effectRef>
          <a:fontRef idx="minor"/>
        </p:style>
      </p:sp>
      <p:sp>
        <p:nvSpPr>
          <p:cNvPr id="139" name="CustomShape 7"/>
          <p:cNvSpPr/>
          <p:nvPr/>
        </p:nvSpPr>
        <p:spPr>
          <a:xfrm>
            <a:off x="4142044" y="5536336"/>
            <a:ext cx="127080" cy="851040"/>
          </a:xfrm>
          <a:custGeom>
            <a:avLst/>
            <a:gdLst/>
            <a:ahLst/>
            <a:cxnLst/>
            <a:rect l="0" t="0" r="r" b="b"/>
            <a:pathLst>
              <a:path w="355" h="2366">
                <a:moveTo>
                  <a:pt x="0" y="2365"/>
                </a:moveTo>
                <a:cubicBezTo>
                  <a:pt x="89" y="2365"/>
                  <a:pt x="177" y="2267"/>
                  <a:pt x="177" y="2168"/>
                </a:cubicBezTo>
                <a:lnTo>
                  <a:pt x="177" y="1380"/>
                </a:lnTo>
                <a:cubicBezTo>
                  <a:pt x="177" y="1282"/>
                  <a:pt x="266" y="1183"/>
                  <a:pt x="354" y="1183"/>
                </a:cubicBezTo>
                <a:cubicBezTo>
                  <a:pt x="266" y="1183"/>
                  <a:pt x="177" y="1084"/>
                  <a:pt x="177" y="986"/>
                </a:cubicBezTo>
                <a:lnTo>
                  <a:pt x="177" y="198"/>
                </a:lnTo>
                <a:cubicBezTo>
                  <a:pt x="177" y="99"/>
                  <a:pt x="89" y="0"/>
                  <a:pt x="0" y="0"/>
                </a:cubicBezTo>
              </a:path>
            </a:pathLst>
          </a:custGeom>
          <a:noFill/>
          <a:ln w="12600">
            <a:solidFill>
              <a:srgbClr val="000000"/>
            </a:solidFill>
            <a:round/>
          </a:ln>
        </p:spPr>
        <p:style>
          <a:lnRef idx="0">
            <a:scrgbClr r="0" g="0" b="0"/>
          </a:lnRef>
          <a:fillRef idx="0">
            <a:scrgbClr r="0" g="0" b="0"/>
          </a:fillRef>
          <a:effectRef idx="0">
            <a:scrgbClr r="0" g="0" b="0"/>
          </a:effectRef>
          <a:fontRef idx="minor"/>
        </p:style>
      </p:sp>
      <p:sp>
        <p:nvSpPr>
          <p:cNvPr id="142" name="CustomShape 10"/>
          <p:cNvSpPr/>
          <p:nvPr/>
        </p:nvSpPr>
        <p:spPr>
          <a:xfrm>
            <a:off x="2263204" y="4748508"/>
            <a:ext cx="127080" cy="851040"/>
          </a:xfrm>
          <a:custGeom>
            <a:avLst/>
            <a:gdLst/>
            <a:ahLst/>
            <a:cxnLst/>
            <a:rect l="0" t="0" r="r" b="b"/>
            <a:pathLst>
              <a:path w="355" h="2366">
                <a:moveTo>
                  <a:pt x="354" y="2365"/>
                </a:moveTo>
                <a:cubicBezTo>
                  <a:pt x="265" y="2365"/>
                  <a:pt x="177" y="2267"/>
                  <a:pt x="177" y="2168"/>
                </a:cubicBezTo>
                <a:lnTo>
                  <a:pt x="177" y="1380"/>
                </a:lnTo>
                <a:cubicBezTo>
                  <a:pt x="177" y="1282"/>
                  <a:pt x="88" y="1183"/>
                  <a:pt x="0" y="1183"/>
                </a:cubicBezTo>
                <a:cubicBezTo>
                  <a:pt x="88" y="1183"/>
                  <a:pt x="177" y="1084"/>
                  <a:pt x="177" y="986"/>
                </a:cubicBezTo>
                <a:lnTo>
                  <a:pt x="177" y="198"/>
                </a:lnTo>
                <a:cubicBezTo>
                  <a:pt x="177" y="99"/>
                  <a:pt x="265" y="0"/>
                  <a:pt x="354" y="0"/>
                </a:cubicBezTo>
              </a:path>
            </a:pathLst>
          </a:custGeom>
          <a:noFill/>
          <a:ln w="12600">
            <a:solidFill>
              <a:srgbClr val="000000"/>
            </a:solidFill>
            <a:round/>
          </a:ln>
        </p:spPr>
        <p:style>
          <a:lnRef idx="0">
            <a:scrgbClr r="0" g="0" b="0"/>
          </a:lnRef>
          <a:fillRef idx="0">
            <a:scrgbClr r="0" g="0" b="0"/>
          </a:fillRef>
          <a:effectRef idx="0">
            <a:scrgbClr r="0" g="0" b="0"/>
          </a:effectRef>
          <a:fontRef idx="minor"/>
        </p:style>
      </p:sp>
      <p:sp>
        <p:nvSpPr>
          <p:cNvPr id="143" name="CustomShape 11"/>
          <p:cNvSpPr/>
          <p:nvPr/>
        </p:nvSpPr>
        <p:spPr>
          <a:xfrm>
            <a:off x="2885644" y="5574136"/>
            <a:ext cx="127080" cy="851040"/>
          </a:xfrm>
          <a:custGeom>
            <a:avLst/>
            <a:gdLst/>
            <a:ahLst/>
            <a:cxnLst/>
            <a:rect l="0" t="0" r="r" b="b"/>
            <a:pathLst>
              <a:path w="355" h="2366">
                <a:moveTo>
                  <a:pt x="354" y="2365"/>
                </a:moveTo>
                <a:cubicBezTo>
                  <a:pt x="265" y="2365"/>
                  <a:pt x="177" y="2267"/>
                  <a:pt x="177" y="2168"/>
                </a:cubicBezTo>
                <a:lnTo>
                  <a:pt x="177" y="1380"/>
                </a:lnTo>
                <a:cubicBezTo>
                  <a:pt x="177" y="1282"/>
                  <a:pt x="88" y="1183"/>
                  <a:pt x="0" y="1183"/>
                </a:cubicBezTo>
                <a:cubicBezTo>
                  <a:pt x="88" y="1183"/>
                  <a:pt x="177" y="1084"/>
                  <a:pt x="177" y="986"/>
                </a:cubicBezTo>
                <a:lnTo>
                  <a:pt x="177" y="198"/>
                </a:lnTo>
                <a:cubicBezTo>
                  <a:pt x="177" y="99"/>
                  <a:pt x="265" y="0"/>
                  <a:pt x="354" y="0"/>
                </a:cubicBezTo>
              </a:path>
            </a:pathLst>
          </a:custGeom>
          <a:noFill/>
          <a:ln w="12600">
            <a:solidFill>
              <a:srgbClr val="000000"/>
            </a:solidFill>
            <a:round/>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1B186A71-3104-4B4C-AC65-3A431BE8FAB7}"/>
              </a:ext>
            </a:extLst>
          </p:cNvPr>
          <p:cNvSpPr/>
          <p:nvPr/>
        </p:nvSpPr>
        <p:spPr>
          <a:xfrm>
            <a:off x="772903" y="764870"/>
            <a:ext cx="6992442" cy="2949525"/>
          </a:xfrm>
          <a:prstGeom prst="rect">
            <a:avLst/>
          </a:prstGeom>
        </p:spPr>
        <p:txBody>
          <a:bodyPr wrap="square">
            <a:spAutoFit/>
          </a:bodyPr>
          <a:lstStyle/>
          <a:p>
            <a:pPr marL="228600" indent="-228240">
              <a:lnSpc>
                <a:spcPct val="100000"/>
              </a:lnSpc>
              <a:spcBef>
                <a:spcPts val="1001"/>
              </a:spcBef>
            </a:pPr>
            <a:r>
              <a:rPr lang="en-US" sz="2400" b="1" i="1" u="sng" spc="-1" dirty="0">
                <a:solidFill>
                  <a:srgbClr val="000000"/>
                </a:solidFill>
                <a:uFill>
                  <a:solidFill>
                    <a:srgbClr val="FFFFFF"/>
                  </a:solidFill>
                </a:uFill>
                <a:latin typeface="Nexa Light"/>
              </a:rPr>
              <a:t>Example (premium? discount?)</a:t>
            </a:r>
            <a:endParaRPr lang="en-US" sz="2400" spc="-1" dirty="0">
              <a:solidFill>
                <a:srgbClr val="000000"/>
              </a:solidFill>
              <a:uFill>
                <a:solidFill>
                  <a:srgbClr val="FFFFFF"/>
                </a:solidFill>
              </a:uFill>
              <a:latin typeface="Nexa Light"/>
            </a:endParaRPr>
          </a:p>
          <a:p>
            <a:pPr marL="228600" indent="-228240">
              <a:lnSpc>
                <a:spcPct val="100000"/>
              </a:lnSpc>
              <a:spcBef>
                <a:spcPts val="1001"/>
              </a:spcBef>
            </a:pPr>
            <a:r>
              <a:rPr lang="en-US" sz="2400" i="1" spc="-1" dirty="0">
                <a:solidFill>
                  <a:srgbClr val="000000"/>
                </a:solidFill>
                <a:uFill>
                  <a:solidFill>
                    <a:srgbClr val="FFFFFF"/>
                  </a:solidFill>
                </a:uFill>
                <a:latin typeface="Nexa Light"/>
              </a:rPr>
              <a:t>The South Africa rand spot price is 10.9308 per $1</a:t>
            </a:r>
          </a:p>
          <a:p>
            <a:pPr marL="228600" indent="-228240">
              <a:lnSpc>
                <a:spcPct val="100000"/>
              </a:lnSpc>
              <a:spcBef>
                <a:spcPts val="1001"/>
              </a:spcBef>
            </a:pPr>
            <a:r>
              <a:rPr lang="en-US" sz="2400" i="1" spc="-1" dirty="0">
                <a:solidFill>
                  <a:srgbClr val="000000"/>
                </a:solidFill>
                <a:uFill>
                  <a:solidFill>
                    <a:srgbClr val="FFFFFF"/>
                  </a:solidFill>
                </a:uFill>
                <a:latin typeface="Nexa Light"/>
              </a:rPr>
              <a:t>The South Africa rand </a:t>
            </a:r>
            <a:r>
              <a:rPr lang="en-US" sz="2400" b="1" i="1" spc="-1" dirty="0">
                <a:solidFill>
                  <a:srgbClr val="000000"/>
                </a:solidFill>
                <a:uFill>
                  <a:solidFill>
                    <a:srgbClr val="FFFFFF"/>
                  </a:solidFill>
                </a:uFill>
                <a:latin typeface="Nexa Light"/>
              </a:rPr>
              <a:t>1 </a:t>
            </a:r>
            <a:r>
              <a:rPr lang="en-US" sz="2400" b="1" i="1" spc="-1" dirty="0" err="1">
                <a:solidFill>
                  <a:srgbClr val="000000"/>
                </a:solidFill>
                <a:uFill>
                  <a:solidFill>
                    <a:srgbClr val="FFFFFF"/>
                  </a:solidFill>
                </a:uFill>
                <a:latin typeface="Nexa Light"/>
              </a:rPr>
              <a:t>yr</a:t>
            </a:r>
            <a:r>
              <a:rPr lang="en-US" sz="2400" b="1" i="1" spc="-1" dirty="0">
                <a:solidFill>
                  <a:srgbClr val="000000"/>
                </a:solidFill>
                <a:uFill>
                  <a:solidFill>
                    <a:srgbClr val="FFFFFF"/>
                  </a:solidFill>
                </a:uFill>
                <a:latin typeface="Nexa Light"/>
              </a:rPr>
              <a:t> </a:t>
            </a:r>
            <a:r>
              <a:rPr lang="en-US" sz="2400" b="1" i="1" spc="-1" dirty="0" err="1">
                <a:solidFill>
                  <a:srgbClr val="000000"/>
                </a:solidFill>
                <a:uFill>
                  <a:solidFill>
                    <a:srgbClr val="FFFFFF"/>
                  </a:solidFill>
                </a:uFill>
                <a:latin typeface="Nexa Light"/>
              </a:rPr>
              <a:t>fwd</a:t>
            </a:r>
            <a:r>
              <a:rPr lang="en-US" sz="2400" b="1" i="1" spc="-1" dirty="0">
                <a:solidFill>
                  <a:srgbClr val="000000"/>
                </a:solidFill>
                <a:uFill>
                  <a:solidFill>
                    <a:srgbClr val="FFFFFF"/>
                  </a:solidFill>
                </a:uFill>
                <a:latin typeface="Nexa Light"/>
              </a:rPr>
              <a:t> </a:t>
            </a:r>
            <a:r>
              <a:rPr lang="en-US" sz="2400" i="1" spc="-1" dirty="0">
                <a:solidFill>
                  <a:srgbClr val="000000"/>
                </a:solidFill>
                <a:uFill>
                  <a:solidFill>
                    <a:srgbClr val="FFFFFF"/>
                  </a:solidFill>
                </a:uFill>
                <a:latin typeface="Nexa Light"/>
              </a:rPr>
              <a:t>price is 11.6194 per $1</a:t>
            </a:r>
            <a:endParaRPr lang="en-US" sz="500" i="1" spc="-1" dirty="0">
              <a:solidFill>
                <a:srgbClr val="000000"/>
              </a:solidFill>
              <a:uFill>
                <a:solidFill>
                  <a:srgbClr val="FFFFFF"/>
                </a:solidFill>
              </a:uFill>
              <a:latin typeface="Nexa Light"/>
            </a:endParaRPr>
          </a:p>
          <a:p>
            <a:pPr marL="228600" indent="-228240">
              <a:lnSpc>
                <a:spcPct val="100000"/>
              </a:lnSpc>
              <a:spcBef>
                <a:spcPts val="1001"/>
              </a:spcBef>
            </a:pPr>
            <a:r>
              <a:rPr lang="en-US" sz="2400" b="1" i="1" spc="-1" dirty="0">
                <a:solidFill>
                  <a:srgbClr val="000000"/>
                </a:solidFill>
                <a:uFill>
                  <a:solidFill>
                    <a:srgbClr val="FFFFFF"/>
                  </a:solidFill>
                </a:uFill>
                <a:latin typeface="Nexa Light"/>
              </a:rPr>
              <a:t>Question</a:t>
            </a:r>
          </a:p>
          <a:p>
            <a:pPr marL="228600" indent="-228240">
              <a:lnSpc>
                <a:spcPct val="100000"/>
              </a:lnSpc>
              <a:spcBef>
                <a:spcPts val="1001"/>
              </a:spcBef>
            </a:pPr>
            <a:r>
              <a:rPr lang="en-US" sz="2400" i="1" spc="-1" dirty="0">
                <a:solidFill>
                  <a:srgbClr val="000000"/>
                </a:solidFill>
                <a:uFill>
                  <a:solidFill>
                    <a:srgbClr val="FFFFFF"/>
                  </a:solidFill>
                </a:uFill>
                <a:latin typeface="Nexa Light"/>
              </a:rPr>
              <a:t>What is the premium/discount?</a:t>
            </a:r>
          </a:p>
          <a:p>
            <a:pPr marL="228600" indent="-228240">
              <a:spcBef>
                <a:spcPts val="1001"/>
              </a:spcBef>
            </a:pPr>
            <a:r>
              <a:rPr lang="en-US" sz="2400" i="1" spc="-1" dirty="0">
                <a:solidFill>
                  <a:srgbClr val="000000"/>
                </a:solidFill>
                <a:uFill>
                  <a:solidFill>
                    <a:srgbClr val="FFFFFF"/>
                  </a:solidFill>
                </a:uFill>
                <a:latin typeface="Nexa Light"/>
              </a:rPr>
              <a:t>What is the rand discount (annualized)?</a:t>
            </a: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45"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46" name="TextShape 3"/>
          <p:cNvSpPr txBox="1"/>
          <p:nvPr/>
        </p:nvSpPr>
        <p:spPr>
          <a:xfrm>
            <a:off x="106560" y="84945"/>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 Relationships</a:t>
            </a:r>
            <a:endParaRPr lang="en-US" sz="4000" b="0" strike="noStrike" cap="all" spc="-1">
              <a:solidFill>
                <a:srgbClr val="FF3333"/>
              </a:solidFill>
              <a:uFill>
                <a:solidFill>
                  <a:srgbClr val="FFFFFF"/>
                </a:solidFill>
              </a:uFill>
              <a:latin typeface="Nexa Light"/>
            </a:endParaRPr>
          </a:p>
        </p:txBody>
      </p:sp>
      <p:sp>
        <p:nvSpPr>
          <p:cNvPr id="147" name="TextShape 4"/>
          <p:cNvSpPr txBox="1"/>
          <p:nvPr/>
        </p:nvSpPr>
        <p:spPr>
          <a:xfrm>
            <a:off x="423699" y="987163"/>
            <a:ext cx="8025120" cy="469217"/>
          </a:xfrm>
          <a:prstGeom prst="rect">
            <a:avLst/>
          </a:prstGeom>
          <a:noFill/>
          <a:ln>
            <a:noFill/>
          </a:ln>
        </p:spPr>
        <p:txBody>
          <a:bodyPr/>
          <a:lstStyle/>
          <a:p>
            <a:pPr marL="228600" indent="-228240">
              <a:lnSpc>
                <a:spcPct val="100000"/>
              </a:lnSpc>
              <a:spcBef>
                <a:spcPts val="1001"/>
              </a:spcBef>
              <a:buClr>
                <a:srgbClr val="000000"/>
              </a:buClr>
              <a:buFont typeface="Arial"/>
              <a:buChar char="•"/>
            </a:pPr>
            <a:r>
              <a:rPr lang="en-US" sz="2800" b="0" strike="noStrike" spc="-1" dirty="0">
                <a:solidFill>
                  <a:srgbClr val="000000"/>
                </a:solidFill>
                <a:uFill>
                  <a:solidFill>
                    <a:srgbClr val="FFFFFF"/>
                  </a:solidFill>
                </a:uFill>
                <a:latin typeface="Nexa Light"/>
              </a:rPr>
              <a:t>Basic Exchange Rate Relationships</a:t>
            </a:r>
          </a:p>
        </p:txBody>
      </p:sp>
      <p:sp>
        <p:nvSpPr>
          <p:cNvPr id="148" name="CustomShape 5"/>
          <p:cNvSpPr/>
          <p:nvPr/>
        </p:nvSpPr>
        <p:spPr>
          <a:xfrm>
            <a:off x="3761864" y="2864032"/>
            <a:ext cx="1215720" cy="45468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gn="ctr">
              <a:lnSpc>
                <a:spcPct val="100000"/>
              </a:lnSpc>
              <a:spcBef>
                <a:spcPts val="1199"/>
              </a:spcBef>
            </a:pPr>
            <a:r>
              <a:rPr lang="en-US" sz="2400" b="0" strike="noStrike" spc="-1" dirty="0">
                <a:solidFill>
                  <a:srgbClr val="000000"/>
                </a:solidFill>
                <a:uFill>
                  <a:solidFill>
                    <a:srgbClr val="FFFFFF"/>
                  </a:solidFill>
                </a:uFill>
                <a:latin typeface="Arial"/>
              </a:rPr>
              <a:t>equals</a:t>
            </a:r>
          </a:p>
        </p:txBody>
      </p:sp>
      <p:sp>
        <p:nvSpPr>
          <p:cNvPr id="149" name="CustomShape 6"/>
          <p:cNvSpPr/>
          <p:nvPr/>
        </p:nvSpPr>
        <p:spPr>
          <a:xfrm>
            <a:off x="3761864" y="5083288"/>
            <a:ext cx="1215720" cy="45468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gn="ctr">
              <a:lnSpc>
                <a:spcPct val="100000"/>
              </a:lnSpc>
              <a:spcBef>
                <a:spcPts val="1199"/>
              </a:spcBef>
            </a:pPr>
            <a:r>
              <a:rPr lang="en-US" sz="2400" b="0" strike="noStrike" spc="-1" dirty="0">
                <a:solidFill>
                  <a:srgbClr val="000000"/>
                </a:solidFill>
                <a:uFill>
                  <a:solidFill>
                    <a:srgbClr val="FFFFFF"/>
                  </a:solidFill>
                </a:uFill>
                <a:latin typeface="Arial"/>
              </a:rPr>
              <a:t>equals</a:t>
            </a:r>
          </a:p>
        </p:txBody>
      </p:sp>
      <p:sp>
        <p:nvSpPr>
          <p:cNvPr id="150" name="CustomShape 7"/>
          <p:cNvSpPr/>
          <p:nvPr/>
        </p:nvSpPr>
        <p:spPr>
          <a:xfrm>
            <a:off x="1830240" y="3750750"/>
            <a:ext cx="1215720" cy="45468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gn="ctr">
              <a:lnSpc>
                <a:spcPct val="100000"/>
              </a:lnSpc>
              <a:spcBef>
                <a:spcPts val="1199"/>
              </a:spcBef>
            </a:pPr>
            <a:r>
              <a:rPr lang="en-US" sz="2400" b="0" strike="noStrike" spc="-1" dirty="0">
                <a:solidFill>
                  <a:srgbClr val="000000"/>
                </a:solidFill>
                <a:uFill>
                  <a:solidFill>
                    <a:srgbClr val="FFFFFF"/>
                  </a:solidFill>
                </a:uFill>
                <a:latin typeface="Arial"/>
              </a:rPr>
              <a:t>equals</a:t>
            </a:r>
          </a:p>
        </p:txBody>
      </p:sp>
      <p:sp>
        <p:nvSpPr>
          <p:cNvPr id="151" name="CustomShape 8"/>
          <p:cNvSpPr/>
          <p:nvPr/>
        </p:nvSpPr>
        <p:spPr>
          <a:xfrm>
            <a:off x="5411340" y="3750750"/>
            <a:ext cx="1215720" cy="45468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gn="ctr">
              <a:lnSpc>
                <a:spcPct val="100000"/>
              </a:lnSpc>
              <a:spcBef>
                <a:spcPts val="1199"/>
              </a:spcBef>
            </a:pPr>
            <a:r>
              <a:rPr lang="en-US" sz="2400" b="0" strike="noStrike" spc="-1" dirty="0">
                <a:solidFill>
                  <a:srgbClr val="000000"/>
                </a:solidFill>
                <a:uFill>
                  <a:solidFill>
                    <a:srgbClr val="FFFFFF"/>
                  </a:solidFill>
                </a:uFill>
                <a:latin typeface="Arial"/>
              </a:rPr>
              <a:t>equals</a:t>
            </a:r>
          </a:p>
        </p:txBody>
      </p:sp>
      <p:sp>
        <p:nvSpPr>
          <p:cNvPr id="152" name="CustomShape 9"/>
          <p:cNvSpPr/>
          <p:nvPr/>
        </p:nvSpPr>
        <p:spPr>
          <a:xfrm>
            <a:off x="1574144" y="2456152"/>
            <a:ext cx="1780920" cy="874440"/>
          </a:xfrm>
          <a:prstGeom prst="rect">
            <a:avLst/>
          </a:prstGeom>
          <a:blipFill>
            <a:blip r:embed="rId3"/>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sp>
        <p:nvSpPr>
          <p:cNvPr id="153" name="CustomShape 10"/>
          <p:cNvSpPr/>
          <p:nvPr/>
        </p:nvSpPr>
        <p:spPr>
          <a:xfrm>
            <a:off x="5433704" y="2456152"/>
            <a:ext cx="1681920" cy="879120"/>
          </a:xfrm>
          <a:prstGeom prst="rect">
            <a:avLst/>
          </a:prstGeom>
          <a:blipFill>
            <a:blip r:embed="rId4"/>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sp>
        <p:nvSpPr>
          <p:cNvPr id="154" name="CustomShape 11"/>
          <p:cNvSpPr/>
          <p:nvPr/>
        </p:nvSpPr>
        <p:spPr>
          <a:xfrm>
            <a:off x="1720080" y="4851088"/>
            <a:ext cx="1436040" cy="919080"/>
          </a:xfrm>
          <a:prstGeom prst="rect">
            <a:avLst/>
          </a:prstGeom>
          <a:blipFill>
            <a:blip r:embed="rId5"/>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mc:AlternateContent xmlns:mc="http://schemas.openxmlformats.org/markup-compatibility/2006" xmlns:a14="http://schemas.microsoft.com/office/drawing/2010/main">
        <mc:Choice Requires="a14">
          <p:sp>
            <p:nvSpPr>
              <p:cNvPr id="155" name="Formula 12"/>
              <p:cNvSpPr txBox="1"/>
              <p:nvPr/>
            </p:nvSpPr>
            <p:spPr>
              <a:xfrm>
                <a:off x="5292720" y="4851088"/>
                <a:ext cx="1910880" cy="920520"/>
              </a:xfrm>
              <a:prstGeom prst="rect">
                <a:avLst/>
              </a:prstGeom>
            </p:spPr>
            <p:txBody>
              <a:bodyPr/>
              <a:lstStyle/>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𝐸</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𝑆</m:t>
                                  </m:r>
                                </m:e>
                                <m:sub>
                                  <m:f>
                                    <m:fPr>
                                      <m:type m:val="lin"/>
                                      <m:ctrlPr>
                                        <a:rPr i="1">
                                          <a:latin typeface="Cambria Math" panose="02040503050406030204" pitchFamily="18" charset="0"/>
                                        </a:rPr>
                                      </m:ctrlPr>
                                    </m:fPr>
                                    <m:num>
                                      <m:r>
                                        <a:rPr>
                                          <a:latin typeface="Cambria Math" panose="02040503050406030204" pitchFamily="18" charset="0"/>
                                        </a:rPr>
                                        <m:t>𝑓𝑜𝑟𝑒𝑖𝑔𝑛</m:t>
                                      </m:r>
                                    </m:num>
                                    <m:den>
                                      <m:r>
                                        <a:rPr>
                                          <a:latin typeface="Cambria Math" panose="02040503050406030204" pitchFamily="18" charset="0"/>
                                        </a:rPr>
                                        <m:t>$</m:t>
                                      </m:r>
                                    </m:den>
                                  </m:f>
                                </m:sub>
                              </m:sSub>
                            </m:e>
                          </m:d>
                        </m:num>
                        <m:den>
                          <m:sSub>
                            <m:sSubPr>
                              <m:ctrlPr>
                                <a:rPr i="1">
                                  <a:latin typeface="Cambria Math" panose="02040503050406030204" pitchFamily="18" charset="0"/>
                                </a:rPr>
                              </m:ctrlPr>
                            </m:sSubPr>
                            <m:e>
                              <m:r>
                                <a:rPr>
                                  <a:latin typeface="Cambria Math" panose="02040503050406030204" pitchFamily="18" charset="0"/>
                                </a:rPr>
                                <m:t>𝑆</m:t>
                              </m:r>
                            </m:e>
                            <m:sub>
                              <m:f>
                                <m:fPr>
                                  <m:type m:val="lin"/>
                                  <m:ctrlPr>
                                    <a:rPr i="1">
                                      <a:latin typeface="Cambria Math" panose="02040503050406030204" pitchFamily="18" charset="0"/>
                                    </a:rPr>
                                  </m:ctrlPr>
                                </m:fPr>
                                <m:num>
                                  <m:r>
                                    <a:rPr>
                                      <a:latin typeface="Cambria Math" panose="02040503050406030204" pitchFamily="18" charset="0"/>
                                    </a:rPr>
                                    <m:t>𝑓𝑜𝑟𝑒𝑖𝑔𝑛</m:t>
                                  </m:r>
                                </m:num>
                                <m:den>
                                  <m:r>
                                    <a:rPr>
                                      <a:latin typeface="Cambria Math" panose="02040503050406030204" pitchFamily="18" charset="0"/>
                                    </a:rPr>
                                    <m:t>$</m:t>
                                  </m:r>
                                </m:den>
                              </m:f>
                            </m:sub>
                          </m:sSub>
                        </m:den>
                      </m:f>
                    </m:oMath>
                  </m:oMathPara>
                </a14:m>
                <a:endParaRPr dirty="0"/>
              </a:p>
            </p:txBody>
          </p:sp>
        </mc:Choice>
        <mc:Fallback xmlns="">
          <p:sp>
            <p:nvSpPr>
              <p:cNvPr id="155" name="Formula 12"/>
              <p:cNvSpPr txBox="1">
                <a:spLocks noRot="1" noChangeAspect="1" noMove="1" noResize="1" noEditPoints="1" noAdjustHandles="1" noChangeArrowheads="1" noChangeShapeType="1" noTextEdit="1"/>
              </p:cNvSpPr>
              <p:nvPr/>
            </p:nvSpPr>
            <p:spPr>
              <a:xfrm>
                <a:off x="5292720" y="4851088"/>
                <a:ext cx="1910880" cy="920520"/>
              </a:xfrm>
              <a:prstGeom prst="rect">
                <a:avLst/>
              </a:prstGeom>
              <a:blipFill>
                <a:blip r:embed="rId6"/>
                <a:stretch>
                  <a:fillRect t="-17808" b="-34247"/>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7BE34273-4909-BC4B-889E-B22B380D572C}"/>
              </a:ext>
            </a:extLst>
          </p:cNvPr>
          <p:cNvSpPr txBox="1"/>
          <p:nvPr/>
        </p:nvSpPr>
        <p:spPr>
          <a:xfrm>
            <a:off x="187935" y="1900011"/>
            <a:ext cx="1976014" cy="369332"/>
          </a:xfrm>
          <a:prstGeom prst="rect">
            <a:avLst/>
          </a:prstGeom>
          <a:noFill/>
          <a:ln w="15875">
            <a:solidFill>
              <a:schemeClr val="tx1"/>
            </a:solidFill>
          </a:ln>
        </p:spPr>
        <p:txBody>
          <a:bodyPr wrap="square" rtlCol="0">
            <a:spAutoFit/>
          </a:bodyPr>
          <a:lstStyle/>
          <a:p>
            <a:pPr algn="ctr"/>
            <a:r>
              <a:rPr lang="en-US" b="1" i="1" dirty="0"/>
              <a:t>r = risk free rate</a:t>
            </a:r>
          </a:p>
        </p:txBody>
      </p:sp>
      <p:cxnSp>
        <p:nvCxnSpPr>
          <p:cNvPr id="15" name="Straight Arrow Connector 14">
            <a:extLst>
              <a:ext uri="{FF2B5EF4-FFF2-40B4-BE49-F238E27FC236}">
                <a16:creationId xmlns:a16="http://schemas.microsoft.com/office/drawing/2014/main" id="{70DE05CD-AA65-3244-A27E-D9A809E47200}"/>
              </a:ext>
            </a:extLst>
          </p:cNvPr>
          <p:cNvCxnSpPr>
            <a:cxnSpLocks/>
          </p:cNvCxnSpPr>
          <p:nvPr/>
        </p:nvCxnSpPr>
        <p:spPr>
          <a:xfrm>
            <a:off x="2163949" y="2269343"/>
            <a:ext cx="108772" cy="29986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7BFF397-9E82-0A42-8E1F-92CCC8C2E12D}"/>
              </a:ext>
            </a:extLst>
          </p:cNvPr>
          <p:cNvSpPr txBox="1"/>
          <p:nvPr/>
        </p:nvSpPr>
        <p:spPr>
          <a:xfrm>
            <a:off x="6296290" y="1812219"/>
            <a:ext cx="1976014" cy="369332"/>
          </a:xfrm>
          <a:prstGeom prst="rect">
            <a:avLst/>
          </a:prstGeom>
          <a:noFill/>
          <a:ln w="15875">
            <a:solidFill>
              <a:schemeClr val="tx1"/>
            </a:solidFill>
          </a:ln>
        </p:spPr>
        <p:txBody>
          <a:bodyPr wrap="square" rtlCol="0">
            <a:spAutoFit/>
          </a:bodyPr>
          <a:lstStyle/>
          <a:p>
            <a:pPr algn="ctr"/>
            <a:r>
              <a:rPr lang="en-US" b="1" i="1" dirty="0" err="1"/>
              <a:t>i</a:t>
            </a:r>
            <a:r>
              <a:rPr lang="en-US" b="1" i="1" dirty="0"/>
              <a:t> = inflation rate</a:t>
            </a:r>
          </a:p>
        </p:txBody>
      </p:sp>
      <p:cxnSp>
        <p:nvCxnSpPr>
          <p:cNvPr id="18" name="Straight Arrow Connector 17">
            <a:extLst>
              <a:ext uri="{FF2B5EF4-FFF2-40B4-BE49-F238E27FC236}">
                <a16:creationId xmlns:a16="http://schemas.microsoft.com/office/drawing/2014/main" id="{97825A4B-9337-5749-936C-D1DA60705906}"/>
              </a:ext>
            </a:extLst>
          </p:cNvPr>
          <p:cNvCxnSpPr>
            <a:cxnSpLocks/>
            <a:endCxn id="153" idx="0"/>
          </p:cNvCxnSpPr>
          <p:nvPr/>
        </p:nvCxnSpPr>
        <p:spPr>
          <a:xfrm flipH="1">
            <a:off x="6274664" y="2181551"/>
            <a:ext cx="51674" cy="27460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E5C7DEA-04DF-2643-AC7D-D1CEB9A7C5B0}"/>
              </a:ext>
            </a:extLst>
          </p:cNvPr>
          <p:cNvSpPr txBox="1"/>
          <p:nvPr/>
        </p:nvSpPr>
        <p:spPr>
          <a:xfrm>
            <a:off x="5698812" y="4276360"/>
            <a:ext cx="2750007" cy="369332"/>
          </a:xfrm>
          <a:prstGeom prst="rect">
            <a:avLst/>
          </a:prstGeom>
          <a:noFill/>
          <a:ln w="15875">
            <a:solidFill>
              <a:schemeClr val="tx1"/>
            </a:solidFill>
          </a:ln>
        </p:spPr>
        <p:txBody>
          <a:bodyPr wrap="square" rtlCol="0">
            <a:spAutoFit/>
          </a:bodyPr>
          <a:lstStyle/>
          <a:p>
            <a:pPr algn="ctr"/>
            <a:r>
              <a:rPr lang="en-US" b="1" i="1" dirty="0"/>
              <a:t>E = expected spot rate</a:t>
            </a:r>
          </a:p>
        </p:txBody>
      </p:sp>
      <p:cxnSp>
        <p:nvCxnSpPr>
          <p:cNvPr id="21" name="Straight Arrow Connector 20">
            <a:extLst>
              <a:ext uri="{FF2B5EF4-FFF2-40B4-BE49-F238E27FC236}">
                <a16:creationId xmlns:a16="http://schemas.microsoft.com/office/drawing/2014/main" id="{BE74F5B6-6132-0E4D-8D9A-1CFC48D3F526}"/>
              </a:ext>
            </a:extLst>
          </p:cNvPr>
          <p:cNvCxnSpPr>
            <a:cxnSpLocks/>
          </p:cNvCxnSpPr>
          <p:nvPr/>
        </p:nvCxnSpPr>
        <p:spPr>
          <a:xfrm flipH="1">
            <a:off x="5677187" y="4645692"/>
            <a:ext cx="51674" cy="27460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DA5884F-1D1E-7E43-A549-CFA51DD2C961}"/>
              </a:ext>
            </a:extLst>
          </p:cNvPr>
          <p:cNvSpPr txBox="1"/>
          <p:nvPr/>
        </p:nvSpPr>
        <p:spPr>
          <a:xfrm>
            <a:off x="5735247" y="5824713"/>
            <a:ext cx="1670970" cy="369332"/>
          </a:xfrm>
          <a:prstGeom prst="rect">
            <a:avLst/>
          </a:prstGeom>
          <a:noFill/>
          <a:ln w="15875">
            <a:solidFill>
              <a:schemeClr val="tx1"/>
            </a:solidFill>
          </a:ln>
        </p:spPr>
        <p:txBody>
          <a:bodyPr wrap="square" rtlCol="0">
            <a:spAutoFit/>
          </a:bodyPr>
          <a:lstStyle/>
          <a:p>
            <a:pPr algn="ctr"/>
            <a:r>
              <a:rPr lang="en-US" b="1" i="1" dirty="0"/>
              <a:t>S = spot rate</a:t>
            </a:r>
          </a:p>
        </p:txBody>
      </p:sp>
      <p:cxnSp>
        <p:nvCxnSpPr>
          <p:cNvPr id="25" name="Straight Arrow Connector 24">
            <a:extLst>
              <a:ext uri="{FF2B5EF4-FFF2-40B4-BE49-F238E27FC236}">
                <a16:creationId xmlns:a16="http://schemas.microsoft.com/office/drawing/2014/main" id="{F3A62927-D465-314A-B916-399EBD2C301C}"/>
              </a:ext>
            </a:extLst>
          </p:cNvPr>
          <p:cNvCxnSpPr>
            <a:cxnSpLocks/>
          </p:cNvCxnSpPr>
          <p:nvPr/>
        </p:nvCxnSpPr>
        <p:spPr>
          <a:xfrm flipV="1">
            <a:off x="5765784" y="5551780"/>
            <a:ext cx="0" cy="26366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3E39B7B-B2B7-4942-A4F8-438A89293037}"/>
              </a:ext>
            </a:extLst>
          </p:cNvPr>
          <p:cNvSpPr txBox="1"/>
          <p:nvPr/>
        </p:nvSpPr>
        <p:spPr>
          <a:xfrm>
            <a:off x="10294" y="4276360"/>
            <a:ext cx="1976014" cy="369332"/>
          </a:xfrm>
          <a:prstGeom prst="rect">
            <a:avLst/>
          </a:prstGeom>
          <a:noFill/>
          <a:ln w="15875">
            <a:solidFill>
              <a:schemeClr val="tx1"/>
            </a:solidFill>
          </a:ln>
        </p:spPr>
        <p:txBody>
          <a:bodyPr wrap="square" rtlCol="0">
            <a:spAutoFit/>
          </a:bodyPr>
          <a:lstStyle/>
          <a:p>
            <a:pPr algn="ctr"/>
            <a:r>
              <a:rPr lang="en-US" b="1" i="1" dirty="0"/>
              <a:t>f = forward rate</a:t>
            </a:r>
          </a:p>
        </p:txBody>
      </p:sp>
      <p:cxnSp>
        <p:nvCxnSpPr>
          <p:cNvPr id="33" name="Straight Arrow Connector 32">
            <a:extLst>
              <a:ext uri="{FF2B5EF4-FFF2-40B4-BE49-F238E27FC236}">
                <a16:creationId xmlns:a16="http://schemas.microsoft.com/office/drawing/2014/main" id="{A75055C1-37B0-6E45-9C4B-4A3053B56C3F}"/>
              </a:ext>
            </a:extLst>
          </p:cNvPr>
          <p:cNvCxnSpPr>
            <a:cxnSpLocks/>
          </p:cNvCxnSpPr>
          <p:nvPr/>
        </p:nvCxnSpPr>
        <p:spPr>
          <a:xfrm>
            <a:off x="1971163" y="4649428"/>
            <a:ext cx="0" cy="20166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4483E56-AF08-A446-9FB7-F93E1CC4E075}"/>
              </a:ext>
            </a:extLst>
          </p:cNvPr>
          <p:cNvSpPr txBox="1"/>
          <p:nvPr/>
        </p:nvSpPr>
        <p:spPr>
          <a:xfrm>
            <a:off x="271354" y="5916742"/>
            <a:ext cx="1635441" cy="369332"/>
          </a:xfrm>
          <a:prstGeom prst="rect">
            <a:avLst/>
          </a:prstGeom>
          <a:noFill/>
          <a:ln w="15875">
            <a:solidFill>
              <a:schemeClr val="tx1"/>
            </a:solidFill>
          </a:ln>
        </p:spPr>
        <p:txBody>
          <a:bodyPr wrap="square" rtlCol="0">
            <a:spAutoFit/>
          </a:bodyPr>
          <a:lstStyle/>
          <a:p>
            <a:pPr algn="ctr"/>
            <a:r>
              <a:rPr lang="en-US" b="1" i="1" dirty="0"/>
              <a:t>S = spot rate</a:t>
            </a:r>
          </a:p>
        </p:txBody>
      </p:sp>
      <p:cxnSp>
        <p:nvCxnSpPr>
          <p:cNvPr id="37" name="Straight Arrow Connector 36">
            <a:extLst>
              <a:ext uri="{FF2B5EF4-FFF2-40B4-BE49-F238E27FC236}">
                <a16:creationId xmlns:a16="http://schemas.microsoft.com/office/drawing/2014/main" id="{7E4C8B9F-EAE1-8440-B368-F316160810D5}"/>
              </a:ext>
            </a:extLst>
          </p:cNvPr>
          <p:cNvCxnSpPr>
            <a:cxnSpLocks/>
          </p:cNvCxnSpPr>
          <p:nvPr/>
        </p:nvCxnSpPr>
        <p:spPr>
          <a:xfrm flipV="1">
            <a:off x="1895001" y="5678134"/>
            <a:ext cx="0" cy="22161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57"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58" name="TextShape 3"/>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 Relationships</a:t>
            </a:r>
            <a:endParaRPr lang="en-US" sz="4000" b="0" strike="noStrike" cap="all" spc="-1">
              <a:solidFill>
                <a:srgbClr val="FF3333"/>
              </a:solidFill>
              <a:uFill>
                <a:solidFill>
                  <a:srgbClr val="FFFFFF"/>
                </a:solidFill>
              </a:uFill>
              <a:latin typeface="Nexa Light"/>
            </a:endParaRPr>
          </a:p>
        </p:txBody>
      </p:sp>
      <p:sp>
        <p:nvSpPr>
          <p:cNvPr id="159" name="TextShape 4"/>
          <p:cNvSpPr txBox="1"/>
          <p:nvPr/>
        </p:nvSpPr>
        <p:spPr>
          <a:xfrm>
            <a:off x="489960" y="1523880"/>
            <a:ext cx="8025120" cy="4652640"/>
          </a:xfrm>
          <a:prstGeom prst="rect">
            <a:avLst/>
          </a:prstGeom>
          <a:noFill/>
          <a:ln>
            <a:noFill/>
          </a:ln>
        </p:spPr>
        <p:txBody>
          <a:bodyPr/>
          <a:lstStyle/>
          <a:p>
            <a:pPr marL="228600" indent="-228240">
              <a:lnSpc>
                <a:spcPct val="100000"/>
              </a:lnSpc>
              <a:spcBef>
                <a:spcPts val="1001"/>
              </a:spcBef>
            </a:pPr>
            <a:r>
              <a:rPr lang="en-US" sz="2800" b="1" strike="noStrike" spc="-1" dirty="0">
                <a:solidFill>
                  <a:srgbClr val="000000"/>
                </a:solidFill>
                <a:uFill>
                  <a:solidFill>
                    <a:srgbClr val="FFFFFF"/>
                  </a:solidFill>
                </a:uFill>
                <a:latin typeface="Nexa Light"/>
              </a:rPr>
              <a:t>1)  Interest Rate Parity Theory</a:t>
            </a:r>
          </a:p>
          <a:p>
            <a:pPr marL="228600" indent="-228240">
              <a:lnSpc>
                <a:spcPct val="100000"/>
              </a:lnSpc>
              <a:spcBef>
                <a:spcPts val="1001"/>
              </a:spcBef>
            </a:pPr>
            <a:endParaRPr lang="en-US" sz="2800" b="0" strike="noStrike" spc="-1" dirty="0">
              <a:solidFill>
                <a:srgbClr val="000000"/>
              </a:solidFill>
              <a:uFill>
                <a:solidFill>
                  <a:srgbClr val="FFFFFF"/>
                </a:solidFill>
              </a:uFill>
              <a:latin typeface="Nexa Light"/>
            </a:endParaRPr>
          </a:p>
          <a:p>
            <a:pPr marL="228600" indent="-228240">
              <a:lnSpc>
                <a:spcPct val="100000"/>
              </a:lnSpc>
              <a:spcBef>
                <a:spcPts val="1001"/>
              </a:spcBef>
            </a:pPr>
            <a:endParaRPr lang="en-US" sz="2800" b="0" strike="noStrike" spc="-1" dirty="0">
              <a:solidFill>
                <a:srgbClr val="000000"/>
              </a:solidFill>
              <a:uFill>
                <a:solidFill>
                  <a:srgbClr val="FFFFFF"/>
                </a:solidFill>
              </a:uFill>
              <a:latin typeface="Nexa Light"/>
            </a:endParaRPr>
          </a:p>
          <a:p>
            <a:pPr marL="228600" indent="-228240">
              <a:lnSpc>
                <a:spcPct val="100000"/>
              </a:lnSpc>
              <a:spcBef>
                <a:spcPts val="1001"/>
              </a:spcBef>
            </a:pPr>
            <a:endParaRPr lang="en-US" sz="2800" b="0" strike="noStrike" spc="-1" dirty="0">
              <a:solidFill>
                <a:srgbClr val="000000"/>
              </a:solidFill>
              <a:uFill>
                <a:solidFill>
                  <a:srgbClr val="FFFFFF"/>
                </a:solidFill>
              </a:uFill>
              <a:latin typeface="Nexa Light"/>
            </a:endParaRPr>
          </a:p>
          <a:p>
            <a:pPr marL="228600" indent="-228240">
              <a:lnSpc>
                <a:spcPct val="100000"/>
              </a:lnSpc>
              <a:spcBef>
                <a:spcPts val="1001"/>
              </a:spcBef>
            </a:pPr>
            <a:endParaRPr lang="en-US" sz="2800" b="0" strike="noStrike" spc="-1" dirty="0">
              <a:solidFill>
                <a:srgbClr val="000000"/>
              </a:solidFill>
              <a:uFill>
                <a:solidFill>
                  <a:srgbClr val="FFFFFF"/>
                </a:solidFill>
              </a:uFill>
              <a:latin typeface="Nexa Light"/>
            </a:endParaRPr>
          </a:p>
          <a:p>
            <a:pPr marL="228600" indent="-228240">
              <a:lnSpc>
                <a:spcPct val="100000"/>
              </a:lnSpc>
              <a:spcBef>
                <a:spcPts val="1001"/>
              </a:spcBef>
              <a:buClr>
                <a:srgbClr val="000000"/>
              </a:buClr>
              <a:buFont typeface="Arial"/>
              <a:buChar char="•"/>
            </a:pPr>
            <a:r>
              <a:rPr lang="en-US" sz="2800" b="0" strike="noStrike" spc="-1" dirty="0">
                <a:solidFill>
                  <a:srgbClr val="000000"/>
                </a:solidFill>
                <a:uFill>
                  <a:solidFill>
                    <a:srgbClr val="FFFFFF"/>
                  </a:solidFill>
                </a:uFill>
                <a:latin typeface="Nexa Light"/>
              </a:rPr>
              <a:t>The ratio between the </a:t>
            </a:r>
            <a:r>
              <a:rPr lang="en-US" sz="2800" b="1" strike="noStrike" spc="-1" dirty="0">
                <a:solidFill>
                  <a:srgbClr val="000000"/>
                </a:solidFill>
                <a:uFill>
                  <a:solidFill>
                    <a:srgbClr val="FFFFFF"/>
                  </a:solidFill>
                </a:uFill>
                <a:latin typeface="Nexa Light"/>
              </a:rPr>
              <a:t>risk-free interest rates </a:t>
            </a:r>
            <a:r>
              <a:rPr lang="en-US" sz="2800" b="0" strike="noStrike" spc="-1" dirty="0">
                <a:solidFill>
                  <a:srgbClr val="000000"/>
                </a:solidFill>
                <a:uFill>
                  <a:solidFill>
                    <a:srgbClr val="FFFFFF"/>
                  </a:solidFill>
                </a:uFill>
                <a:latin typeface="Nexa Light"/>
              </a:rPr>
              <a:t>in two different countries is equal to the ratio between the forward and spot exchange rates.</a:t>
            </a:r>
          </a:p>
        </p:txBody>
      </p:sp>
      <p:sp>
        <p:nvSpPr>
          <p:cNvPr id="160" name="CustomShape 5"/>
          <p:cNvSpPr/>
          <p:nvPr/>
        </p:nvSpPr>
        <p:spPr>
          <a:xfrm>
            <a:off x="1490760" y="2420280"/>
            <a:ext cx="3855960" cy="1083240"/>
          </a:xfrm>
          <a:prstGeom prst="rect">
            <a:avLst/>
          </a:prstGeom>
          <a:blipFill>
            <a:blip r:embed="rId3"/>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62"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63" name="TextShape 3"/>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dirty="0">
                <a:solidFill>
                  <a:srgbClr val="FF3333"/>
                </a:solidFill>
                <a:uFill>
                  <a:solidFill>
                    <a:srgbClr val="FFFFFF"/>
                  </a:solidFill>
                </a:uFill>
                <a:latin typeface="Nexa Light"/>
              </a:rPr>
              <a:t>Exchange Rate Relationships</a:t>
            </a:r>
            <a:endParaRPr lang="en-US" sz="4000" b="0" strike="noStrike" cap="all" spc="-1" dirty="0">
              <a:solidFill>
                <a:srgbClr val="FF3333"/>
              </a:solidFill>
              <a:uFill>
                <a:solidFill>
                  <a:srgbClr val="FFFFFF"/>
                </a:solidFill>
              </a:uFill>
              <a:latin typeface="Nexa Light"/>
            </a:endParaRPr>
          </a:p>
        </p:txBody>
      </p:sp>
      <p:sp>
        <p:nvSpPr>
          <p:cNvPr id="164" name="CustomShape 4"/>
          <p:cNvSpPr/>
          <p:nvPr/>
        </p:nvSpPr>
        <p:spPr>
          <a:xfrm>
            <a:off x="839880" y="1601640"/>
            <a:ext cx="7616520" cy="286776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spcBef>
                <a:spcPts val="1199"/>
              </a:spcBef>
            </a:pPr>
            <a:r>
              <a:rPr lang="en-US" sz="2800" b="1" spc="-1" dirty="0">
                <a:solidFill>
                  <a:srgbClr val="000000"/>
                </a:solidFill>
                <a:uFill>
                  <a:solidFill>
                    <a:srgbClr val="FFFFFF"/>
                  </a:solidFill>
                </a:uFill>
                <a:latin typeface="Nexa Light"/>
              </a:rPr>
              <a:t>1)  Interest Rate Parity Theory</a:t>
            </a:r>
          </a:p>
          <a:p>
            <a:pPr>
              <a:lnSpc>
                <a:spcPct val="100000"/>
              </a:lnSpc>
              <a:spcBef>
                <a:spcPts val="1199"/>
              </a:spcBef>
            </a:pPr>
            <a:r>
              <a:rPr lang="en-US" sz="2400" b="1" i="1" u="sng" strike="noStrike" spc="-1" dirty="0">
                <a:solidFill>
                  <a:srgbClr val="000000"/>
                </a:solidFill>
                <a:uFill>
                  <a:solidFill>
                    <a:srgbClr val="FFFFFF"/>
                  </a:solidFill>
                </a:uFill>
                <a:latin typeface="Arial"/>
              </a:rPr>
              <a:t>Example</a:t>
            </a:r>
            <a:r>
              <a:rPr lang="en-US" sz="2400" b="1" i="1" strike="noStrike" spc="-1" dirty="0">
                <a:solidFill>
                  <a:srgbClr val="000000"/>
                </a:solidFill>
                <a:uFill>
                  <a:solidFill>
                    <a:srgbClr val="FFFFFF"/>
                  </a:solidFill>
                </a:uFill>
                <a:latin typeface="Arial"/>
              </a:rPr>
              <a:t> </a:t>
            </a:r>
            <a:r>
              <a:rPr lang="en-US" sz="2400" b="0" i="1" strike="noStrike" spc="-1" dirty="0">
                <a:solidFill>
                  <a:srgbClr val="000000"/>
                </a:solidFill>
                <a:uFill>
                  <a:solidFill>
                    <a:srgbClr val="FFFFFF"/>
                  </a:solidFill>
                </a:uFill>
                <a:latin typeface="Arial"/>
              </a:rPr>
              <a:t>- You have the opportunity to invest  $1,000 for one year in the U.S. at 5%. Ruritanian peso deposits are offering 15.5%. All other things being equal, the spot rate is RUP 50 per $1. The 1 year forward rate is RUP 55 per $1.</a:t>
            </a:r>
            <a:endParaRPr lang="en-US" sz="2400" b="0" strike="noStrike" spc="-1" dirty="0">
              <a:solidFill>
                <a:srgbClr val="000000"/>
              </a:solidFill>
              <a:uFill>
                <a:solidFill>
                  <a:srgbClr val="FFFFFF"/>
                </a:solidFill>
              </a:uFill>
              <a:latin typeface="Arial"/>
            </a:endParaRPr>
          </a:p>
          <a:p>
            <a:pPr>
              <a:lnSpc>
                <a:spcPct val="100000"/>
              </a:lnSpc>
              <a:spcBef>
                <a:spcPts val="1199"/>
              </a:spcBef>
            </a:pPr>
            <a:r>
              <a:rPr lang="en-US" sz="2400" b="0" i="1" strike="noStrike" spc="-1" dirty="0">
                <a:solidFill>
                  <a:srgbClr val="000000"/>
                </a:solidFill>
                <a:uFill>
                  <a:solidFill>
                    <a:srgbClr val="FFFFFF"/>
                  </a:solidFill>
                </a:uFill>
                <a:latin typeface="Arial"/>
              </a:rPr>
              <a:t>Which bond will you prefer and why? </a:t>
            </a:r>
            <a:endParaRPr lang="en-US" sz="2400" b="0" strike="noStrike" spc="-1" dirty="0">
              <a:solidFill>
                <a:srgbClr val="000000"/>
              </a:solidFill>
              <a:uFill>
                <a:solidFill>
                  <a:srgbClr val="FFFFFF"/>
                </a:solidFill>
              </a:uFill>
              <a:latin typeface="Arial"/>
            </a:endParaRPr>
          </a:p>
          <a:p>
            <a:pPr>
              <a:lnSpc>
                <a:spcPct val="100000"/>
              </a:lnSpc>
              <a:spcBef>
                <a:spcPts val="1001"/>
              </a:spcBef>
            </a:pPr>
            <a:r>
              <a:rPr lang="en-US" sz="2000" b="0" i="1" strike="noStrike" spc="-1" dirty="0">
                <a:solidFill>
                  <a:srgbClr val="000000"/>
                </a:solidFill>
                <a:uFill>
                  <a:solidFill>
                    <a:srgbClr val="FFFFFF"/>
                  </a:solidFill>
                </a:uFill>
                <a:latin typeface="Arial"/>
              </a:rPr>
              <a:t>Ignore transaction costs</a:t>
            </a:r>
            <a:endParaRPr lang="en-US" sz="2000" b="0" strike="noStrike" spc="-1" dirty="0">
              <a:solidFill>
                <a:srgbClr val="000000"/>
              </a:solidFill>
              <a:uFill>
                <a:solidFill>
                  <a:srgbClr val="FFFFFF"/>
                </a:solidFill>
              </a:uFill>
              <a:latin typeface="Arial"/>
            </a:endParaRP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762120" y="3246334"/>
            <a:ext cx="7434287" cy="212184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nSpc>
                <a:spcPct val="100000"/>
              </a:lnSpc>
              <a:spcBef>
                <a:spcPts val="1001"/>
              </a:spcBef>
            </a:pPr>
            <a:r>
              <a:rPr lang="en-US" sz="2000" b="1" strike="noStrike" spc="-1" dirty="0">
                <a:solidFill>
                  <a:srgbClr val="000000"/>
                </a:solidFill>
                <a:uFill>
                  <a:solidFill>
                    <a:srgbClr val="FFFFFF"/>
                  </a:solidFill>
                </a:uFill>
                <a:latin typeface="Arial"/>
              </a:rPr>
              <a:t>Answer</a:t>
            </a:r>
          </a:p>
          <a:p>
            <a:pPr>
              <a:lnSpc>
                <a:spcPct val="100000"/>
              </a:lnSpc>
              <a:spcBef>
                <a:spcPts val="1001"/>
              </a:spcBef>
            </a:pPr>
            <a:r>
              <a:rPr lang="en-US" sz="2000" b="0" strike="noStrike" spc="-1" dirty="0">
                <a:solidFill>
                  <a:srgbClr val="000000"/>
                </a:solidFill>
                <a:uFill>
                  <a:solidFill>
                    <a:srgbClr val="FFFFFF"/>
                  </a:solidFill>
                </a:uFill>
                <a:latin typeface="Arial"/>
              </a:rPr>
              <a:t>Value of U.S. investment = $1,000 × 1.05  =   </a:t>
            </a:r>
            <a:r>
              <a:rPr lang="en-US" sz="2000" b="1" spc="-1" dirty="0">
                <a:solidFill>
                  <a:srgbClr val="00B050"/>
                </a:solidFill>
                <a:uFill>
                  <a:solidFill>
                    <a:srgbClr val="FFFFFF"/>
                  </a:solidFill>
                </a:uFill>
                <a:latin typeface="Arial"/>
              </a:rPr>
              <a:t>$1,050</a:t>
            </a:r>
          </a:p>
          <a:p>
            <a:pPr>
              <a:lnSpc>
                <a:spcPct val="100000"/>
              </a:lnSpc>
              <a:spcBef>
                <a:spcPts val="1001"/>
              </a:spcBef>
            </a:pPr>
            <a:endParaRPr lang="en-US" sz="2000" b="0" strike="noStrike" spc="-1" dirty="0">
              <a:solidFill>
                <a:srgbClr val="000000"/>
              </a:solidFill>
              <a:uFill>
                <a:solidFill>
                  <a:srgbClr val="FFFFFF"/>
                </a:solidFill>
              </a:uFill>
              <a:latin typeface="Arial"/>
            </a:endParaRPr>
          </a:p>
          <a:p>
            <a:pPr>
              <a:lnSpc>
                <a:spcPct val="100000"/>
              </a:lnSpc>
              <a:spcBef>
                <a:spcPts val="1001"/>
              </a:spcBef>
            </a:pPr>
            <a:r>
              <a:rPr lang="en-US" sz="2000" b="0" strike="noStrike" spc="-1" dirty="0">
                <a:solidFill>
                  <a:srgbClr val="000000"/>
                </a:solidFill>
                <a:uFill>
                  <a:solidFill>
                    <a:srgbClr val="FFFFFF"/>
                  </a:solidFill>
                </a:uFill>
                <a:latin typeface="Arial"/>
              </a:rPr>
              <a:t>Value of RUP investment = $1,000 × 50 = 50,000 peso exchanged to pesos</a:t>
            </a:r>
          </a:p>
          <a:p>
            <a:pPr>
              <a:lnSpc>
                <a:spcPct val="100000"/>
              </a:lnSpc>
              <a:spcBef>
                <a:spcPts val="1001"/>
              </a:spcBef>
            </a:pPr>
            <a:r>
              <a:rPr lang="en-US" sz="2000" b="0" strike="noStrike" spc="-1" dirty="0">
                <a:solidFill>
                  <a:srgbClr val="000000"/>
                </a:solidFill>
                <a:uFill>
                  <a:solidFill>
                    <a:srgbClr val="FFFFFF"/>
                  </a:solidFill>
                </a:uFill>
                <a:latin typeface="Arial"/>
              </a:rPr>
              <a:t>		 50,000 peso × 1.155 = 57,750 peso investment return</a:t>
            </a:r>
          </a:p>
          <a:p>
            <a:pPr>
              <a:lnSpc>
                <a:spcPct val="100000"/>
              </a:lnSpc>
              <a:spcBef>
                <a:spcPts val="1001"/>
              </a:spcBef>
            </a:pPr>
            <a:r>
              <a:rPr lang="en-US" sz="2000" b="0" strike="noStrike" spc="-1" dirty="0">
                <a:solidFill>
                  <a:srgbClr val="000000"/>
                </a:solidFill>
                <a:uFill>
                  <a:solidFill>
                    <a:srgbClr val="FFFFFF"/>
                  </a:solidFill>
                </a:uFill>
                <a:latin typeface="Arial"/>
              </a:rPr>
              <a:t>		 57,750 peso / 55 =  </a:t>
            </a:r>
            <a:r>
              <a:rPr lang="en-US" sz="2000" b="1" strike="noStrike" spc="-1" dirty="0">
                <a:solidFill>
                  <a:srgbClr val="00B050"/>
                </a:solidFill>
                <a:uFill>
                  <a:solidFill>
                    <a:srgbClr val="FFFFFF"/>
                  </a:solidFill>
                </a:uFill>
                <a:latin typeface="Arial"/>
              </a:rPr>
              <a:t>$1,050</a:t>
            </a:r>
            <a:r>
              <a:rPr lang="en-US" sz="2000" b="0" strike="noStrike" spc="-1" dirty="0">
                <a:solidFill>
                  <a:srgbClr val="FF0000"/>
                </a:solidFill>
                <a:uFill>
                  <a:solidFill>
                    <a:srgbClr val="FFFFFF"/>
                  </a:solidFill>
                </a:uFill>
                <a:latin typeface="Arial"/>
              </a:rPr>
              <a:t> </a:t>
            </a:r>
            <a:r>
              <a:rPr lang="en-US" sz="2000" b="0" strike="noStrike" spc="-1" dirty="0">
                <a:solidFill>
                  <a:srgbClr val="000000"/>
                </a:solidFill>
                <a:uFill>
                  <a:solidFill>
                    <a:srgbClr val="FFFFFF"/>
                  </a:solidFill>
                </a:uFill>
                <a:latin typeface="Arial"/>
              </a:rPr>
              <a:t>exchanged to $</a:t>
            </a:r>
            <a:r>
              <a:rPr lang="en-US" sz="2000" b="1" strike="noStrike" spc="-1" dirty="0">
                <a:solidFill>
                  <a:srgbClr val="FF3300"/>
                </a:solidFill>
                <a:uFill>
                  <a:solidFill>
                    <a:srgbClr val="FFFFFF"/>
                  </a:solidFill>
                </a:uFill>
                <a:latin typeface="Arial"/>
              </a:rPr>
              <a:t>        </a:t>
            </a:r>
            <a:endParaRPr lang="en-US" sz="2000" b="0" strike="noStrike" spc="-1" dirty="0">
              <a:solidFill>
                <a:srgbClr val="000000"/>
              </a:solidFill>
              <a:uFill>
                <a:solidFill>
                  <a:srgbClr val="FFFFFF"/>
                </a:solidFill>
              </a:uFill>
              <a:latin typeface="Arial"/>
            </a:endParaRPr>
          </a:p>
        </p:txBody>
      </p:sp>
      <p:sp>
        <p:nvSpPr>
          <p:cNvPr id="167" name="CustomShape 2"/>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69" name="TextShape 4"/>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 Relationships</a:t>
            </a:r>
            <a:endParaRPr lang="en-US" sz="4000" b="0" strike="noStrike" cap="all" spc="-1">
              <a:solidFill>
                <a:srgbClr val="FF3333"/>
              </a:solidFill>
              <a:uFill>
                <a:solidFill>
                  <a:srgbClr val="FFFFFF"/>
                </a:solidFill>
              </a:uFill>
              <a:latin typeface="Nexa Light"/>
            </a:endParaRPr>
          </a:p>
        </p:txBody>
      </p:sp>
      <p:sp>
        <p:nvSpPr>
          <p:cNvPr id="170" name="Line 5"/>
          <p:cNvSpPr/>
          <p:nvPr/>
        </p:nvSpPr>
        <p:spPr>
          <a:xfrm>
            <a:off x="973576" y="3180173"/>
            <a:ext cx="6384960" cy="36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71" name="CustomShape 6"/>
          <p:cNvSpPr/>
          <p:nvPr/>
        </p:nvSpPr>
        <p:spPr>
          <a:xfrm>
            <a:off x="762120" y="1295280"/>
            <a:ext cx="8073720" cy="174060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nSpc>
                <a:spcPct val="100000"/>
              </a:lnSpc>
              <a:spcBef>
                <a:spcPts val="1001"/>
              </a:spcBef>
            </a:pPr>
            <a:r>
              <a:rPr lang="en-US" sz="2000" b="1" i="1" u="sng" strike="noStrike" spc="-1" dirty="0">
                <a:solidFill>
                  <a:srgbClr val="000000"/>
                </a:solidFill>
                <a:uFill>
                  <a:solidFill>
                    <a:srgbClr val="FFFFFF"/>
                  </a:solidFill>
                </a:uFill>
                <a:latin typeface="Arial"/>
              </a:rPr>
              <a:t>Example</a:t>
            </a:r>
            <a:r>
              <a:rPr lang="en-US" sz="2000" b="1" i="1" strike="noStrike" spc="-1" dirty="0">
                <a:solidFill>
                  <a:srgbClr val="000000"/>
                </a:solidFill>
                <a:uFill>
                  <a:solidFill>
                    <a:srgbClr val="FFFFFF"/>
                  </a:solidFill>
                </a:uFill>
                <a:latin typeface="Arial"/>
              </a:rPr>
              <a:t> </a:t>
            </a:r>
            <a:r>
              <a:rPr lang="en-US" sz="2000" b="0" i="1" strike="noStrike" spc="-1" dirty="0">
                <a:solidFill>
                  <a:srgbClr val="000000"/>
                </a:solidFill>
                <a:uFill>
                  <a:solidFill>
                    <a:srgbClr val="FFFFFF"/>
                  </a:solidFill>
                </a:uFill>
                <a:latin typeface="Arial"/>
              </a:rPr>
              <a:t>- You have the opportunity to invest  $1,000 for one year in the U.S. at 5%. Ruritanian peso deposits are offering 15.5%. All other things being equal, the spot rate is RUP 50 per $1. The 1 year forward rate is RUP 55 per $1.</a:t>
            </a:r>
            <a:endParaRPr lang="en-US" sz="2000" b="0" strike="noStrike" spc="-1" dirty="0">
              <a:solidFill>
                <a:srgbClr val="000000"/>
              </a:solidFill>
              <a:uFill>
                <a:solidFill>
                  <a:srgbClr val="FFFFFF"/>
                </a:solidFill>
              </a:uFill>
              <a:latin typeface="Arial"/>
            </a:endParaRPr>
          </a:p>
          <a:p>
            <a:pPr>
              <a:lnSpc>
                <a:spcPct val="100000"/>
              </a:lnSpc>
              <a:spcBef>
                <a:spcPts val="1001"/>
              </a:spcBef>
            </a:pPr>
            <a:r>
              <a:rPr lang="en-US" sz="2000" b="0" i="1" strike="noStrike" spc="-1" dirty="0">
                <a:solidFill>
                  <a:srgbClr val="000000"/>
                </a:solidFill>
                <a:uFill>
                  <a:solidFill>
                    <a:srgbClr val="FFFFFF"/>
                  </a:solidFill>
                </a:uFill>
                <a:latin typeface="Arial"/>
              </a:rPr>
              <a:t>Which bond will you prefer and why?  Ignore transaction costs.</a:t>
            </a:r>
            <a:endParaRPr lang="en-US" sz="2000" b="0" strike="noStrike" spc="-1" dirty="0">
              <a:solidFill>
                <a:srgbClr val="000000"/>
              </a:solidFill>
              <a:uFill>
                <a:solidFill>
                  <a:srgbClr val="FFFFFF"/>
                </a:solidFill>
              </a:uFill>
              <a:latin typeface="Arial"/>
            </a:endParaRP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457200" y="273240"/>
            <a:ext cx="6212880" cy="1144800"/>
          </a:xfrm>
          <a:prstGeom prst="rect">
            <a:avLst/>
          </a:prstGeom>
          <a:noFill/>
          <a:ln>
            <a:noFill/>
          </a:ln>
        </p:spPr>
        <p:txBody>
          <a:bodyPr lIns="0" tIns="0" rIns="0" bIns="0" anchor="ctr"/>
          <a:lstStyle/>
          <a:p>
            <a:r>
              <a:rPr lang="en-US" sz="3200" b="0" strike="noStrike" cap="all" spc="-1">
                <a:solidFill>
                  <a:srgbClr val="FF3333"/>
                </a:solidFill>
                <a:uFill>
                  <a:solidFill>
                    <a:srgbClr val="FFFFFF"/>
                  </a:solidFill>
                </a:uFill>
                <a:latin typeface="Nexa Light"/>
              </a:rPr>
              <a:t>Reference</a:t>
            </a:r>
          </a:p>
        </p:txBody>
      </p:sp>
      <p:sp>
        <p:nvSpPr>
          <p:cNvPr id="89" name="TextShape 2"/>
          <p:cNvSpPr txBox="1"/>
          <p:nvPr/>
        </p:nvSpPr>
        <p:spPr>
          <a:xfrm>
            <a:off x="457200" y="1800720"/>
            <a:ext cx="8229240" cy="4408920"/>
          </a:xfrm>
          <a:prstGeom prst="rect">
            <a:avLst/>
          </a:prstGeom>
          <a:noFill/>
          <a:ln>
            <a:noFill/>
          </a:ln>
        </p:spPr>
        <p:txBody>
          <a:bodyPr lIns="0" tIns="0" rIns="0" bIns="0">
            <a:normAutofit/>
          </a:bodyPr>
          <a:lstStyle/>
          <a:p>
            <a:pPr marL="432000" indent="-324000">
              <a:spcBef>
                <a:spcPts val="1417"/>
              </a:spcBef>
              <a:buClr>
                <a:srgbClr val="FF3333"/>
              </a:buClr>
              <a:buSzPct val="45000"/>
              <a:buFont typeface="Wingdings" charset="2"/>
              <a:buChar char=""/>
            </a:pPr>
            <a:r>
              <a:rPr lang="en-US" sz="3200" b="0" strike="noStrike" spc="-1">
                <a:solidFill>
                  <a:srgbClr val="000000"/>
                </a:solidFill>
                <a:uFill>
                  <a:solidFill>
                    <a:srgbClr val="FFFFFF"/>
                  </a:solidFill>
                </a:uFill>
                <a:latin typeface="Nexa Light"/>
              </a:rPr>
              <a:t>“Principles of Corporate Finance”</a:t>
            </a:r>
          </a:p>
          <a:p>
            <a:pPr marL="864000" lvl="1" indent="-324000">
              <a:spcBef>
                <a:spcPts val="1134"/>
              </a:spcBef>
              <a:buClr>
                <a:srgbClr val="FF3333"/>
              </a:buClr>
              <a:buSzPct val="75000"/>
              <a:buFont typeface="Symbol" charset="2"/>
              <a:buChar char=""/>
            </a:pPr>
            <a:r>
              <a:rPr lang="en-US" sz="2800" b="0" strike="noStrike" spc="-1">
                <a:solidFill>
                  <a:srgbClr val="000000"/>
                </a:solidFill>
                <a:uFill>
                  <a:solidFill>
                    <a:srgbClr val="FFFFFF"/>
                  </a:solidFill>
                </a:uFill>
                <a:latin typeface="Nexa Light"/>
              </a:rPr>
              <a:t>by Brealey, Meyers, Allen</a:t>
            </a:r>
          </a:p>
          <a:p>
            <a:pPr marL="864000" lvl="1" indent="-324000">
              <a:spcBef>
                <a:spcPts val="1134"/>
              </a:spcBef>
              <a:buClr>
                <a:srgbClr val="FF3333"/>
              </a:buClr>
              <a:buSzPct val="75000"/>
              <a:buFont typeface="Symbol" charset="2"/>
              <a:buChar char=""/>
            </a:pPr>
            <a:endParaRPr lang="en-US" sz="2800" b="0" strike="noStrike" spc="-1">
              <a:solidFill>
                <a:srgbClr val="000000"/>
              </a:solidFill>
              <a:uFill>
                <a:solidFill>
                  <a:srgbClr val="FFFFFF"/>
                </a:solidFill>
              </a:uFill>
              <a:latin typeface="Nexa Light"/>
            </a:endParaRPr>
          </a:p>
          <a:p>
            <a:pPr marL="864000" lvl="1" indent="-324000">
              <a:spcBef>
                <a:spcPts val="1134"/>
              </a:spcBef>
              <a:buClr>
                <a:srgbClr val="FF3333"/>
              </a:buClr>
              <a:buSzPct val="75000"/>
              <a:buFont typeface="Symbol" charset="2"/>
              <a:buChar char=""/>
            </a:pPr>
            <a:r>
              <a:rPr lang="en-US" sz="2800" b="0" strike="noStrike" spc="-1">
                <a:solidFill>
                  <a:srgbClr val="000000"/>
                </a:solidFill>
                <a:uFill>
                  <a:solidFill>
                    <a:srgbClr val="FFFFFF"/>
                  </a:solidFill>
                </a:uFill>
                <a:latin typeface="Nexa Light"/>
              </a:rPr>
              <a:t>Chapter 27</a:t>
            </a: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45"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46" name="TextShape 3"/>
          <p:cNvSpPr txBox="1"/>
          <p:nvPr/>
        </p:nvSpPr>
        <p:spPr>
          <a:xfrm>
            <a:off x="106560" y="84945"/>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 Relationships</a:t>
            </a:r>
            <a:endParaRPr lang="en-US" sz="4000" b="0" strike="noStrike" cap="all" spc="-1">
              <a:solidFill>
                <a:srgbClr val="FF3333"/>
              </a:solidFill>
              <a:uFill>
                <a:solidFill>
                  <a:srgbClr val="FFFFFF"/>
                </a:solidFill>
              </a:uFill>
              <a:latin typeface="Nexa Light"/>
            </a:endParaRPr>
          </a:p>
        </p:txBody>
      </p:sp>
      <p:sp>
        <p:nvSpPr>
          <p:cNvPr id="147" name="TextShape 4"/>
          <p:cNvSpPr txBox="1"/>
          <p:nvPr/>
        </p:nvSpPr>
        <p:spPr>
          <a:xfrm>
            <a:off x="423699" y="987163"/>
            <a:ext cx="8025120" cy="469217"/>
          </a:xfrm>
          <a:prstGeom prst="rect">
            <a:avLst/>
          </a:prstGeom>
          <a:noFill/>
          <a:ln>
            <a:noFill/>
          </a:ln>
        </p:spPr>
        <p:txBody>
          <a:bodyPr/>
          <a:lstStyle/>
          <a:p>
            <a:pPr marL="228600" indent="-228240">
              <a:lnSpc>
                <a:spcPct val="100000"/>
              </a:lnSpc>
              <a:spcBef>
                <a:spcPts val="1001"/>
              </a:spcBef>
            </a:pPr>
            <a:r>
              <a:rPr lang="en-US" sz="2800" spc="-1" dirty="0">
                <a:solidFill>
                  <a:srgbClr val="000000"/>
                </a:solidFill>
                <a:uFill>
                  <a:solidFill>
                    <a:srgbClr val="FFFFFF"/>
                  </a:solidFill>
                </a:uFill>
                <a:latin typeface="Nexa Light"/>
              </a:rPr>
              <a:t>1)  Interest Rate Parity Theory</a:t>
            </a:r>
          </a:p>
        </p:txBody>
      </p:sp>
      <p:sp>
        <p:nvSpPr>
          <p:cNvPr id="150" name="CustomShape 7"/>
          <p:cNvSpPr/>
          <p:nvPr/>
        </p:nvSpPr>
        <p:spPr>
          <a:xfrm>
            <a:off x="2651875" y="3510157"/>
            <a:ext cx="1215720" cy="45468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gn="ctr">
              <a:lnSpc>
                <a:spcPct val="100000"/>
              </a:lnSpc>
              <a:spcBef>
                <a:spcPts val="1199"/>
              </a:spcBef>
            </a:pPr>
            <a:r>
              <a:rPr lang="en-US" sz="2400" b="0" strike="noStrike" spc="-1" dirty="0">
                <a:solidFill>
                  <a:srgbClr val="000000"/>
                </a:solidFill>
                <a:uFill>
                  <a:solidFill>
                    <a:srgbClr val="FFFFFF"/>
                  </a:solidFill>
                </a:uFill>
                <a:latin typeface="Arial"/>
              </a:rPr>
              <a:t>equals</a:t>
            </a:r>
          </a:p>
        </p:txBody>
      </p:sp>
      <p:sp>
        <p:nvSpPr>
          <p:cNvPr id="152" name="CustomShape 9"/>
          <p:cNvSpPr/>
          <p:nvPr/>
        </p:nvSpPr>
        <p:spPr>
          <a:xfrm>
            <a:off x="2395779" y="2215559"/>
            <a:ext cx="1780920" cy="874440"/>
          </a:xfrm>
          <a:prstGeom prst="rect">
            <a:avLst/>
          </a:prstGeom>
          <a:blipFill>
            <a:blip r:embed="rId3"/>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sp>
        <p:nvSpPr>
          <p:cNvPr id="154" name="CustomShape 11"/>
          <p:cNvSpPr/>
          <p:nvPr/>
        </p:nvSpPr>
        <p:spPr>
          <a:xfrm>
            <a:off x="2541715" y="4610495"/>
            <a:ext cx="1436040" cy="919080"/>
          </a:xfrm>
          <a:prstGeom prst="rect">
            <a:avLst/>
          </a:prstGeom>
          <a:blipFill>
            <a:blip r:embed="rId4"/>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sp>
        <p:nvSpPr>
          <p:cNvPr id="14" name="TextBox 13">
            <a:extLst>
              <a:ext uri="{FF2B5EF4-FFF2-40B4-BE49-F238E27FC236}">
                <a16:creationId xmlns:a16="http://schemas.microsoft.com/office/drawing/2014/main" id="{7BE34273-4909-BC4B-889E-B22B380D572C}"/>
              </a:ext>
            </a:extLst>
          </p:cNvPr>
          <p:cNvSpPr txBox="1"/>
          <p:nvPr/>
        </p:nvSpPr>
        <p:spPr>
          <a:xfrm>
            <a:off x="1009570" y="1659418"/>
            <a:ext cx="1976014" cy="369332"/>
          </a:xfrm>
          <a:prstGeom prst="rect">
            <a:avLst/>
          </a:prstGeom>
          <a:noFill/>
          <a:ln w="15875">
            <a:solidFill>
              <a:schemeClr val="tx1"/>
            </a:solidFill>
          </a:ln>
        </p:spPr>
        <p:txBody>
          <a:bodyPr wrap="square" rtlCol="0">
            <a:spAutoFit/>
          </a:bodyPr>
          <a:lstStyle/>
          <a:p>
            <a:pPr algn="ctr"/>
            <a:r>
              <a:rPr lang="en-US" b="1" i="1" dirty="0"/>
              <a:t>r = risk free rate</a:t>
            </a:r>
          </a:p>
        </p:txBody>
      </p:sp>
      <p:cxnSp>
        <p:nvCxnSpPr>
          <p:cNvPr id="15" name="Straight Arrow Connector 14">
            <a:extLst>
              <a:ext uri="{FF2B5EF4-FFF2-40B4-BE49-F238E27FC236}">
                <a16:creationId xmlns:a16="http://schemas.microsoft.com/office/drawing/2014/main" id="{70DE05CD-AA65-3244-A27E-D9A809E47200}"/>
              </a:ext>
            </a:extLst>
          </p:cNvPr>
          <p:cNvCxnSpPr>
            <a:cxnSpLocks/>
          </p:cNvCxnSpPr>
          <p:nvPr/>
        </p:nvCxnSpPr>
        <p:spPr>
          <a:xfrm>
            <a:off x="2985584" y="2028750"/>
            <a:ext cx="108772" cy="29986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3E39B7B-B2B7-4942-A4F8-438A89293037}"/>
              </a:ext>
            </a:extLst>
          </p:cNvPr>
          <p:cNvSpPr txBox="1"/>
          <p:nvPr/>
        </p:nvSpPr>
        <p:spPr>
          <a:xfrm>
            <a:off x="831929" y="4035767"/>
            <a:ext cx="1976014" cy="369332"/>
          </a:xfrm>
          <a:prstGeom prst="rect">
            <a:avLst/>
          </a:prstGeom>
          <a:noFill/>
          <a:ln w="15875">
            <a:solidFill>
              <a:schemeClr val="tx1"/>
            </a:solidFill>
          </a:ln>
        </p:spPr>
        <p:txBody>
          <a:bodyPr wrap="square" rtlCol="0">
            <a:spAutoFit/>
          </a:bodyPr>
          <a:lstStyle/>
          <a:p>
            <a:pPr algn="ctr"/>
            <a:r>
              <a:rPr lang="en-US" b="1" i="1" dirty="0"/>
              <a:t>f = forward rate</a:t>
            </a:r>
          </a:p>
        </p:txBody>
      </p:sp>
      <p:cxnSp>
        <p:nvCxnSpPr>
          <p:cNvPr id="33" name="Straight Arrow Connector 32">
            <a:extLst>
              <a:ext uri="{FF2B5EF4-FFF2-40B4-BE49-F238E27FC236}">
                <a16:creationId xmlns:a16="http://schemas.microsoft.com/office/drawing/2014/main" id="{A75055C1-37B0-6E45-9C4B-4A3053B56C3F}"/>
              </a:ext>
            </a:extLst>
          </p:cNvPr>
          <p:cNvCxnSpPr>
            <a:cxnSpLocks/>
          </p:cNvCxnSpPr>
          <p:nvPr/>
        </p:nvCxnSpPr>
        <p:spPr>
          <a:xfrm>
            <a:off x="2792798" y="4408835"/>
            <a:ext cx="0" cy="20166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4483E56-AF08-A446-9FB7-F93E1CC4E075}"/>
              </a:ext>
            </a:extLst>
          </p:cNvPr>
          <p:cNvSpPr txBox="1"/>
          <p:nvPr/>
        </p:nvSpPr>
        <p:spPr>
          <a:xfrm>
            <a:off x="1092989" y="5676149"/>
            <a:ext cx="1635441" cy="369332"/>
          </a:xfrm>
          <a:prstGeom prst="rect">
            <a:avLst/>
          </a:prstGeom>
          <a:noFill/>
          <a:ln w="15875">
            <a:solidFill>
              <a:schemeClr val="tx1"/>
            </a:solidFill>
          </a:ln>
        </p:spPr>
        <p:txBody>
          <a:bodyPr wrap="square" rtlCol="0">
            <a:spAutoFit/>
          </a:bodyPr>
          <a:lstStyle/>
          <a:p>
            <a:pPr algn="ctr"/>
            <a:r>
              <a:rPr lang="en-US" b="1" i="1" dirty="0"/>
              <a:t>S = spot rate</a:t>
            </a:r>
          </a:p>
        </p:txBody>
      </p:sp>
      <p:cxnSp>
        <p:nvCxnSpPr>
          <p:cNvPr id="37" name="Straight Arrow Connector 36">
            <a:extLst>
              <a:ext uri="{FF2B5EF4-FFF2-40B4-BE49-F238E27FC236}">
                <a16:creationId xmlns:a16="http://schemas.microsoft.com/office/drawing/2014/main" id="{7E4C8B9F-EAE1-8440-B368-F316160810D5}"/>
              </a:ext>
            </a:extLst>
          </p:cNvPr>
          <p:cNvCxnSpPr>
            <a:cxnSpLocks/>
          </p:cNvCxnSpPr>
          <p:nvPr/>
        </p:nvCxnSpPr>
        <p:spPr>
          <a:xfrm flipV="1">
            <a:off x="2716636" y="5437541"/>
            <a:ext cx="0" cy="22161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1CFCD250-AE5D-1F4F-9C8A-921E822B5375}"/>
              </a:ext>
            </a:extLst>
          </p:cNvPr>
          <p:cNvPicPr/>
          <p:nvPr/>
        </p:nvPicPr>
        <p:blipFill rotWithShape="1">
          <a:blip r:embed="rId5"/>
          <a:srcRect r="24073"/>
          <a:stretch/>
        </p:blipFill>
        <p:spPr>
          <a:xfrm>
            <a:off x="4327291" y="2036819"/>
            <a:ext cx="1996168" cy="1231920"/>
          </a:xfrm>
          <a:prstGeom prst="rect">
            <a:avLst/>
          </a:prstGeom>
          <a:ln>
            <a:noFill/>
          </a:ln>
        </p:spPr>
      </p:pic>
      <p:pic>
        <p:nvPicPr>
          <p:cNvPr id="29" name="Picture 28">
            <a:extLst>
              <a:ext uri="{FF2B5EF4-FFF2-40B4-BE49-F238E27FC236}">
                <a16:creationId xmlns:a16="http://schemas.microsoft.com/office/drawing/2014/main" id="{05DB4648-0B95-6640-8AEA-DEE0E07E4FB4}"/>
              </a:ext>
            </a:extLst>
          </p:cNvPr>
          <p:cNvPicPr/>
          <p:nvPr/>
        </p:nvPicPr>
        <p:blipFill rotWithShape="1">
          <a:blip r:embed="rId5"/>
          <a:srcRect l="60805" r="24757" b="-1850"/>
          <a:stretch/>
        </p:blipFill>
        <p:spPr>
          <a:xfrm>
            <a:off x="6007721" y="4404453"/>
            <a:ext cx="379580" cy="1254702"/>
          </a:xfrm>
          <a:prstGeom prst="rect">
            <a:avLst/>
          </a:prstGeom>
          <a:ln>
            <a:noFill/>
          </a:ln>
        </p:spPr>
      </p:pic>
      <p:pic>
        <p:nvPicPr>
          <p:cNvPr id="17" name="Picture 16">
            <a:extLst>
              <a:ext uri="{FF2B5EF4-FFF2-40B4-BE49-F238E27FC236}">
                <a16:creationId xmlns:a16="http://schemas.microsoft.com/office/drawing/2014/main" id="{0FD5DE51-DD8E-454E-8E83-D9A7ABE967F6}"/>
              </a:ext>
            </a:extLst>
          </p:cNvPr>
          <p:cNvPicPr/>
          <p:nvPr/>
        </p:nvPicPr>
        <p:blipFill rotWithShape="1">
          <a:blip r:embed="rId5"/>
          <a:srcRect l="71712" b="-3201"/>
          <a:stretch/>
        </p:blipFill>
        <p:spPr>
          <a:xfrm>
            <a:off x="5126182" y="4404797"/>
            <a:ext cx="743729" cy="1271351"/>
          </a:xfrm>
          <a:prstGeom prst="rect">
            <a:avLst/>
          </a:prstGeom>
          <a:ln>
            <a:noFill/>
          </a:ln>
        </p:spPr>
      </p:pic>
      <p:sp>
        <p:nvSpPr>
          <p:cNvPr id="2" name="TextBox 1">
            <a:extLst>
              <a:ext uri="{FF2B5EF4-FFF2-40B4-BE49-F238E27FC236}">
                <a16:creationId xmlns:a16="http://schemas.microsoft.com/office/drawing/2014/main" id="{AB7D9B73-A07A-6C46-AD96-EADE601F5E21}"/>
              </a:ext>
            </a:extLst>
          </p:cNvPr>
          <p:cNvSpPr txBox="1"/>
          <p:nvPr/>
        </p:nvSpPr>
        <p:spPr>
          <a:xfrm>
            <a:off x="6387301" y="2245487"/>
            <a:ext cx="1169093" cy="646331"/>
          </a:xfrm>
          <a:prstGeom prst="rect">
            <a:avLst/>
          </a:prstGeom>
          <a:noFill/>
        </p:spPr>
        <p:txBody>
          <a:bodyPr wrap="square" rtlCol="0">
            <a:spAutoFit/>
          </a:bodyPr>
          <a:lstStyle/>
          <a:p>
            <a:r>
              <a:rPr lang="en-US" sz="3600" dirty="0"/>
              <a:t>1.10</a:t>
            </a:r>
            <a:endParaRPr lang="en-US" dirty="0"/>
          </a:p>
        </p:txBody>
      </p:sp>
      <p:sp>
        <p:nvSpPr>
          <p:cNvPr id="19" name="TextBox 18">
            <a:extLst>
              <a:ext uri="{FF2B5EF4-FFF2-40B4-BE49-F238E27FC236}">
                <a16:creationId xmlns:a16="http://schemas.microsoft.com/office/drawing/2014/main" id="{F3E2D51A-DA0F-4D45-8681-5DC22282676E}"/>
              </a:ext>
            </a:extLst>
          </p:cNvPr>
          <p:cNvSpPr txBox="1"/>
          <p:nvPr/>
        </p:nvSpPr>
        <p:spPr>
          <a:xfrm>
            <a:off x="6401156" y="4614613"/>
            <a:ext cx="1169093" cy="646331"/>
          </a:xfrm>
          <a:prstGeom prst="rect">
            <a:avLst/>
          </a:prstGeom>
          <a:noFill/>
        </p:spPr>
        <p:txBody>
          <a:bodyPr wrap="square" rtlCol="0">
            <a:spAutoFit/>
          </a:bodyPr>
          <a:lstStyle/>
          <a:p>
            <a:r>
              <a:rPr lang="en-US" sz="3600" dirty="0"/>
              <a:t>1.10</a:t>
            </a:r>
            <a:endParaRPr lang="en-US" dirty="0"/>
          </a:p>
        </p:txBody>
      </p:sp>
      <p:sp>
        <p:nvSpPr>
          <p:cNvPr id="20" name="TextBox 19">
            <a:extLst>
              <a:ext uri="{FF2B5EF4-FFF2-40B4-BE49-F238E27FC236}">
                <a16:creationId xmlns:a16="http://schemas.microsoft.com/office/drawing/2014/main" id="{E865724A-6D2E-0749-BBAC-87E7D865749F}"/>
              </a:ext>
            </a:extLst>
          </p:cNvPr>
          <p:cNvSpPr txBox="1"/>
          <p:nvPr/>
        </p:nvSpPr>
        <p:spPr>
          <a:xfrm>
            <a:off x="5325375" y="3319874"/>
            <a:ext cx="3737811" cy="461665"/>
          </a:xfrm>
          <a:prstGeom prst="rect">
            <a:avLst/>
          </a:prstGeom>
          <a:noFill/>
          <a:ln>
            <a:solidFill>
              <a:schemeClr val="accent1">
                <a:shade val="50000"/>
              </a:schemeClr>
            </a:solidFill>
          </a:ln>
        </p:spPr>
        <p:txBody>
          <a:bodyPr wrap="square" rtlCol="0">
            <a:spAutoFit/>
          </a:bodyPr>
          <a:lstStyle/>
          <a:p>
            <a:r>
              <a:rPr lang="en-US" sz="2400" dirty="0"/>
              <a:t>Note: 1.05 x 1.10 = 1.155</a:t>
            </a:r>
            <a:endParaRPr lang="en-US" sz="1200" dirty="0"/>
          </a:p>
        </p:txBody>
      </p:sp>
      <p:sp>
        <p:nvSpPr>
          <p:cNvPr id="21" name="TextBox 20">
            <a:extLst>
              <a:ext uri="{FF2B5EF4-FFF2-40B4-BE49-F238E27FC236}">
                <a16:creationId xmlns:a16="http://schemas.microsoft.com/office/drawing/2014/main" id="{7F26AC89-A554-424D-9382-8A89DA5BF1C1}"/>
              </a:ext>
            </a:extLst>
          </p:cNvPr>
          <p:cNvSpPr txBox="1"/>
          <p:nvPr/>
        </p:nvSpPr>
        <p:spPr>
          <a:xfrm>
            <a:off x="5365481" y="5654002"/>
            <a:ext cx="3697705" cy="461665"/>
          </a:xfrm>
          <a:prstGeom prst="rect">
            <a:avLst/>
          </a:prstGeom>
          <a:noFill/>
          <a:ln>
            <a:solidFill>
              <a:schemeClr val="accent1">
                <a:shade val="50000"/>
              </a:schemeClr>
            </a:solidFill>
          </a:ln>
        </p:spPr>
        <p:txBody>
          <a:bodyPr wrap="square" rtlCol="0">
            <a:spAutoFit/>
          </a:bodyPr>
          <a:lstStyle/>
          <a:p>
            <a:r>
              <a:rPr lang="en-US" sz="2400" dirty="0"/>
              <a:t>Note: 50 x 1.10 = 55</a:t>
            </a:r>
            <a:endParaRPr lang="en-US" sz="1200" dirty="0"/>
          </a:p>
        </p:txBody>
      </p:sp>
    </p:spTree>
    <p:extLst>
      <p:ext uri="{BB962C8B-B14F-4D97-AF65-F5344CB8AC3E}">
        <p14:creationId xmlns:p14="http://schemas.microsoft.com/office/powerpoint/2010/main" val="822726312"/>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73"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74" name="TextShape 3"/>
          <p:cNvSpPr txBox="1"/>
          <p:nvPr/>
        </p:nvSpPr>
        <p:spPr>
          <a:xfrm>
            <a:off x="106560" y="280785"/>
            <a:ext cx="9037440" cy="973440"/>
          </a:xfrm>
          <a:prstGeom prst="rect">
            <a:avLst/>
          </a:prstGeom>
          <a:noFill/>
          <a:ln>
            <a:noFill/>
          </a:ln>
        </p:spPr>
        <p:txBody>
          <a:bodyPr anchor="ctr"/>
          <a:lstStyle/>
          <a:p>
            <a:pPr>
              <a:lnSpc>
                <a:spcPct val="100000"/>
              </a:lnSpc>
            </a:pPr>
            <a:r>
              <a:rPr lang="en-US" sz="3600" b="0" strike="noStrike" spc="-1" dirty="0">
                <a:solidFill>
                  <a:srgbClr val="FF3333"/>
                </a:solidFill>
                <a:uFill>
                  <a:solidFill>
                    <a:srgbClr val="FFFFFF"/>
                  </a:solidFill>
                </a:uFill>
                <a:latin typeface="Nexa Light"/>
              </a:rPr>
              <a:t>Exchange Rate Relationships</a:t>
            </a:r>
            <a:endParaRPr lang="en-US" sz="3600" b="0" strike="noStrike" cap="all" spc="-1" dirty="0">
              <a:solidFill>
                <a:srgbClr val="FF3333"/>
              </a:solidFill>
              <a:uFill>
                <a:solidFill>
                  <a:srgbClr val="FFFFFF"/>
                </a:solidFill>
              </a:uFill>
              <a:latin typeface="Nexa Light"/>
            </a:endParaRPr>
          </a:p>
        </p:txBody>
      </p:sp>
      <p:sp>
        <p:nvSpPr>
          <p:cNvPr id="175" name="TextShape 4"/>
          <p:cNvSpPr txBox="1"/>
          <p:nvPr/>
        </p:nvSpPr>
        <p:spPr>
          <a:xfrm>
            <a:off x="489960" y="1523880"/>
            <a:ext cx="8025120" cy="4652640"/>
          </a:xfrm>
          <a:prstGeom prst="rect">
            <a:avLst/>
          </a:prstGeom>
          <a:noFill/>
          <a:ln>
            <a:noFill/>
          </a:ln>
        </p:spPr>
        <p:txBody>
          <a:bodyPr/>
          <a:lstStyle/>
          <a:p>
            <a:pPr marL="228600" indent="-228240">
              <a:lnSpc>
                <a:spcPct val="100000"/>
              </a:lnSpc>
              <a:spcBef>
                <a:spcPts val="1001"/>
              </a:spcBef>
            </a:pPr>
            <a:r>
              <a:rPr lang="en-US" sz="2800" b="0" strike="noStrike" spc="-1" dirty="0">
                <a:solidFill>
                  <a:srgbClr val="000000"/>
                </a:solidFill>
                <a:uFill>
                  <a:solidFill>
                    <a:srgbClr val="FFFFFF"/>
                  </a:solidFill>
                </a:uFill>
                <a:latin typeface="Nexa Light"/>
              </a:rPr>
              <a:t>2) Expectations Theory of Exchange Rates</a:t>
            </a:r>
          </a:p>
          <a:p>
            <a:pPr marL="228600" indent="-228240">
              <a:lnSpc>
                <a:spcPct val="100000"/>
              </a:lnSpc>
              <a:spcBef>
                <a:spcPts val="1001"/>
              </a:spcBef>
            </a:pPr>
            <a:endParaRPr lang="en-US" sz="2800" b="0" strike="noStrike" spc="-1" dirty="0">
              <a:solidFill>
                <a:srgbClr val="000000"/>
              </a:solidFill>
              <a:uFill>
                <a:solidFill>
                  <a:srgbClr val="FFFFFF"/>
                </a:solidFill>
              </a:uFill>
              <a:latin typeface="Nexa Light"/>
            </a:endParaRPr>
          </a:p>
        </p:txBody>
      </p:sp>
      <p:sp>
        <p:nvSpPr>
          <p:cNvPr id="176" name="CustomShape 5"/>
          <p:cNvSpPr/>
          <p:nvPr/>
        </p:nvSpPr>
        <p:spPr>
          <a:xfrm>
            <a:off x="1002600" y="3850200"/>
            <a:ext cx="7138080" cy="94212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nSpc>
                <a:spcPct val="100000"/>
              </a:lnSpc>
              <a:spcBef>
                <a:spcPts val="1400"/>
              </a:spcBef>
            </a:pPr>
            <a:r>
              <a:rPr lang="en-US" sz="2800" b="0" strike="noStrike" spc="-1" dirty="0">
                <a:solidFill>
                  <a:srgbClr val="000000"/>
                </a:solidFill>
                <a:uFill>
                  <a:solidFill>
                    <a:srgbClr val="FFFFFF"/>
                  </a:solidFill>
                </a:uFill>
                <a:latin typeface="Arial"/>
              </a:rPr>
              <a:t>Theory that the expected spot exchange rate equals the forward rate.</a:t>
            </a:r>
          </a:p>
          <a:p>
            <a:pPr>
              <a:lnSpc>
                <a:spcPct val="100000"/>
              </a:lnSpc>
              <a:spcBef>
                <a:spcPts val="1400"/>
              </a:spcBef>
            </a:pPr>
            <a:r>
              <a:rPr lang="en-US" sz="2000" b="0" strike="noStrike" spc="-1" dirty="0">
                <a:solidFill>
                  <a:srgbClr val="000000"/>
                </a:solidFill>
                <a:uFill>
                  <a:solidFill>
                    <a:srgbClr val="FFFFFF"/>
                  </a:solidFill>
                </a:uFill>
                <a:latin typeface="Arial"/>
              </a:rPr>
              <a:t>Think of the word expected as being like the word forward the only difference being that you may know the forward rate but you don’t know the expected rate so you solve for it and it gives you an indication of what the forward rate is.</a:t>
            </a:r>
          </a:p>
        </p:txBody>
      </p:sp>
      <p:sp>
        <p:nvSpPr>
          <p:cNvPr id="177" name="CustomShape 6"/>
          <p:cNvSpPr/>
          <p:nvPr/>
        </p:nvSpPr>
        <p:spPr>
          <a:xfrm>
            <a:off x="1060920" y="2400840"/>
            <a:ext cx="5328360" cy="1644840"/>
          </a:xfrm>
          <a:prstGeom prst="rect">
            <a:avLst/>
          </a:prstGeom>
          <a:blipFill>
            <a:blip r:embed="rId3"/>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45"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46" name="TextShape 3"/>
          <p:cNvSpPr txBox="1"/>
          <p:nvPr/>
        </p:nvSpPr>
        <p:spPr>
          <a:xfrm>
            <a:off x="106560" y="84945"/>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 Relationships</a:t>
            </a:r>
            <a:endParaRPr lang="en-US" sz="4000" b="0" strike="noStrike" cap="all" spc="-1">
              <a:solidFill>
                <a:srgbClr val="FF3333"/>
              </a:solidFill>
              <a:uFill>
                <a:solidFill>
                  <a:srgbClr val="FFFFFF"/>
                </a:solidFill>
              </a:uFill>
              <a:latin typeface="Nexa Light"/>
            </a:endParaRPr>
          </a:p>
        </p:txBody>
      </p:sp>
      <p:sp>
        <p:nvSpPr>
          <p:cNvPr id="147" name="TextShape 4"/>
          <p:cNvSpPr txBox="1"/>
          <p:nvPr/>
        </p:nvSpPr>
        <p:spPr>
          <a:xfrm>
            <a:off x="423699" y="987163"/>
            <a:ext cx="8025120" cy="469217"/>
          </a:xfrm>
          <a:prstGeom prst="rect">
            <a:avLst/>
          </a:prstGeom>
          <a:noFill/>
          <a:ln>
            <a:noFill/>
          </a:ln>
        </p:spPr>
        <p:txBody>
          <a:bodyPr/>
          <a:lstStyle/>
          <a:p>
            <a:pPr marL="228600" indent="-228240">
              <a:lnSpc>
                <a:spcPct val="100000"/>
              </a:lnSpc>
              <a:spcBef>
                <a:spcPts val="1001"/>
              </a:spcBef>
            </a:pPr>
            <a:r>
              <a:rPr lang="en-US" sz="2800" spc="-1" dirty="0">
                <a:solidFill>
                  <a:srgbClr val="000000"/>
                </a:solidFill>
                <a:uFill>
                  <a:solidFill>
                    <a:srgbClr val="FFFFFF"/>
                  </a:solidFill>
                </a:uFill>
                <a:latin typeface="Nexa Light"/>
              </a:rPr>
              <a:t>2) Expectations Theory of Exchange Rates</a:t>
            </a:r>
          </a:p>
        </p:txBody>
      </p:sp>
      <p:sp>
        <p:nvSpPr>
          <p:cNvPr id="149" name="CustomShape 6"/>
          <p:cNvSpPr/>
          <p:nvPr/>
        </p:nvSpPr>
        <p:spPr>
          <a:xfrm>
            <a:off x="4148765" y="3470215"/>
            <a:ext cx="1215720" cy="45468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gn="ctr">
              <a:lnSpc>
                <a:spcPct val="100000"/>
              </a:lnSpc>
              <a:spcBef>
                <a:spcPts val="1199"/>
              </a:spcBef>
            </a:pPr>
            <a:r>
              <a:rPr lang="en-US" sz="2400" b="0" strike="noStrike" spc="-1">
                <a:solidFill>
                  <a:srgbClr val="000000"/>
                </a:solidFill>
                <a:uFill>
                  <a:solidFill>
                    <a:srgbClr val="FFFFFF"/>
                  </a:solidFill>
                </a:uFill>
                <a:latin typeface="Arial"/>
              </a:rPr>
              <a:t>equals</a:t>
            </a:r>
          </a:p>
        </p:txBody>
      </p:sp>
      <p:sp>
        <p:nvSpPr>
          <p:cNvPr id="154" name="CustomShape 11"/>
          <p:cNvSpPr/>
          <p:nvPr/>
        </p:nvSpPr>
        <p:spPr>
          <a:xfrm>
            <a:off x="2133485" y="3237655"/>
            <a:ext cx="1436040" cy="919080"/>
          </a:xfrm>
          <a:prstGeom prst="rect">
            <a:avLst/>
          </a:prstGeom>
          <a:blipFill>
            <a:blip r:embed="rId3"/>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mc:AlternateContent xmlns:mc="http://schemas.openxmlformats.org/markup-compatibility/2006" xmlns:a14="http://schemas.microsoft.com/office/drawing/2010/main">
        <mc:Choice Requires="a14">
          <p:sp>
            <p:nvSpPr>
              <p:cNvPr id="155" name="Formula 12"/>
              <p:cNvSpPr txBox="1"/>
              <p:nvPr/>
            </p:nvSpPr>
            <p:spPr>
              <a:xfrm>
                <a:off x="5706125" y="3237655"/>
                <a:ext cx="1910880" cy="920520"/>
              </a:xfrm>
              <a:prstGeom prst="rect">
                <a:avLst/>
              </a:prstGeom>
            </p:spPr>
            <p:txBody>
              <a:bodyPr/>
              <a:lstStyle/>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𝐸</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𝑆</m:t>
                                  </m:r>
                                </m:e>
                                <m:sub>
                                  <m:f>
                                    <m:fPr>
                                      <m:type m:val="lin"/>
                                      <m:ctrlPr>
                                        <a:rPr i="1">
                                          <a:latin typeface="Cambria Math" panose="02040503050406030204" pitchFamily="18" charset="0"/>
                                        </a:rPr>
                                      </m:ctrlPr>
                                    </m:fPr>
                                    <m:num>
                                      <m:r>
                                        <a:rPr>
                                          <a:latin typeface="Cambria Math" panose="02040503050406030204" pitchFamily="18" charset="0"/>
                                        </a:rPr>
                                        <m:t>𝑓𝑜𝑟𝑒𝑖𝑔𝑛</m:t>
                                      </m:r>
                                    </m:num>
                                    <m:den>
                                      <m:r>
                                        <a:rPr>
                                          <a:latin typeface="Cambria Math" panose="02040503050406030204" pitchFamily="18" charset="0"/>
                                        </a:rPr>
                                        <m:t>$</m:t>
                                      </m:r>
                                    </m:den>
                                  </m:f>
                                </m:sub>
                              </m:sSub>
                            </m:e>
                          </m:d>
                        </m:num>
                        <m:den>
                          <m:sSub>
                            <m:sSubPr>
                              <m:ctrlPr>
                                <a:rPr i="1">
                                  <a:latin typeface="Cambria Math" panose="02040503050406030204" pitchFamily="18" charset="0"/>
                                </a:rPr>
                              </m:ctrlPr>
                            </m:sSubPr>
                            <m:e>
                              <m:r>
                                <a:rPr>
                                  <a:latin typeface="Cambria Math" panose="02040503050406030204" pitchFamily="18" charset="0"/>
                                </a:rPr>
                                <m:t>𝑆</m:t>
                              </m:r>
                            </m:e>
                            <m:sub>
                              <m:f>
                                <m:fPr>
                                  <m:type m:val="lin"/>
                                  <m:ctrlPr>
                                    <a:rPr i="1">
                                      <a:latin typeface="Cambria Math" panose="02040503050406030204" pitchFamily="18" charset="0"/>
                                    </a:rPr>
                                  </m:ctrlPr>
                                </m:fPr>
                                <m:num>
                                  <m:r>
                                    <a:rPr>
                                      <a:latin typeface="Cambria Math" panose="02040503050406030204" pitchFamily="18" charset="0"/>
                                    </a:rPr>
                                    <m:t>𝑓𝑜𝑟𝑒𝑖𝑔𝑛</m:t>
                                  </m:r>
                                </m:num>
                                <m:den>
                                  <m:r>
                                    <a:rPr>
                                      <a:latin typeface="Cambria Math" panose="02040503050406030204" pitchFamily="18" charset="0"/>
                                    </a:rPr>
                                    <m:t>$</m:t>
                                  </m:r>
                                </m:den>
                              </m:f>
                            </m:sub>
                          </m:sSub>
                        </m:den>
                      </m:f>
                    </m:oMath>
                  </m:oMathPara>
                </a14:m>
                <a:endParaRPr dirty="0"/>
              </a:p>
            </p:txBody>
          </p:sp>
        </mc:Choice>
        <mc:Fallback xmlns="">
          <p:sp>
            <p:nvSpPr>
              <p:cNvPr id="155" name="Formula 12"/>
              <p:cNvSpPr txBox="1">
                <a:spLocks noRot="1" noChangeAspect="1" noMove="1" noResize="1" noEditPoints="1" noAdjustHandles="1" noChangeArrowheads="1" noChangeShapeType="1" noTextEdit="1"/>
              </p:cNvSpPr>
              <p:nvPr/>
            </p:nvSpPr>
            <p:spPr>
              <a:xfrm>
                <a:off x="5706125" y="3237655"/>
                <a:ext cx="1910880" cy="920520"/>
              </a:xfrm>
              <a:prstGeom prst="rect">
                <a:avLst/>
              </a:prstGeom>
              <a:blipFill>
                <a:blip r:embed="rId4"/>
                <a:stretch>
                  <a:fillRect t="-19178" b="-32877"/>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BE5C7DEA-04DF-2643-AC7D-D1CEB9A7C5B0}"/>
              </a:ext>
            </a:extLst>
          </p:cNvPr>
          <p:cNvSpPr txBox="1"/>
          <p:nvPr/>
        </p:nvSpPr>
        <p:spPr>
          <a:xfrm>
            <a:off x="6112217" y="2662927"/>
            <a:ext cx="2750007" cy="369332"/>
          </a:xfrm>
          <a:prstGeom prst="rect">
            <a:avLst/>
          </a:prstGeom>
          <a:noFill/>
          <a:ln w="15875">
            <a:solidFill>
              <a:schemeClr val="tx1"/>
            </a:solidFill>
          </a:ln>
        </p:spPr>
        <p:txBody>
          <a:bodyPr wrap="square" rtlCol="0">
            <a:spAutoFit/>
          </a:bodyPr>
          <a:lstStyle/>
          <a:p>
            <a:pPr algn="ctr"/>
            <a:r>
              <a:rPr lang="en-US" b="1" i="1" dirty="0"/>
              <a:t>E = expected spot rate</a:t>
            </a:r>
          </a:p>
        </p:txBody>
      </p:sp>
      <p:cxnSp>
        <p:nvCxnSpPr>
          <p:cNvPr id="21" name="Straight Arrow Connector 20">
            <a:extLst>
              <a:ext uri="{FF2B5EF4-FFF2-40B4-BE49-F238E27FC236}">
                <a16:creationId xmlns:a16="http://schemas.microsoft.com/office/drawing/2014/main" id="{BE74F5B6-6132-0E4D-8D9A-1CFC48D3F526}"/>
              </a:ext>
            </a:extLst>
          </p:cNvPr>
          <p:cNvCxnSpPr>
            <a:cxnSpLocks/>
          </p:cNvCxnSpPr>
          <p:nvPr/>
        </p:nvCxnSpPr>
        <p:spPr>
          <a:xfrm flipH="1">
            <a:off x="6090592" y="3032259"/>
            <a:ext cx="51674" cy="27460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DA5884F-1D1E-7E43-A549-CFA51DD2C961}"/>
              </a:ext>
            </a:extLst>
          </p:cNvPr>
          <p:cNvSpPr txBox="1"/>
          <p:nvPr/>
        </p:nvSpPr>
        <p:spPr>
          <a:xfrm>
            <a:off x="6148652" y="4211280"/>
            <a:ext cx="1670970" cy="369332"/>
          </a:xfrm>
          <a:prstGeom prst="rect">
            <a:avLst/>
          </a:prstGeom>
          <a:noFill/>
          <a:ln w="15875">
            <a:solidFill>
              <a:schemeClr val="tx1"/>
            </a:solidFill>
          </a:ln>
        </p:spPr>
        <p:txBody>
          <a:bodyPr wrap="square" rtlCol="0">
            <a:spAutoFit/>
          </a:bodyPr>
          <a:lstStyle/>
          <a:p>
            <a:pPr algn="ctr"/>
            <a:r>
              <a:rPr lang="en-US" b="1" i="1" dirty="0"/>
              <a:t>S = spot rate</a:t>
            </a:r>
          </a:p>
        </p:txBody>
      </p:sp>
      <p:cxnSp>
        <p:nvCxnSpPr>
          <p:cNvPr id="25" name="Straight Arrow Connector 24">
            <a:extLst>
              <a:ext uri="{FF2B5EF4-FFF2-40B4-BE49-F238E27FC236}">
                <a16:creationId xmlns:a16="http://schemas.microsoft.com/office/drawing/2014/main" id="{F3A62927-D465-314A-B916-399EBD2C301C}"/>
              </a:ext>
            </a:extLst>
          </p:cNvPr>
          <p:cNvCxnSpPr>
            <a:cxnSpLocks/>
          </p:cNvCxnSpPr>
          <p:nvPr/>
        </p:nvCxnSpPr>
        <p:spPr>
          <a:xfrm flipV="1">
            <a:off x="6179189" y="3938347"/>
            <a:ext cx="0" cy="26366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3E39B7B-B2B7-4942-A4F8-438A89293037}"/>
              </a:ext>
            </a:extLst>
          </p:cNvPr>
          <p:cNvSpPr txBox="1"/>
          <p:nvPr/>
        </p:nvSpPr>
        <p:spPr>
          <a:xfrm>
            <a:off x="423699" y="2662927"/>
            <a:ext cx="1976014" cy="369332"/>
          </a:xfrm>
          <a:prstGeom prst="rect">
            <a:avLst/>
          </a:prstGeom>
          <a:noFill/>
          <a:ln w="15875">
            <a:solidFill>
              <a:schemeClr val="tx1"/>
            </a:solidFill>
          </a:ln>
        </p:spPr>
        <p:txBody>
          <a:bodyPr wrap="square" rtlCol="0">
            <a:spAutoFit/>
          </a:bodyPr>
          <a:lstStyle/>
          <a:p>
            <a:pPr algn="ctr"/>
            <a:r>
              <a:rPr lang="en-US" b="1" i="1" dirty="0"/>
              <a:t>f = forward rate</a:t>
            </a:r>
          </a:p>
        </p:txBody>
      </p:sp>
      <p:cxnSp>
        <p:nvCxnSpPr>
          <p:cNvPr id="33" name="Straight Arrow Connector 32">
            <a:extLst>
              <a:ext uri="{FF2B5EF4-FFF2-40B4-BE49-F238E27FC236}">
                <a16:creationId xmlns:a16="http://schemas.microsoft.com/office/drawing/2014/main" id="{A75055C1-37B0-6E45-9C4B-4A3053B56C3F}"/>
              </a:ext>
            </a:extLst>
          </p:cNvPr>
          <p:cNvCxnSpPr>
            <a:cxnSpLocks/>
          </p:cNvCxnSpPr>
          <p:nvPr/>
        </p:nvCxnSpPr>
        <p:spPr>
          <a:xfrm>
            <a:off x="2384568" y="3035995"/>
            <a:ext cx="0" cy="20166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4483E56-AF08-A446-9FB7-F93E1CC4E075}"/>
              </a:ext>
            </a:extLst>
          </p:cNvPr>
          <p:cNvSpPr txBox="1"/>
          <p:nvPr/>
        </p:nvSpPr>
        <p:spPr>
          <a:xfrm>
            <a:off x="684759" y="4303309"/>
            <a:ext cx="1635441" cy="369332"/>
          </a:xfrm>
          <a:prstGeom prst="rect">
            <a:avLst/>
          </a:prstGeom>
          <a:noFill/>
          <a:ln w="15875">
            <a:solidFill>
              <a:schemeClr val="tx1"/>
            </a:solidFill>
          </a:ln>
        </p:spPr>
        <p:txBody>
          <a:bodyPr wrap="square" rtlCol="0">
            <a:spAutoFit/>
          </a:bodyPr>
          <a:lstStyle/>
          <a:p>
            <a:pPr algn="ctr"/>
            <a:r>
              <a:rPr lang="en-US" b="1" i="1" dirty="0"/>
              <a:t>S = spot rate</a:t>
            </a:r>
          </a:p>
        </p:txBody>
      </p:sp>
      <p:cxnSp>
        <p:nvCxnSpPr>
          <p:cNvPr id="37" name="Straight Arrow Connector 36">
            <a:extLst>
              <a:ext uri="{FF2B5EF4-FFF2-40B4-BE49-F238E27FC236}">
                <a16:creationId xmlns:a16="http://schemas.microsoft.com/office/drawing/2014/main" id="{7E4C8B9F-EAE1-8440-B368-F316160810D5}"/>
              </a:ext>
            </a:extLst>
          </p:cNvPr>
          <p:cNvCxnSpPr>
            <a:cxnSpLocks/>
          </p:cNvCxnSpPr>
          <p:nvPr/>
        </p:nvCxnSpPr>
        <p:spPr>
          <a:xfrm flipV="1">
            <a:off x="2308406" y="4064701"/>
            <a:ext cx="0" cy="22161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163619"/>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79" name="TextShape 2"/>
          <p:cNvSpPr txBox="1"/>
          <p:nvPr/>
        </p:nvSpPr>
        <p:spPr>
          <a:xfrm>
            <a:off x="106560" y="267691"/>
            <a:ext cx="9037440" cy="973440"/>
          </a:xfrm>
          <a:prstGeom prst="rect">
            <a:avLst/>
          </a:prstGeom>
          <a:noFill/>
          <a:ln>
            <a:noFill/>
          </a:ln>
        </p:spPr>
        <p:txBody>
          <a:bodyPr anchor="ctr"/>
          <a:lstStyle/>
          <a:p>
            <a:pPr>
              <a:lnSpc>
                <a:spcPct val="100000"/>
              </a:lnSpc>
            </a:pPr>
            <a:r>
              <a:rPr lang="en-US" sz="3600" b="0" strike="noStrike" spc="-1" dirty="0">
                <a:solidFill>
                  <a:srgbClr val="FF3333"/>
                </a:solidFill>
                <a:uFill>
                  <a:solidFill>
                    <a:srgbClr val="FFFFFF"/>
                  </a:solidFill>
                </a:uFill>
                <a:latin typeface="Nexa Light"/>
              </a:rPr>
              <a:t>Exchange Rate Relationships</a:t>
            </a:r>
            <a:endParaRPr lang="en-US" sz="3600" b="0" strike="noStrike" cap="all" spc="-1" dirty="0">
              <a:solidFill>
                <a:srgbClr val="FF3333"/>
              </a:solidFill>
              <a:uFill>
                <a:solidFill>
                  <a:srgbClr val="FFFFFF"/>
                </a:solidFill>
              </a:uFill>
              <a:latin typeface="Nexa Light"/>
            </a:endParaRPr>
          </a:p>
        </p:txBody>
      </p:sp>
      <p:sp>
        <p:nvSpPr>
          <p:cNvPr id="180" name="TextShape 3"/>
          <p:cNvSpPr txBox="1"/>
          <p:nvPr/>
        </p:nvSpPr>
        <p:spPr>
          <a:xfrm>
            <a:off x="489960" y="1523880"/>
            <a:ext cx="8025120" cy="4652640"/>
          </a:xfrm>
          <a:prstGeom prst="rect">
            <a:avLst/>
          </a:prstGeom>
          <a:noFill/>
          <a:ln>
            <a:noFill/>
          </a:ln>
        </p:spPr>
        <p:txBody>
          <a:bodyPr/>
          <a:lstStyle/>
          <a:p>
            <a:pPr marL="228600" indent="-228240">
              <a:lnSpc>
                <a:spcPct val="100000"/>
              </a:lnSpc>
              <a:spcBef>
                <a:spcPts val="1001"/>
              </a:spcBef>
            </a:pPr>
            <a:r>
              <a:rPr lang="en-US" sz="2800" b="0" strike="noStrike" spc="-1" dirty="0">
                <a:solidFill>
                  <a:srgbClr val="000000"/>
                </a:solidFill>
                <a:uFill>
                  <a:solidFill>
                    <a:srgbClr val="FFFFFF"/>
                  </a:solidFill>
                </a:uFill>
                <a:latin typeface="Nexa Light"/>
              </a:rPr>
              <a:t>3) Purchasing Power Parity</a:t>
            </a:r>
          </a:p>
        </p:txBody>
      </p:sp>
      <p:sp>
        <p:nvSpPr>
          <p:cNvPr id="181" name="CustomShape 4"/>
          <p:cNvSpPr/>
          <p:nvPr/>
        </p:nvSpPr>
        <p:spPr>
          <a:xfrm>
            <a:off x="1033920" y="3963960"/>
            <a:ext cx="7366680" cy="179532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nSpc>
                <a:spcPct val="100000"/>
              </a:lnSpc>
              <a:spcBef>
                <a:spcPts val="1400"/>
              </a:spcBef>
            </a:pPr>
            <a:r>
              <a:rPr lang="en-US" sz="2800" b="0" strike="noStrike" spc="-1">
                <a:solidFill>
                  <a:srgbClr val="000000"/>
                </a:solidFill>
                <a:uFill>
                  <a:solidFill>
                    <a:srgbClr val="FFFFFF"/>
                  </a:solidFill>
                </a:uFill>
                <a:latin typeface="Arial"/>
              </a:rPr>
              <a:t>Theory that the cost of living in different countries is equal and that exchange rates adjust to offset inflation differentials across countries.</a:t>
            </a:r>
          </a:p>
        </p:txBody>
      </p:sp>
      <p:sp>
        <p:nvSpPr>
          <p:cNvPr id="182" name="CustomShape 5"/>
          <p:cNvSpPr/>
          <p:nvPr/>
        </p:nvSpPr>
        <p:spPr>
          <a:xfrm>
            <a:off x="1033920" y="2275920"/>
            <a:ext cx="478728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p:txBody>
      </p:sp>
      <p:sp>
        <p:nvSpPr>
          <p:cNvPr id="183" name="CustomShape 6"/>
          <p:cNvSpPr/>
          <p:nvPr/>
        </p:nvSpPr>
        <p:spPr>
          <a:xfrm>
            <a:off x="1033920" y="2275920"/>
            <a:ext cx="4787280" cy="1489680"/>
          </a:xfrm>
          <a:prstGeom prst="rect">
            <a:avLst/>
          </a:prstGeom>
          <a:blipFill>
            <a:blip r:embed="rId3"/>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45"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46" name="TextShape 3"/>
          <p:cNvSpPr txBox="1"/>
          <p:nvPr/>
        </p:nvSpPr>
        <p:spPr>
          <a:xfrm>
            <a:off x="106560" y="84945"/>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 Relationships</a:t>
            </a:r>
            <a:endParaRPr lang="en-US" sz="4000" b="0" strike="noStrike" cap="all" spc="-1">
              <a:solidFill>
                <a:srgbClr val="FF3333"/>
              </a:solidFill>
              <a:uFill>
                <a:solidFill>
                  <a:srgbClr val="FFFFFF"/>
                </a:solidFill>
              </a:uFill>
              <a:latin typeface="Nexa Light"/>
            </a:endParaRPr>
          </a:p>
        </p:txBody>
      </p:sp>
      <p:sp>
        <p:nvSpPr>
          <p:cNvPr id="147" name="TextShape 4"/>
          <p:cNvSpPr txBox="1"/>
          <p:nvPr/>
        </p:nvSpPr>
        <p:spPr>
          <a:xfrm>
            <a:off x="423699" y="987163"/>
            <a:ext cx="8025120" cy="469217"/>
          </a:xfrm>
          <a:prstGeom prst="rect">
            <a:avLst/>
          </a:prstGeom>
          <a:noFill/>
          <a:ln>
            <a:noFill/>
          </a:ln>
        </p:spPr>
        <p:txBody>
          <a:bodyPr/>
          <a:lstStyle/>
          <a:p>
            <a:pPr marL="228600" indent="-228240">
              <a:lnSpc>
                <a:spcPct val="100000"/>
              </a:lnSpc>
              <a:spcBef>
                <a:spcPts val="1001"/>
              </a:spcBef>
            </a:pPr>
            <a:r>
              <a:rPr lang="en-US" sz="2800" spc="-1" dirty="0">
                <a:solidFill>
                  <a:srgbClr val="000000"/>
                </a:solidFill>
                <a:uFill>
                  <a:solidFill>
                    <a:srgbClr val="FFFFFF"/>
                  </a:solidFill>
                </a:uFill>
                <a:latin typeface="Nexa Light"/>
              </a:rPr>
              <a:t>3) Purchasing Power Parity</a:t>
            </a:r>
          </a:p>
        </p:txBody>
      </p:sp>
      <p:sp>
        <p:nvSpPr>
          <p:cNvPr id="151" name="CustomShape 8"/>
          <p:cNvSpPr/>
          <p:nvPr/>
        </p:nvSpPr>
        <p:spPr>
          <a:xfrm>
            <a:off x="2840418" y="3714468"/>
            <a:ext cx="1215720" cy="45468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gn="ctr">
              <a:lnSpc>
                <a:spcPct val="100000"/>
              </a:lnSpc>
              <a:spcBef>
                <a:spcPts val="1199"/>
              </a:spcBef>
            </a:pPr>
            <a:r>
              <a:rPr lang="en-US" sz="2400" b="0" strike="noStrike" spc="-1" dirty="0">
                <a:solidFill>
                  <a:srgbClr val="000000"/>
                </a:solidFill>
                <a:uFill>
                  <a:solidFill>
                    <a:srgbClr val="FFFFFF"/>
                  </a:solidFill>
                </a:uFill>
                <a:latin typeface="Arial"/>
              </a:rPr>
              <a:t>equals</a:t>
            </a:r>
          </a:p>
        </p:txBody>
      </p:sp>
      <p:sp>
        <p:nvSpPr>
          <p:cNvPr id="153" name="CustomShape 10"/>
          <p:cNvSpPr/>
          <p:nvPr/>
        </p:nvSpPr>
        <p:spPr>
          <a:xfrm>
            <a:off x="2862782" y="2419870"/>
            <a:ext cx="1681920" cy="879120"/>
          </a:xfrm>
          <a:prstGeom prst="rect">
            <a:avLst/>
          </a:prstGeom>
          <a:blipFill>
            <a:blip r:embed="rId3"/>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mc:AlternateContent xmlns:mc="http://schemas.openxmlformats.org/markup-compatibility/2006" xmlns:a14="http://schemas.microsoft.com/office/drawing/2010/main">
        <mc:Choice Requires="a14">
          <p:sp>
            <p:nvSpPr>
              <p:cNvPr id="155" name="Formula 12"/>
              <p:cNvSpPr txBox="1"/>
              <p:nvPr/>
            </p:nvSpPr>
            <p:spPr>
              <a:xfrm>
                <a:off x="2721798" y="4814806"/>
                <a:ext cx="1910880" cy="920520"/>
              </a:xfrm>
              <a:prstGeom prst="rect">
                <a:avLst/>
              </a:prstGeom>
            </p:spPr>
            <p:txBody>
              <a:bodyPr/>
              <a:lstStyle/>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𝐸</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𝑆</m:t>
                                  </m:r>
                                </m:e>
                                <m:sub>
                                  <m:f>
                                    <m:fPr>
                                      <m:type m:val="lin"/>
                                      <m:ctrlPr>
                                        <a:rPr i="1">
                                          <a:latin typeface="Cambria Math" panose="02040503050406030204" pitchFamily="18" charset="0"/>
                                        </a:rPr>
                                      </m:ctrlPr>
                                    </m:fPr>
                                    <m:num>
                                      <m:r>
                                        <a:rPr>
                                          <a:latin typeface="Cambria Math" panose="02040503050406030204" pitchFamily="18" charset="0"/>
                                        </a:rPr>
                                        <m:t>𝑓𝑜𝑟𝑒𝑖𝑔𝑛</m:t>
                                      </m:r>
                                    </m:num>
                                    <m:den>
                                      <m:r>
                                        <a:rPr>
                                          <a:latin typeface="Cambria Math" panose="02040503050406030204" pitchFamily="18" charset="0"/>
                                        </a:rPr>
                                        <m:t>$</m:t>
                                      </m:r>
                                    </m:den>
                                  </m:f>
                                </m:sub>
                              </m:sSub>
                            </m:e>
                          </m:d>
                        </m:num>
                        <m:den>
                          <m:sSub>
                            <m:sSubPr>
                              <m:ctrlPr>
                                <a:rPr i="1">
                                  <a:latin typeface="Cambria Math" panose="02040503050406030204" pitchFamily="18" charset="0"/>
                                </a:rPr>
                              </m:ctrlPr>
                            </m:sSubPr>
                            <m:e>
                              <m:r>
                                <a:rPr>
                                  <a:latin typeface="Cambria Math" panose="02040503050406030204" pitchFamily="18" charset="0"/>
                                </a:rPr>
                                <m:t>𝑆</m:t>
                              </m:r>
                            </m:e>
                            <m:sub>
                              <m:f>
                                <m:fPr>
                                  <m:type m:val="lin"/>
                                  <m:ctrlPr>
                                    <a:rPr i="1">
                                      <a:latin typeface="Cambria Math" panose="02040503050406030204" pitchFamily="18" charset="0"/>
                                    </a:rPr>
                                  </m:ctrlPr>
                                </m:fPr>
                                <m:num>
                                  <m:r>
                                    <a:rPr>
                                      <a:latin typeface="Cambria Math" panose="02040503050406030204" pitchFamily="18" charset="0"/>
                                    </a:rPr>
                                    <m:t>𝑓𝑜𝑟𝑒𝑖𝑔𝑛</m:t>
                                  </m:r>
                                </m:num>
                                <m:den>
                                  <m:r>
                                    <a:rPr>
                                      <a:latin typeface="Cambria Math" panose="02040503050406030204" pitchFamily="18" charset="0"/>
                                    </a:rPr>
                                    <m:t>$</m:t>
                                  </m:r>
                                </m:den>
                              </m:f>
                            </m:sub>
                          </m:sSub>
                        </m:den>
                      </m:f>
                    </m:oMath>
                  </m:oMathPara>
                </a14:m>
                <a:endParaRPr dirty="0"/>
              </a:p>
            </p:txBody>
          </p:sp>
        </mc:Choice>
        <mc:Fallback xmlns="">
          <p:sp>
            <p:nvSpPr>
              <p:cNvPr id="155" name="Formula 12"/>
              <p:cNvSpPr txBox="1">
                <a:spLocks noRot="1" noChangeAspect="1" noMove="1" noResize="1" noEditPoints="1" noAdjustHandles="1" noChangeArrowheads="1" noChangeShapeType="1" noTextEdit="1"/>
              </p:cNvSpPr>
              <p:nvPr/>
            </p:nvSpPr>
            <p:spPr>
              <a:xfrm>
                <a:off x="2721798" y="4814806"/>
                <a:ext cx="1910880" cy="920520"/>
              </a:xfrm>
              <a:prstGeom prst="rect">
                <a:avLst/>
              </a:prstGeom>
              <a:blipFill>
                <a:blip r:embed="rId4"/>
                <a:stretch>
                  <a:fillRect t="-17568" b="-32432"/>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27BFF397-9E82-0A42-8E1F-92CCC8C2E12D}"/>
              </a:ext>
            </a:extLst>
          </p:cNvPr>
          <p:cNvSpPr txBox="1"/>
          <p:nvPr/>
        </p:nvSpPr>
        <p:spPr>
          <a:xfrm>
            <a:off x="3725368" y="1775937"/>
            <a:ext cx="1976014" cy="369332"/>
          </a:xfrm>
          <a:prstGeom prst="rect">
            <a:avLst/>
          </a:prstGeom>
          <a:noFill/>
          <a:ln w="15875">
            <a:solidFill>
              <a:schemeClr val="tx1"/>
            </a:solidFill>
          </a:ln>
        </p:spPr>
        <p:txBody>
          <a:bodyPr wrap="square" rtlCol="0">
            <a:spAutoFit/>
          </a:bodyPr>
          <a:lstStyle/>
          <a:p>
            <a:pPr algn="ctr"/>
            <a:r>
              <a:rPr lang="en-US" b="1" i="1" dirty="0" err="1"/>
              <a:t>i</a:t>
            </a:r>
            <a:r>
              <a:rPr lang="en-US" b="1" i="1" dirty="0"/>
              <a:t> = inflation rate</a:t>
            </a:r>
          </a:p>
        </p:txBody>
      </p:sp>
      <p:cxnSp>
        <p:nvCxnSpPr>
          <p:cNvPr id="18" name="Straight Arrow Connector 17">
            <a:extLst>
              <a:ext uri="{FF2B5EF4-FFF2-40B4-BE49-F238E27FC236}">
                <a16:creationId xmlns:a16="http://schemas.microsoft.com/office/drawing/2014/main" id="{97825A4B-9337-5749-936C-D1DA60705906}"/>
              </a:ext>
            </a:extLst>
          </p:cNvPr>
          <p:cNvCxnSpPr>
            <a:cxnSpLocks/>
            <a:endCxn id="153" idx="0"/>
          </p:cNvCxnSpPr>
          <p:nvPr/>
        </p:nvCxnSpPr>
        <p:spPr>
          <a:xfrm flipH="1">
            <a:off x="3703742" y="2145269"/>
            <a:ext cx="51674" cy="27460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E5C7DEA-04DF-2643-AC7D-D1CEB9A7C5B0}"/>
              </a:ext>
            </a:extLst>
          </p:cNvPr>
          <p:cNvSpPr txBox="1"/>
          <p:nvPr/>
        </p:nvSpPr>
        <p:spPr>
          <a:xfrm>
            <a:off x="3127890" y="4240078"/>
            <a:ext cx="2750007" cy="369332"/>
          </a:xfrm>
          <a:prstGeom prst="rect">
            <a:avLst/>
          </a:prstGeom>
          <a:noFill/>
          <a:ln w="15875">
            <a:solidFill>
              <a:schemeClr val="tx1"/>
            </a:solidFill>
          </a:ln>
        </p:spPr>
        <p:txBody>
          <a:bodyPr wrap="square" rtlCol="0">
            <a:spAutoFit/>
          </a:bodyPr>
          <a:lstStyle/>
          <a:p>
            <a:pPr algn="ctr"/>
            <a:r>
              <a:rPr lang="en-US" b="1" i="1" dirty="0"/>
              <a:t>E = expected spot rate</a:t>
            </a:r>
          </a:p>
        </p:txBody>
      </p:sp>
      <p:cxnSp>
        <p:nvCxnSpPr>
          <p:cNvPr id="21" name="Straight Arrow Connector 20">
            <a:extLst>
              <a:ext uri="{FF2B5EF4-FFF2-40B4-BE49-F238E27FC236}">
                <a16:creationId xmlns:a16="http://schemas.microsoft.com/office/drawing/2014/main" id="{BE74F5B6-6132-0E4D-8D9A-1CFC48D3F526}"/>
              </a:ext>
            </a:extLst>
          </p:cNvPr>
          <p:cNvCxnSpPr>
            <a:cxnSpLocks/>
          </p:cNvCxnSpPr>
          <p:nvPr/>
        </p:nvCxnSpPr>
        <p:spPr>
          <a:xfrm flipH="1">
            <a:off x="3106265" y="4609410"/>
            <a:ext cx="51674" cy="27460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DA5884F-1D1E-7E43-A549-CFA51DD2C961}"/>
              </a:ext>
            </a:extLst>
          </p:cNvPr>
          <p:cNvSpPr txBox="1"/>
          <p:nvPr/>
        </p:nvSpPr>
        <p:spPr>
          <a:xfrm>
            <a:off x="3164325" y="5788431"/>
            <a:ext cx="1670970" cy="369332"/>
          </a:xfrm>
          <a:prstGeom prst="rect">
            <a:avLst/>
          </a:prstGeom>
          <a:noFill/>
          <a:ln w="15875">
            <a:solidFill>
              <a:schemeClr val="tx1"/>
            </a:solidFill>
          </a:ln>
        </p:spPr>
        <p:txBody>
          <a:bodyPr wrap="square" rtlCol="0">
            <a:spAutoFit/>
          </a:bodyPr>
          <a:lstStyle/>
          <a:p>
            <a:pPr algn="ctr"/>
            <a:r>
              <a:rPr lang="en-US" b="1" i="1" dirty="0"/>
              <a:t>S = spot rate</a:t>
            </a:r>
          </a:p>
        </p:txBody>
      </p:sp>
      <p:cxnSp>
        <p:nvCxnSpPr>
          <p:cNvPr id="25" name="Straight Arrow Connector 24">
            <a:extLst>
              <a:ext uri="{FF2B5EF4-FFF2-40B4-BE49-F238E27FC236}">
                <a16:creationId xmlns:a16="http://schemas.microsoft.com/office/drawing/2014/main" id="{F3A62927-D465-314A-B916-399EBD2C301C}"/>
              </a:ext>
            </a:extLst>
          </p:cNvPr>
          <p:cNvCxnSpPr>
            <a:cxnSpLocks/>
          </p:cNvCxnSpPr>
          <p:nvPr/>
        </p:nvCxnSpPr>
        <p:spPr>
          <a:xfrm flipV="1">
            <a:off x="3194862" y="5515498"/>
            <a:ext cx="0" cy="26366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656072"/>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85"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86" name="TextShape 3"/>
          <p:cNvSpPr txBox="1"/>
          <p:nvPr/>
        </p:nvSpPr>
        <p:spPr>
          <a:xfrm>
            <a:off x="106200" y="71280"/>
            <a:ext cx="9037440" cy="973440"/>
          </a:xfrm>
          <a:prstGeom prst="rect">
            <a:avLst/>
          </a:prstGeom>
          <a:noFill/>
          <a:ln>
            <a:noFill/>
          </a:ln>
        </p:spPr>
        <p:txBody>
          <a:bodyPr anchor="ctr"/>
          <a:lstStyle/>
          <a:p>
            <a:pPr>
              <a:lnSpc>
                <a:spcPct val="100000"/>
              </a:lnSpc>
            </a:pPr>
            <a:r>
              <a:rPr lang="en-US" sz="3600" b="0" strike="noStrike" spc="-1" dirty="0">
                <a:solidFill>
                  <a:srgbClr val="FF3333"/>
                </a:solidFill>
                <a:uFill>
                  <a:solidFill>
                    <a:srgbClr val="FFFFFF"/>
                  </a:solidFill>
                </a:uFill>
                <a:latin typeface="Nexa Light"/>
              </a:rPr>
              <a:t>Exchange Rate Relationships</a:t>
            </a:r>
            <a:endParaRPr lang="en-US" sz="3600" b="0" strike="noStrike" cap="all" spc="-1" dirty="0">
              <a:solidFill>
                <a:srgbClr val="FF3333"/>
              </a:solidFill>
              <a:uFill>
                <a:solidFill>
                  <a:srgbClr val="FFFFFF"/>
                </a:solidFill>
              </a:uFill>
              <a:latin typeface="Nexa Light"/>
            </a:endParaRPr>
          </a:p>
        </p:txBody>
      </p:sp>
      <p:sp>
        <p:nvSpPr>
          <p:cNvPr id="187" name="TextShape 4"/>
          <p:cNvSpPr txBox="1"/>
          <p:nvPr/>
        </p:nvSpPr>
        <p:spPr>
          <a:xfrm>
            <a:off x="762120" y="1341720"/>
            <a:ext cx="7543440" cy="1669320"/>
          </a:xfrm>
          <a:prstGeom prst="rect">
            <a:avLst/>
          </a:prstGeom>
          <a:noFill/>
          <a:ln>
            <a:noFill/>
          </a:ln>
        </p:spPr>
        <p:txBody>
          <a:bodyPr>
            <a:normAutofit/>
          </a:bodyPr>
          <a:lstStyle/>
          <a:p>
            <a:pPr marL="228600" indent="-228240">
              <a:lnSpc>
                <a:spcPct val="100000"/>
              </a:lnSpc>
              <a:spcBef>
                <a:spcPts val="1001"/>
              </a:spcBef>
            </a:pPr>
            <a:r>
              <a:rPr lang="en-US" sz="2400" b="1" i="1" u="sng" strike="noStrike" spc="-1" dirty="0">
                <a:solidFill>
                  <a:srgbClr val="000000"/>
                </a:solidFill>
                <a:uFill>
                  <a:solidFill>
                    <a:srgbClr val="FFFFFF"/>
                  </a:solidFill>
                </a:uFill>
                <a:latin typeface="Nexa Light"/>
              </a:rPr>
              <a:t>Example</a:t>
            </a:r>
            <a:r>
              <a:rPr lang="en-US" sz="2400" b="0" i="1" strike="noStrike" spc="-1" dirty="0">
                <a:solidFill>
                  <a:srgbClr val="000000"/>
                </a:solidFill>
                <a:uFill>
                  <a:solidFill>
                    <a:srgbClr val="FFFFFF"/>
                  </a:solidFill>
                </a:uFill>
                <a:latin typeface="Nexa Light"/>
              </a:rPr>
              <a:t> - If inflation in the U.S. is forecasted at 1.0% this year and Ruritania is forecasted at 11.10%. Given a spot rate of 50 peso:$1, what is the Expected Spot rate?</a:t>
            </a:r>
            <a:endParaRPr lang="en-US" sz="2400" b="0" strike="noStrike" spc="-1" dirty="0">
              <a:solidFill>
                <a:srgbClr val="000000"/>
              </a:solidFill>
              <a:uFill>
                <a:solidFill>
                  <a:srgbClr val="FFFFFF"/>
                </a:solidFill>
              </a:uFill>
              <a:latin typeface="Nexa Light"/>
            </a:endParaRPr>
          </a:p>
          <a:p>
            <a:pPr marL="228600" indent="-228240">
              <a:lnSpc>
                <a:spcPct val="100000"/>
              </a:lnSpc>
              <a:spcBef>
                <a:spcPts val="1001"/>
              </a:spcBef>
            </a:pPr>
            <a:endParaRPr lang="en-US" sz="2400" b="0" strike="noStrike" spc="-1" dirty="0">
              <a:solidFill>
                <a:srgbClr val="000000"/>
              </a:solidFill>
              <a:uFill>
                <a:solidFill>
                  <a:srgbClr val="FFFFFF"/>
                </a:solidFill>
              </a:uFill>
              <a:latin typeface="Nexa Light"/>
            </a:endParaRPr>
          </a:p>
        </p:txBody>
      </p:sp>
      <p:sp>
        <p:nvSpPr>
          <p:cNvPr id="188" name="CustomShape 5"/>
          <p:cNvSpPr/>
          <p:nvPr/>
        </p:nvSpPr>
        <p:spPr>
          <a:xfrm>
            <a:off x="1254960" y="3011040"/>
            <a:ext cx="3738240" cy="2370240"/>
          </a:xfrm>
          <a:prstGeom prst="rect">
            <a:avLst/>
          </a:prstGeom>
          <a:noFill/>
          <a:ln w="12600">
            <a:noFill/>
          </a:ln>
        </p:spPr>
        <p:style>
          <a:lnRef idx="0">
            <a:scrgbClr r="0" g="0" b="0"/>
          </a:lnRef>
          <a:fillRef idx="0">
            <a:scrgbClr r="0" g="0" b="0"/>
          </a:fillRef>
          <a:effectRef idx="0">
            <a:scrgbClr r="0" g="0" b="0"/>
          </a:effectRef>
          <a:fontRef idx="minor"/>
        </p:style>
        <p:txBody>
          <a:bodyPr lIns="90360" tIns="44280" rIns="90360" bIns="44280"/>
          <a:lstStyle/>
          <a:p>
            <a:pPr>
              <a:lnSpc>
                <a:spcPct val="90000"/>
              </a:lnSpc>
              <a:spcBef>
                <a:spcPts val="839"/>
              </a:spcBef>
            </a:pPr>
            <a:endParaRPr lang="en-US" sz="1800" b="0" strike="noStrike" spc="-1">
              <a:solidFill>
                <a:srgbClr val="000000"/>
              </a:solidFill>
              <a:uFill>
                <a:solidFill>
                  <a:srgbClr val="FFFFFF"/>
                </a:solidFill>
              </a:uFill>
              <a:latin typeface="Arial"/>
            </a:endParaRPr>
          </a:p>
          <a:p>
            <a:pPr>
              <a:lnSpc>
                <a:spcPct val="90000"/>
              </a:lnSpc>
              <a:spcBef>
                <a:spcPts val="839"/>
              </a:spcBef>
            </a:pPr>
            <a:r>
              <a:rPr lang="en-US" sz="2800" b="1" strike="noStrike" spc="-1">
                <a:solidFill>
                  <a:srgbClr val="000000"/>
                </a:solidFill>
                <a:uFill>
                  <a:solidFill>
                    <a:srgbClr val="FFFFFF"/>
                  </a:solidFill>
                </a:uFill>
                <a:latin typeface="Times New Roman"/>
              </a:rPr>
              <a:t>		</a:t>
            </a:r>
            <a:endParaRPr lang="en-US" sz="2800" b="0" strike="noStrike" spc="-1">
              <a:solidFill>
                <a:srgbClr val="000000"/>
              </a:solidFill>
              <a:uFill>
                <a:solidFill>
                  <a:srgbClr val="FFFFFF"/>
                </a:solidFill>
              </a:uFill>
              <a:latin typeface="Arial"/>
            </a:endParaRPr>
          </a:p>
          <a:p>
            <a:pPr>
              <a:lnSpc>
                <a:spcPct val="90000"/>
              </a:lnSpc>
              <a:spcBef>
                <a:spcPts val="839"/>
              </a:spcBef>
            </a:pPr>
            <a:r>
              <a:rPr lang="en-US" sz="2800" b="1" strike="noStrike" spc="-1">
                <a:solidFill>
                  <a:srgbClr val="000000"/>
                </a:solidFill>
                <a:uFill>
                  <a:solidFill>
                    <a:srgbClr val="FFFFFF"/>
                  </a:solidFill>
                </a:uFill>
                <a:latin typeface="Times New Roman"/>
              </a:rPr>
              <a:t>                                                                </a:t>
            </a:r>
            <a:endParaRPr lang="en-US" sz="2800" b="0" strike="noStrike" spc="-1">
              <a:solidFill>
                <a:srgbClr val="000000"/>
              </a:solidFill>
              <a:uFill>
                <a:solidFill>
                  <a:srgbClr val="FFFFFF"/>
                </a:solidFill>
              </a:uFill>
              <a:latin typeface="Arial"/>
            </a:endParaRPr>
          </a:p>
          <a:p>
            <a:pPr>
              <a:lnSpc>
                <a:spcPct val="90000"/>
              </a:lnSpc>
              <a:spcBef>
                <a:spcPts val="839"/>
              </a:spcBef>
            </a:pPr>
            <a:r>
              <a:rPr lang="en-US" sz="2800" b="1" strike="noStrike" spc="-1">
                <a:solidFill>
                  <a:srgbClr val="000000"/>
                </a:solidFill>
                <a:uFill>
                  <a:solidFill>
                    <a:srgbClr val="FFFFFF"/>
                  </a:solidFill>
                </a:uFill>
                <a:latin typeface="Times New Roman"/>
              </a:rPr>
              <a:t>			 	</a:t>
            </a:r>
            <a:endParaRPr lang="en-US" sz="2800" b="0" strike="noStrike" spc="-1">
              <a:solidFill>
                <a:srgbClr val="000000"/>
              </a:solidFill>
              <a:uFill>
                <a:solidFill>
                  <a:srgbClr val="FFFFFF"/>
                </a:solidFill>
              </a:uFill>
              <a:latin typeface="Arial"/>
            </a:endParaRPr>
          </a:p>
        </p:txBody>
      </p:sp>
      <p:sp>
        <p:nvSpPr>
          <p:cNvPr id="190" name="CustomShape 7"/>
          <p:cNvSpPr/>
          <p:nvPr/>
        </p:nvSpPr>
        <p:spPr>
          <a:xfrm>
            <a:off x="3321086" y="4943892"/>
            <a:ext cx="3016214" cy="121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0" strike="noStrike" spc="-1" dirty="0">
                <a:solidFill>
                  <a:srgbClr val="000000"/>
                </a:solidFill>
                <a:uFill>
                  <a:solidFill>
                    <a:srgbClr val="FFFFFF"/>
                  </a:solidFill>
                </a:uFill>
                <a:latin typeface="Arial"/>
              </a:rPr>
              <a:t>Solve for </a:t>
            </a:r>
            <a:r>
              <a:rPr lang="en-US" sz="2000" i="1" strike="noStrike" spc="-1" dirty="0">
                <a:solidFill>
                  <a:srgbClr val="000000"/>
                </a:solidFill>
                <a:uFill>
                  <a:solidFill>
                    <a:srgbClr val="FFFFFF"/>
                  </a:solidFill>
                </a:uFill>
                <a:latin typeface="Arial"/>
              </a:rPr>
              <a:t>E(S</a:t>
            </a:r>
            <a:r>
              <a:rPr lang="en-US" sz="2400" i="1" strike="noStrike" spc="-1" baseline="-25000" dirty="0">
                <a:solidFill>
                  <a:srgbClr val="000000"/>
                </a:solidFill>
                <a:uFill>
                  <a:solidFill>
                    <a:srgbClr val="FFFFFF"/>
                  </a:solidFill>
                </a:uFill>
                <a:latin typeface="Arial"/>
              </a:rPr>
              <a:t>foreign/$)</a:t>
            </a:r>
            <a:endParaRPr lang="en-US" sz="2400" strike="noStrike" spc="-1" dirty="0">
              <a:solidFill>
                <a:srgbClr val="000000"/>
              </a:solidFill>
              <a:uFill>
                <a:solidFill>
                  <a:srgbClr val="FFFFFF"/>
                </a:solidFill>
              </a:uFill>
              <a:latin typeface="Arial"/>
            </a:endParaRPr>
          </a:p>
          <a:p>
            <a:br>
              <a:rPr dirty="0"/>
            </a:br>
            <a:r>
              <a:rPr lang="en-US" sz="2400" b="0" strike="noStrike" spc="-1" dirty="0">
                <a:solidFill>
                  <a:srgbClr val="000000"/>
                </a:solidFill>
                <a:uFill>
                  <a:solidFill>
                    <a:srgbClr val="FFFFFF"/>
                  </a:solidFill>
                </a:uFill>
                <a:latin typeface="Arial"/>
              </a:rPr>
              <a:t>55 = </a:t>
            </a:r>
            <a:r>
              <a:rPr lang="en-US" sz="2000" i="1" spc="-1" dirty="0">
                <a:solidFill>
                  <a:srgbClr val="000000"/>
                </a:solidFill>
                <a:uFill>
                  <a:solidFill>
                    <a:srgbClr val="FFFFFF"/>
                  </a:solidFill>
                </a:uFill>
              </a:rPr>
              <a:t>E(S</a:t>
            </a:r>
            <a:r>
              <a:rPr lang="en-US" sz="2400" i="1" spc="-1" baseline="-25000" dirty="0">
                <a:solidFill>
                  <a:srgbClr val="000000"/>
                </a:solidFill>
                <a:uFill>
                  <a:solidFill>
                    <a:srgbClr val="FFFFFF"/>
                  </a:solidFill>
                </a:uFill>
              </a:rPr>
              <a:t>foreign/$)</a:t>
            </a:r>
            <a:endParaRPr lang="en-US" sz="2400" spc="-1" dirty="0">
              <a:solidFill>
                <a:srgbClr val="000000"/>
              </a:solidFill>
              <a:uFill>
                <a:solidFill>
                  <a:srgbClr val="FFFFFF"/>
                </a:solidFill>
              </a:uFill>
            </a:endParaRPr>
          </a:p>
          <a:p>
            <a:pPr>
              <a:lnSpc>
                <a:spcPct val="100000"/>
              </a:lnSpc>
            </a:pPr>
            <a:endParaRPr lang="en-US" sz="2400" b="0" strike="noStrike" spc="-1" dirty="0">
              <a:solidFill>
                <a:srgbClr val="000000"/>
              </a:solidFill>
              <a:uFill>
                <a:solidFill>
                  <a:srgbClr val="FFFFFF"/>
                </a:solidFill>
              </a:uFill>
              <a:latin typeface="Arial"/>
            </a:endParaRPr>
          </a:p>
        </p:txBody>
      </p:sp>
      <p:pic>
        <p:nvPicPr>
          <p:cNvPr id="3" name="Picture 2">
            <a:extLst>
              <a:ext uri="{FF2B5EF4-FFF2-40B4-BE49-F238E27FC236}">
                <a16:creationId xmlns:a16="http://schemas.microsoft.com/office/drawing/2014/main" id="{127EC070-15B8-C549-9363-C51D2E56FB51}"/>
              </a:ext>
            </a:extLst>
          </p:cNvPr>
          <p:cNvPicPr>
            <a:picLocks noChangeAspect="1"/>
          </p:cNvPicPr>
          <p:nvPr/>
        </p:nvPicPr>
        <p:blipFill rotWithShape="1">
          <a:blip r:embed="rId3">
            <a:extLst>
              <a:ext uri="{28A0092B-C50C-407E-A947-70E740481C1C}">
                <a14:useLocalDpi xmlns:a14="http://schemas.microsoft.com/office/drawing/2010/main" val="0"/>
              </a:ext>
            </a:extLst>
          </a:blip>
          <a:srcRect t="14798" r="8010" b="21587"/>
          <a:stretch/>
        </p:blipFill>
        <p:spPr>
          <a:xfrm>
            <a:off x="2822318" y="2714040"/>
            <a:ext cx="3423044" cy="2229852"/>
          </a:xfrm>
          <a:prstGeom prst="rect">
            <a:avLst/>
          </a:prstGeom>
        </p:spPr>
      </p:pic>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45"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46" name="TextShape 3"/>
          <p:cNvSpPr txBox="1"/>
          <p:nvPr/>
        </p:nvSpPr>
        <p:spPr>
          <a:xfrm>
            <a:off x="106560" y="84945"/>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 Relationships</a:t>
            </a:r>
            <a:endParaRPr lang="en-US" sz="4000" b="0" strike="noStrike" cap="all" spc="-1">
              <a:solidFill>
                <a:srgbClr val="FF3333"/>
              </a:solidFill>
              <a:uFill>
                <a:solidFill>
                  <a:srgbClr val="FFFFFF"/>
                </a:solidFill>
              </a:uFill>
              <a:latin typeface="Nexa Light"/>
            </a:endParaRPr>
          </a:p>
        </p:txBody>
      </p:sp>
      <p:sp>
        <p:nvSpPr>
          <p:cNvPr id="147" name="TextShape 4"/>
          <p:cNvSpPr txBox="1"/>
          <p:nvPr/>
        </p:nvSpPr>
        <p:spPr>
          <a:xfrm>
            <a:off x="559080" y="1362815"/>
            <a:ext cx="8025120" cy="469217"/>
          </a:xfrm>
          <a:prstGeom prst="rect">
            <a:avLst/>
          </a:prstGeom>
          <a:noFill/>
          <a:ln>
            <a:noFill/>
          </a:ln>
        </p:spPr>
        <p:txBody>
          <a:bodyPr/>
          <a:lstStyle/>
          <a:p>
            <a:pPr marL="228600" indent="-228240">
              <a:lnSpc>
                <a:spcPct val="100000"/>
              </a:lnSpc>
              <a:spcBef>
                <a:spcPts val="1001"/>
              </a:spcBef>
            </a:pPr>
            <a:r>
              <a:rPr lang="en-US" sz="2800" spc="-1" dirty="0">
                <a:solidFill>
                  <a:srgbClr val="000000"/>
                </a:solidFill>
                <a:uFill>
                  <a:solidFill>
                    <a:srgbClr val="FFFFFF"/>
                  </a:solidFill>
                </a:uFill>
                <a:latin typeface="Nexa Light"/>
              </a:rPr>
              <a:t>4)  International Fisher effect</a:t>
            </a:r>
          </a:p>
        </p:txBody>
      </p:sp>
      <p:sp>
        <p:nvSpPr>
          <p:cNvPr id="148" name="CustomShape 5"/>
          <p:cNvSpPr/>
          <p:nvPr/>
        </p:nvSpPr>
        <p:spPr>
          <a:xfrm>
            <a:off x="3919045" y="3171972"/>
            <a:ext cx="1215720" cy="45468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gn="ctr">
              <a:lnSpc>
                <a:spcPct val="100000"/>
              </a:lnSpc>
              <a:spcBef>
                <a:spcPts val="1199"/>
              </a:spcBef>
            </a:pPr>
            <a:r>
              <a:rPr lang="en-US" sz="2400" b="0" strike="noStrike" spc="-1" dirty="0">
                <a:solidFill>
                  <a:srgbClr val="000000"/>
                </a:solidFill>
                <a:uFill>
                  <a:solidFill>
                    <a:srgbClr val="FFFFFF"/>
                  </a:solidFill>
                </a:uFill>
                <a:latin typeface="Arial"/>
              </a:rPr>
              <a:t>equals</a:t>
            </a:r>
          </a:p>
        </p:txBody>
      </p:sp>
      <p:sp>
        <p:nvSpPr>
          <p:cNvPr id="152" name="CustomShape 9"/>
          <p:cNvSpPr/>
          <p:nvPr/>
        </p:nvSpPr>
        <p:spPr>
          <a:xfrm>
            <a:off x="1706665" y="2939597"/>
            <a:ext cx="1780920" cy="874440"/>
          </a:xfrm>
          <a:prstGeom prst="rect">
            <a:avLst/>
          </a:prstGeom>
          <a:blipFill>
            <a:blip r:embed="rId3"/>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sp>
        <p:nvSpPr>
          <p:cNvPr id="153" name="CustomShape 10"/>
          <p:cNvSpPr/>
          <p:nvPr/>
        </p:nvSpPr>
        <p:spPr>
          <a:xfrm>
            <a:off x="5566225" y="2939597"/>
            <a:ext cx="1681920" cy="879120"/>
          </a:xfrm>
          <a:prstGeom prst="rect">
            <a:avLst/>
          </a:prstGeom>
          <a:blipFill>
            <a:blip r:embed="rId4"/>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sp>
        <p:nvSpPr>
          <p:cNvPr id="14" name="TextBox 13">
            <a:extLst>
              <a:ext uri="{FF2B5EF4-FFF2-40B4-BE49-F238E27FC236}">
                <a16:creationId xmlns:a16="http://schemas.microsoft.com/office/drawing/2014/main" id="{7BE34273-4909-BC4B-889E-B22B380D572C}"/>
              </a:ext>
            </a:extLst>
          </p:cNvPr>
          <p:cNvSpPr txBox="1"/>
          <p:nvPr/>
        </p:nvSpPr>
        <p:spPr>
          <a:xfrm>
            <a:off x="320456" y="2383456"/>
            <a:ext cx="1976014" cy="369332"/>
          </a:xfrm>
          <a:prstGeom prst="rect">
            <a:avLst/>
          </a:prstGeom>
          <a:noFill/>
          <a:ln w="15875">
            <a:solidFill>
              <a:schemeClr val="tx1"/>
            </a:solidFill>
          </a:ln>
        </p:spPr>
        <p:txBody>
          <a:bodyPr wrap="square" rtlCol="0">
            <a:spAutoFit/>
          </a:bodyPr>
          <a:lstStyle/>
          <a:p>
            <a:pPr algn="ctr"/>
            <a:r>
              <a:rPr lang="en-US" b="1" i="1" dirty="0"/>
              <a:t>r = risk free rate</a:t>
            </a:r>
          </a:p>
        </p:txBody>
      </p:sp>
      <p:cxnSp>
        <p:nvCxnSpPr>
          <p:cNvPr id="15" name="Straight Arrow Connector 14">
            <a:extLst>
              <a:ext uri="{FF2B5EF4-FFF2-40B4-BE49-F238E27FC236}">
                <a16:creationId xmlns:a16="http://schemas.microsoft.com/office/drawing/2014/main" id="{70DE05CD-AA65-3244-A27E-D9A809E47200}"/>
              </a:ext>
            </a:extLst>
          </p:cNvPr>
          <p:cNvCxnSpPr>
            <a:cxnSpLocks/>
          </p:cNvCxnSpPr>
          <p:nvPr/>
        </p:nvCxnSpPr>
        <p:spPr>
          <a:xfrm>
            <a:off x="2296470" y="2752788"/>
            <a:ext cx="108772" cy="29986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7BFF397-9E82-0A42-8E1F-92CCC8C2E12D}"/>
              </a:ext>
            </a:extLst>
          </p:cNvPr>
          <p:cNvSpPr txBox="1"/>
          <p:nvPr/>
        </p:nvSpPr>
        <p:spPr>
          <a:xfrm>
            <a:off x="6428811" y="2295664"/>
            <a:ext cx="1976014" cy="369332"/>
          </a:xfrm>
          <a:prstGeom prst="rect">
            <a:avLst/>
          </a:prstGeom>
          <a:noFill/>
          <a:ln w="15875">
            <a:solidFill>
              <a:schemeClr val="tx1"/>
            </a:solidFill>
          </a:ln>
        </p:spPr>
        <p:txBody>
          <a:bodyPr wrap="square" rtlCol="0">
            <a:spAutoFit/>
          </a:bodyPr>
          <a:lstStyle/>
          <a:p>
            <a:pPr algn="ctr"/>
            <a:r>
              <a:rPr lang="en-US" b="1" i="1" dirty="0" err="1"/>
              <a:t>i</a:t>
            </a:r>
            <a:r>
              <a:rPr lang="en-US" b="1" i="1" dirty="0"/>
              <a:t> = inflation rate</a:t>
            </a:r>
          </a:p>
        </p:txBody>
      </p:sp>
      <p:cxnSp>
        <p:nvCxnSpPr>
          <p:cNvPr id="18" name="Straight Arrow Connector 17">
            <a:extLst>
              <a:ext uri="{FF2B5EF4-FFF2-40B4-BE49-F238E27FC236}">
                <a16:creationId xmlns:a16="http://schemas.microsoft.com/office/drawing/2014/main" id="{97825A4B-9337-5749-936C-D1DA60705906}"/>
              </a:ext>
            </a:extLst>
          </p:cNvPr>
          <p:cNvCxnSpPr>
            <a:cxnSpLocks/>
            <a:endCxn id="153" idx="0"/>
          </p:cNvCxnSpPr>
          <p:nvPr/>
        </p:nvCxnSpPr>
        <p:spPr>
          <a:xfrm flipH="1">
            <a:off x="6407185" y="2664996"/>
            <a:ext cx="51674" cy="27460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ustomShape 5">
            <a:extLst>
              <a:ext uri="{FF2B5EF4-FFF2-40B4-BE49-F238E27FC236}">
                <a16:creationId xmlns:a16="http://schemas.microsoft.com/office/drawing/2014/main" id="{D17DC8CB-A0FC-3C4A-950D-39818D7F8D74}"/>
              </a:ext>
            </a:extLst>
          </p:cNvPr>
          <p:cNvSpPr/>
          <p:nvPr/>
        </p:nvSpPr>
        <p:spPr>
          <a:xfrm>
            <a:off x="1018477" y="4244095"/>
            <a:ext cx="7213605" cy="185652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marL="342900" indent="-342900">
              <a:lnSpc>
                <a:spcPct val="100000"/>
              </a:lnSpc>
              <a:spcBef>
                <a:spcPts val="1199"/>
              </a:spcBef>
              <a:buFont typeface="Arial" panose="020B0604020202020204" pitchFamily="34" charset="0"/>
              <a:buChar char="•"/>
            </a:pPr>
            <a:r>
              <a:rPr lang="en-US" sz="2400" b="0" strike="noStrike" spc="-1" dirty="0">
                <a:solidFill>
                  <a:srgbClr val="000000"/>
                </a:solidFill>
                <a:uFill>
                  <a:solidFill>
                    <a:srgbClr val="FFFFFF"/>
                  </a:solidFill>
                </a:uFill>
                <a:latin typeface="Arial"/>
              </a:rPr>
              <a:t>The expected difference in inflation rates equals the difference in current interest rates.</a:t>
            </a:r>
          </a:p>
          <a:p>
            <a:pPr marL="342900" indent="-342900">
              <a:lnSpc>
                <a:spcPct val="100000"/>
              </a:lnSpc>
              <a:spcBef>
                <a:spcPts val="1199"/>
              </a:spcBef>
              <a:buFont typeface="Arial" panose="020B0604020202020204" pitchFamily="34" charset="0"/>
              <a:buChar char="•"/>
            </a:pPr>
            <a:r>
              <a:rPr lang="en-US" sz="2400" b="0" strike="noStrike" spc="-1" dirty="0">
                <a:solidFill>
                  <a:srgbClr val="000000"/>
                </a:solidFill>
                <a:uFill>
                  <a:solidFill>
                    <a:srgbClr val="FFFFFF"/>
                  </a:solidFill>
                </a:uFill>
                <a:latin typeface="Arial"/>
              </a:rPr>
              <a:t>Also called common real interest rates</a:t>
            </a:r>
          </a:p>
        </p:txBody>
      </p:sp>
    </p:spTree>
    <p:extLst>
      <p:ext uri="{BB962C8B-B14F-4D97-AF65-F5344CB8AC3E}">
        <p14:creationId xmlns:p14="http://schemas.microsoft.com/office/powerpoint/2010/main" val="52820355"/>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98"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99" name="TextShape 3"/>
          <p:cNvSpPr txBox="1"/>
          <p:nvPr/>
        </p:nvSpPr>
        <p:spPr>
          <a:xfrm>
            <a:off x="224039" y="71280"/>
            <a:ext cx="9037440" cy="973440"/>
          </a:xfrm>
          <a:prstGeom prst="rect">
            <a:avLst/>
          </a:prstGeom>
          <a:noFill/>
          <a:ln>
            <a:noFill/>
          </a:ln>
        </p:spPr>
        <p:txBody>
          <a:bodyPr anchor="ctr"/>
          <a:lstStyle/>
          <a:p>
            <a:pPr>
              <a:lnSpc>
                <a:spcPct val="100000"/>
              </a:lnSpc>
            </a:pPr>
            <a:r>
              <a:rPr lang="en-US" sz="3600" b="0" strike="noStrike" spc="-1" dirty="0">
                <a:solidFill>
                  <a:srgbClr val="FF3333"/>
                </a:solidFill>
                <a:uFill>
                  <a:solidFill>
                    <a:srgbClr val="FFFFFF"/>
                  </a:solidFill>
                </a:uFill>
                <a:latin typeface="Nexa Light"/>
              </a:rPr>
              <a:t>Exchange Rate Relationships</a:t>
            </a:r>
            <a:endParaRPr lang="en-US" sz="3600" b="0" strike="noStrike" cap="all" spc="-1" dirty="0">
              <a:solidFill>
                <a:srgbClr val="FF3333"/>
              </a:solidFill>
              <a:uFill>
                <a:solidFill>
                  <a:srgbClr val="FFFFFF"/>
                </a:solidFill>
              </a:uFill>
              <a:latin typeface="Nexa Light"/>
            </a:endParaRPr>
          </a:p>
        </p:txBody>
      </p:sp>
      <p:sp>
        <p:nvSpPr>
          <p:cNvPr id="200" name="TextShape 4"/>
          <p:cNvSpPr txBox="1"/>
          <p:nvPr/>
        </p:nvSpPr>
        <p:spPr>
          <a:xfrm>
            <a:off x="417439" y="2566479"/>
            <a:ext cx="7695720" cy="885397"/>
          </a:xfrm>
          <a:prstGeom prst="rect">
            <a:avLst/>
          </a:prstGeom>
          <a:noFill/>
          <a:ln>
            <a:noFill/>
          </a:ln>
        </p:spPr>
        <p:txBody>
          <a:bodyPr/>
          <a:lstStyle/>
          <a:p>
            <a:pPr marL="228600" indent="-228240">
              <a:lnSpc>
                <a:spcPct val="100000"/>
              </a:lnSpc>
              <a:spcBef>
                <a:spcPts val="1001"/>
              </a:spcBef>
            </a:pPr>
            <a:r>
              <a:rPr lang="en-US" sz="2800" b="1" i="1" u="sng" strike="noStrike" spc="-1" dirty="0">
                <a:solidFill>
                  <a:srgbClr val="000000"/>
                </a:solidFill>
                <a:uFill>
                  <a:solidFill>
                    <a:srgbClr val="FFFFFF"/>
                  </a:solidFill>
                </a:uFill>
                <a:latin typeface="Nexa Light"/>
              </a:rPr>
              <a:t>Example</a:t>
            </a:r>
            <a:r>
              <a:rPr lang="en-US" sz="2800" b="0" i="1" strike="noStrike" spc="-1" dirty="0">
                <a:solidFill>
                  <a:srgbClr val="000000"/>
                </a:solidFill>
                <a:uFill>
                  <a:solidFill>
                    <a:srgbClr val="FFFFFF"/>
                  </a:solidFill>
                </a:uFill>
                <a:latin typeface="Nexa Light"/>
              </a:rPr>
              <a:t> - The real interest rate in each country is about the same</a:t>
            </a:r>
            <a:endParaRPr lang="en-US" sz="2800" b="0" strike="noStrike" spc="-1" dirty="0">
              <a:solidFill>
                <a:srgbClr val="000000"/>
              </a:solidFill>
              <a:uFill>
                <a:solidFill>
                  <a:srgbClr val="FFFFFF"/>
                </a:solidFill>
              </a:uFill>
              <a:latin typeface="Nexa Light"/>
            </a:endParaRPr>
          </a:p>
        </p:txBody>
      </p:sp>
      <p:pic>
        <p:nvPicPr>
          <p:cNvPr id="201" name="Picture 200"/>
          <p:cNvPicPr/>
          <p:nvPr/>
        </p:nvPicPr>
        <p:blipFill>
          <a:blip r:embed="rId3"/>
          <a:stretch/>
        </p:blipFill>
        <p:spPr>
          <a:xfrm>
            <a:off x="417439" y="3680731"/>
            <a:ext cx="6832440" cy="1434960"/>
          </a:xfrm>
          <a:prstGeom prst="rect">
            <a:avLst/>
          </a:prstGeom>
          <a:ln>
            <a:noFill/>
          </a:ln>
        </p:spPr>
      </p:pic>
      <p:pic>
        <p:nvPicPr>
          <p:cNvPr id="202" name="Picture 201"/>
          <p:cNvPicPr/>
          <p:nvPr/>
        </p:nvPicPr>
        <p:blipFill>
          <a:blip r:embed="rId4"/>
          <a:stretch/>
        </p:blipFill>
        <p:spPr>
          <a:xfrm>
            <a:off x="1193760" y="5078892"/>
            <a:ext cx="6058080" cy="1333440"/>
          </a:xfrm>
          <a:prstGeom prst="rect">
            <a:avLst/>
          </a:prstGeom>
          <a:ln>
            <a:noFill/>
          </a:ln>
        </p:spPr>
      </p:pic>
      <p:sp>
        <p:nvSpPr>
          <p:cNvPr id="8" name="CustomShape 5">
            <a:extLst>
              <a:ext uri="{FF2B5EF4-FFF2-40B4-BE49-F238E27FC236}">
                <a16:creationId xmlns:a16="http://schemas.microsoft.com/office/drawing/2014/main" id="{FA557BF9-D805-8E4B-942B-1472A2A9BB01}"/>
              </a:ext>
            </a:extLst>
          </p:cNvPr>
          <p:cNvSpPr/>
          <p:nvPr/>
        </p:nvSpPr>
        <p:spPr>
          <a:xfrm>
            <a:off x="3896119" y="1971641"/>
            <a:ext cx="1215720" cy="45468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gn="ctr">
              <a:lnSpc>
                <a:spcPct val="100000"/>
              </a:lnSpc>
              <a:spcBef>
                <a:spcPts val="1199"/>
              </a:spcBef>
            </a:pPr>
            <a:r>
              <a:rPr lang="en-US" sz="2400" b="0" strike="noStrike" spc="-1" dirty="0">
                <a:solidFill>
                  <a:srgbClr val="000000"/>
                </a:solidFill>
                <a:uFill>
                  <a:solidFill>
                    <a:srgbClr val="FFFFFF"/>
                  </a:solidFill>
                </a:uFill>
                <a:latin typeface="Arial"/>
              </a:rPr>
              <a:t>equals</a:t>
            </a:r>
          </a:p>
        </p:txBody>
      </p:sp>
      <p:sp>
        <p:nvSpPr>
          <p:cNvPr id="9" name="CustomShape 9">
            <a:extLst>
              <a:ext uri="{FF2B5EF4-FFF2-40B4-BE49-F238E27FC236}">
                <a16:creationId xmlns:a16="http://schemas.microsoft.com/office/drawing/2014/main" id="{0F5F1DB8-FEE7-4E45-8D20-BE6FD3EE885F}"/>
              </a:ext>
            </a:extLst>
          </p:cNvPr>
          <p:cNvSpPr/>
          <p:nvPr/>
        </p:nvSpPr>
        <p:spPr>
          <a:xfrm>
            <a:off x="1708399" y="1563761"/>
            <a:ext cx="1780920" cy="874440"/>
          </a:xfrm>
          <a:prstGeom prst="rect">
            <a:avLst/>
          </a:prstGeom>
          <a:blipFill>
            <a:blip r:embed="rId5"/>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sp>
        <p:nvSpPr>
          <p:cNvPr id="10" name="CustomShape 10">
            <a:extLst>
              <a:ext uri="{FF2B5EF4-FFF2-40B4-BE49-F238E27FC236}">
                <a16:creationId xmlns:a16="http://schemas.microsoft.com/office/drawing/2014/main" id="{EF13E340-9332-BA43-B83F-5B0E26CCCAE3}"/>
              </a:ext>
            </a:extLst>
          </p:cNvPr>
          <p:cNvSpPr/>
          <p:nvPr/>
        </p:nvSpPr>
        <p:spPr>
          <a:xfrm>
            <a:off x="5567959" y="1563761"/>
            <a:ext cx="1681920" cy="879120"/>
          </a:xfrm>
          <a:prstGeom prst="rect">
            <a:avLst/>
          </a:prstGeom>
          <a:blipFill>
            <a:blip r:embed="rId6"/>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sp>
        <p:nvSpPr>
          <p:cNvPr id="11" name="TextBox 10">
            <a:extLst>
              <a:ext uri="{FF2B5EF4-FFF2-40B4-BE49-F238E27FC236}">
                <a16:creationId xmlns:a16="http://schemas.microsoft.com/office/drawing/2014/main" id="{C0E00766-0CB8-EE46-8536-F9CFB93DC64D}"/>
              </a:ext>
            </a:extLst>
          </p:cNvPr>
          <p:cNvSpPr txBox="1"/>
          <p:nvPr/>
        </p:nvSpPr>
        <p:spPr>
          <a:xfrm>
            <a:off x="322190" y="1007620"/>
            <a:ext cx="1976014" cy="369332"/>
          </a:xfrm>
          <a:prstGeom prst="rect">
            <a:avLst/>
          </a:prstGeom>
          <a:noFill/>
          <a:ln w="15875">
            <a:solidFill>
              <a:schemeClr val="tx1"/>
            </a:solidFill>
          </a:ln>
        </p:spPr>
        <p:txBody>
          <a:bodyPr wrap="square" rtlCol="0">
            <a:spAutoFit/>
          </a:bodyPr>
          <a:lstStyle/>
          <a:p>
            <a:pPr algn="ctr"/>
            <a:r>
              <a:rPr lang="en-US" b="1" i="1" dirty="0"/>
              <a:t>r = risk free rate</a:t>
            </a:r>
          </a:p>
        </p:txBody>
      </p:sp>
      <p:cxnSp>
        <p:nvCxnSpPr>
          <p:cNvPr id="12" name="Straight Arrow Connector 11">
            <a:extLst>
              <a:ext uri="{FF2B5EF4-FFF2-40B4-BE49-F238E27FC236}">
                <a16:creationId xmlns:a16="http://schemas.microsoft.com/office/drawing/2014/main" id="{A60E443F-CC57-2B42-AD61-C0DBD003AEAB}"/>
              </a:ext>
            </a:extLst>
          </p:cNvPr>
          <p:cNvCxnSpPr>
            <a:cxnSpLocks/>
          </p:cNvCxnSpPr>
          <p:nvPr/>
        </p:nvCxnSpPr>
        <p:spPr>
          <a:xfrm>
            <a:off x="2298204" y="1376952"/>
            <a:ext cx="108772" cy="29986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D959175-B289-F24D-8F74-995759D8E71A}"/>
              </a:ext>
            </a:extLst>
          </p:cNvPr>
          <p:cNvSpPr txBox="1"/>
          <p:nvPr/>
        </p:nvSpPr>
        <p:spPr>
          <a:xfrm>
            <a:off x="6430545" y="919828"/>
            <a:ext cx="1976014" cy="369332"/>
          </a:xfrm>
          <a:prstGeom prst="rect">
            <a:avLst/>
          </a:prstGeom>
          <a:noFill/>
          <a:ln w="15875">
            <a:solidFill>
              <a:schemeClr val="tx1"/>
            </a:solidFill>
          </a:ln>
        </p:spPr>
        <p:txBody>
          <a:bodyPr wrap="square" rtlCol="0">
            <a:spAutoFit/>
          </a:bodyPr>
          <a:lstStyle/>
          <a:p>
            <a:pPr algn="ctr"/>
            <a:r>
              <a:rPr lang="en-US" b="1" i="1" dirty="0" err="1"/>
              <a:t>i</a:t>
            </a:r>
            <a:r>
              <a:rPr lang="en-US" b="1" i="1" dirty="0"/>
              <a:t> = inflation rate</a:t>
            </a:r>
          </a:p>
        </p:txBody>
      </p:sp>
      <p:cxnSp>
        <p:nvCxnSpPr>
          <p:cNvPr id="14" name="Straight Arrow Connector 13">
            <a:extLst>
              <a:ext uri="{FF2B5EF4-FFF2-40B4-BE49-F238E27FC236}">
                <a16:creationId xmlns:a16="http://schemas.microsoft.com/office/drawing/2014/main" id="{52B5E2B8-D1C2-EA40-A308-7BCB38482AF5}"/>
              </a:ext>
            </a:extLst>
          </p:cNvPr>
          <p:cNvCxnSpPr>
            <a:cxnSpLocks/>
            <a:endCxn id="10" idx="0"/>
          </p:cNvCxnSpPr>
          <p:nvPr/>
        </p:nvCxnSpPr>
        <p:spPr>
          <a:xfrm flipH="1">
            <a:off x="6408919" y="1289160"/>
            <a:ext cx="51674" cy="27460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4D87D32F-B69B-CD45-8C3D-3A59E1B4C47C}"/>
              </a:ext>
            </a:extLst>
          </p:cNvPr>
          <p:cNvCxnSpPr/>
          <p:nvPr/>
        </p:nvCxnSpPr>
        <p:spPr>
          <a:xfrm>
            <a:off x="224039" y="2505833"/>
            <a:ext cx="838324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Rates</a:t>
            </a:r>
            <a:endParaRPr lang="en-US" sz="4000" b="0" strike="noStrike" cap="all" spc="-1">
              <a:solidFill>
                <a:srgbClr val="FF3333"/>
              </a:solidFill>
              <a:uFill>
                <a:solidFill>
                  <a:srgbClr val="FFFFFF"/>
                </a:solidFill>
              </a:uFill>
              <a:latin typeface="Nexa Light"/>
            </a:endParaRPr>
          </a:p>
        </p:txBody>
      </p:sp>
      <p:sp>
        <p:nvSpPr>
          <p:cNvPr id="204" name="CustomShape 2"/>
          <p:cNvSpPr/>
          <p:nvPr/>
        </p:nvSpPr>
        <p:spPr>
          <a:xfrm>
            <a:off x="533520" y="1257480"/>
            <a:ext cx="8076960" cy="3327772"/>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spcBef>
                <a:spcPts val="1001"/>
              </a:spcBef>
            </a:pPr>
            <a:r>
              <a:rPr lang="en-US" sz="2000" b="1" i="1" u="sng" strike="noStrike" spc="-1" dirty="0">
                <a:solidFill>
                  <a:srgbClr val="000000"/>
                </a:solidFill>
                <a:uFill>
                  <a:solidFill>
                    <a:srgbClr val="FFFFFF"/>
                  </a:solidFill>
                </a:uFill>
                <a:latin typeface="Arial"/>
              </a:rPr>
              <a:t>Example</a:t>
            </a:r>
            <a:endParaRPr lang="en-US" sz="2000" b="0" strike="noStrike" spc="-1" dirty="0">
              <a:solidFill>
                <a:srgbClr val="000000"/>
              </a:solidFill>
              <a:uFill>
                <a:solidFill>
                  <a:srgbClr val="FFFFFF"/>
                </a:solidFill>
              </a:uFill>
              <a:latin typeface="Arial"/>
            </a:endParaRPr>
          </a:p>
          <a:p>
            <a:pPr>
              <a:lnSpc>
                <a:spcPct val="100000"/>
              </a:lnSpc>
              <a:spcBef>
                <a:spcPts val="1001"/>
              </a:spcBef>
            </a:pPr>
            <a:r>
              <a:rPr lang="en-US" sz="2000" b="0" i="1" strike="noStrike" spc="-1" dirty="0">
                <a:solidFill>
                  <a:srgbClr val="000000"/>
                </a:solidFill>
                <a:uFill>
                  <a:solidFill>
                    <a:srgbClr val="FFFFFF"/>
                  </a:solidFill>
                </a:uFill>
                <a:latin typeface="Arial"/>
              </a:rPr>
              <a:t>You are doing a project in Switzerland which has an initial cost of $100,000.  All other things being equal, you have the opportunity to obtain a 1 year Swiss loan (in francs) @ 6.0% or a 1 year US loan (in dollars) @ 6.8%.  The spot rate is 1.0723 </a:t>
            </a:r>
            <a:r>
              <a:rPr lang="en-US" sz="2000" b="0" i="1" strike="noStrike" spc="-1" dirty="0" err="1">
                <a:solidFill>
                  <a:srgbClr val="000000"/>
                </a:solidFill>
                <a:uFill>
                  <a:solidFill>
                    <a:srgbClr val="FFFFFF"/>
                  </a:solidFill>
                </a:uFill>
                <a:latin typeface="Arial"/>
              </a:rPr>
              <a:t>chf</a:t>
            </a:r>
            <a:r>
              <a:rPr lang="en-US" sz="2000" b="0" i="1" strike="noStrike" spc="-1" dirty="0">
                <a:solidFill>
                  <a:srgbClr val="000000"/>
                </a:solidFill>
                <a:uFill>
                  <a:solidFill>
                    <a:srgbClr val="FFFFFF"/>
                  </a:solidFill>
                </a:uFill>
                <a:latin typeface="Arial"/>
              </a:rPr>
              <a:t>:$1 The 1 year forward rate is 1.0643 </a:t>
            </a:r>
            <a:r>
              <a:rPr lang="en-US" sz="2000" b="0" i="1" strike="noStrike" spc="-1" dirty="0" err="1">
                <a:solidFill>
                  <a:srgbClr val="000000"/>
                </a:solidFill>
                <a:uFill>
                  <a:solidFill>
                    <a:srgbClr val="FFFFFF"/>
                  </a:solidFill>
                </a:uFill>
                <a:latin typeface="Arial"/>
              </a:rPr>
              <a:t>chf</a:t>
            </a:r>
            <a:r>
              <a:rPr lang="en-US" sz="2000" b="0" i="1" strike="noStrike" spc="-1" dirty="0">
                <a:solidFill>
                  <a:srgbClr val="000000"/>
                </a:solidFill>
                <a:uFill>
                  <a:solidFill>
                    <a:srgbClr val="FFFFFF"/>
                  </a:solidFill>
                </a:uFill>
                <a:latin typeface="Arial"/>
              </a:rPr>
              <a:t>:$1. </a:t>
            </a:r>
          </a:p>
          <a:p>
            <a:pPr>
              <a:lnSpc>
                <a:spcPct val="100000"/>
              </a:lnSpc>
              <a:spcBef>
                <a:spcPts val="1001"/>
              </a:spcBef>
            </a:pPr>
            <a:endParaRPr lang="en-US" sz="500" i="1" spc="-1" dirty="0">
              <a:solidFill>
                <a:srgbClr val="000000"/>
              </a:solidFill>
              <a:uFill>
                <a:solidFill>
                  <a:srgbClr val="FFFFFF"/>
                </a:solidFill>
              </a:uFill>
              <a:latin typeface="Arial"/>
            </a:endParaRPr>
          </a:p>
          <a:p>
            <a:pPr>
              <a:lnSpc>
                <a:spcPct val="100000"/>
              </a:lnSpc>
              <a:spcBef>
                <a:spcPts val="1001"/>
              </a:spcBef>
            </a:pPr>
            <a:r>
              <a:rPr lang="en-US" sz="2000" b="1" i="1" strike="noStrike" spc="-1" dirty="0">
                <a:solidFill>
                  <a:srgbClr val="000000"/>
                </a:solidFill>
                <a:uFill>
                  <a:solidFill>
                    <a:srgbClr val="FFFFFF"/>
                  </a:solidFill>
                </a:uFill>
                <a:latin typeface="Arial"/>
              </a:rPr>
              <a:t>Question</a:t>
            </a:r>
          </a:p>
          <a:p>
            <a:pPr>
              <a:lnSpc>
                <a:spcPct val="100000"/>
              </a:lnSpc>
              <a:spcBef>
                <a:spcPts val="1001"/>
              </a:spcBef>
            </a:pPr>
            <a:r>
              <a:rPr lang="en-US" sz="2000" b="0" i="1" strike="noStrike" spc="-1" dirty="0">
                <a:solidFill>
                  <a:srgbClr val="000000"/>
                </a:solidFill>
                <a:uFill>
                  <a:solidFill>
                    <a:srgbClr val="FFFFFF"/>
                  </a:solidFill>
                </a:uFill>
                <a:latin typeface="Arial"/>
              </a:rPr>
              <a:t>Which loan will you prefer and why? Ignore transaction costs.</a:t>
            </a:r>
            <a:endParaRPr lang="en-US" sz="2000" b="0" strike="noStrike" spc="-1" dirty="0">
              <a:solidFill>
                <a:srgbClr val="000000"/>
              </a:solidFill>
              <a:uFill>
                <a:solidFill>
                  <a:srgbClr val="FFFFFF"/>
                </a:solidFill>
              </a:uFill>
              <a:latin typeface="Arial"/>
            </a:endParaRP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Rates</a:t>
            </a:r>
            <a:endParaRPr lang="en-US" sz="4000" b="0" strike="noStrike" cap="all" spc="-1">
              <a:solidFill>
                <a:srgbClr val="FF3333"/>
              </a:solidFill>
              <a:uFill>
                <a:solidFill>
                  <a:srgbClr val="FFFFFF"/>
                </a:solidFill>
              </a:uFill>
              <a:latin typeface="Nexa Light"/>
            </a:endParaRPr>
          </a:p>
        </p:txBody>
      </p:sp>
      <p:sp>
        <p:nvSpPr>
          <p:cNvPr id="205" name="CustomShape 3"/>
          <p:cNvSpPr/>
          <p:nvPr/>
        </p:nvSpPr>
        <p:spPr>
          <a:xfrm>
            <a:off x="647640" y="3943440"/>
            <a:ext cx="8496360" cy="247068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spcBef>
                <a:spcPts val="601"/>
              </a:spcBef>
            </a:pPr>
            <a:r>
              <a:rPr lang="en-US" sz="1800" b="0" strike="noStrike" spc="-1" dirty="0">
                <a:solidFill>
                  <a:srgbClr val="000000"/>
                </a:solidFill>
                <a:uFill>
                  <a:solidFill>
                    <a:srgbClr val="FFFFFF"/>
                  </a:solidFill>
                </a:uFill>
                <a:latin typeface="Arial"/>
              </a:rPr>
              <a:t>Cost of U.S. loan = $100,000 × 1.068  =   $106,800</a:t>
            </a:r>
          </a:p>
          <a:p>
            <a:pPr>
              <a:lnSpc>
                <a:spcPct val="100000"/>
              </a:lnSpc>
              <a:spcBef>
                <a:spcPts val="601"/>
              </a:spcBef>
            </a:pPr>
            <a:endParaRPr lang="en-US" sz="1000" b="0" strike="noStrike" spc="-1" dirty="0">
              <a:solidFill>
                <a:srgbClr val="000000"/>
              </a:solidFill>
              <a:uFill>
                <a:solidFill>
                  <a:srgbClr val="FFFFFF"/>
                </a:solidFill>
              </a:uFill>
              <a:latin typeface="Arial"/>
            </a:endParaRPr>
          </a:p>
          <a:p>
            <a:pPr>
              <a:lnSpc>
                <a:spcPct val="100000"/>
              </a:lnSpc>
              <a:spcBef>
                <a:spcPts val="601"/>
              </a:spcBef>
            </a:pPr>
            <a:r>
              <a:rPr lang="en-US" sz="1800" b="0" strike="noStrike" spc="-1" dirty="0">
                <a:solidFill>
                  <a:srgbClr val="000000"/>
                </a:solidFill>
                <a:uFill>
                  <a:solidFill>
                    <a:srgbClr val="FFFFFF"/>
                  </a:solidFill>
                </a:uFill>
                <a:latin typeface="Arial"/>
              </a:rPr>
              <a:t>Cost of Swiss loan = $100,000 × 1.0723 = 107,230 </a:t>
            </a:r>
            <a:r>
              <a:rPr lang="en-US" sz="1800" b="0" i="1" strike="noStrike" spc="-1" dirty="0" err="1">
                <a:solidFill>
                  <a:srgbClr val="000000"/>
                </a:solidFill>
                <a:uFill>
                  <a:solidFill>
                    <a:srgbClr val="FFFFFF"/>
                  </a:solidFill>
                </a:uFill>
                <a:latin typeface="Arial"/>
              </a:rPr>
              <a:t>chf</a:t>
            </a:r>
            <a:endParaRPr lang="en-US" sz="1800" b="0" strike="noStrike" spc="-1" dirty="0">
              <a:solidFill>
                <a:srgbClr val="000000"/>
              </a:solidFill>
              <a:uFill>
                <a:solidFill>
                  <a:srgbClr val="FFFFFF"/>
                </a:solidFill>
              </a:uFill>
              <a:latin typeface="Arial"/>
            </a:endParaRPr>
          </a:p>
          <a:p>
            <a:pPr>
              <a:lnSpc>
                <a:spcPct val="100000"/>
              </a:lnSpc>
              <a:spcBef>
                <a:spcPts val="601"/>
              </a:spcBef>
            </a:pPr>
            <a:r>
              <a:rPr lang="en-US" sz="1800" b="0" strike="noStrike" spc="-1" dirty="0">
                <a:solidFill>
                  <a:srgbClr val="000000"/>
                </a:solidFill>
                <a:uFill>
                  <a:solidFill>
                    <a:srgbClr val="FFFFFF"/>
                  </a:solidFill>
                </a:uFill>
                <a:latin typeface="Arial"/>
              </a:rPr>
              <a:t> 		      107,230 </a:t>
            </a:r>
            <a:r>
              <a:rPr lang="en-US" sz="1800" b="0" i="1" strike="noStrike" spc="-1" dirty="0" err="1">
                <a:solidFill>
                  <a:srgbClr val="000000"/>
                </a:solidFill>
                <a:uFill>
                  <a:solidFill>
                    <a:srgbClr val="FFFFFF"/>
                  </a:solidFill>
                </a:uFill>
                <a:latin typeface="Arial"/>
              </a:rPr>
              <a:t>chf</a:t>
            </a:r>
            <a:r>
              <a:rPr lang="en-US" sz="1800" b="0" i="1" strike="noStrike" spc="-1" dirty="0">
                <a:solidFill>
                  <a:srgbClr val="000000"/>
                </a:solidFill>
                <a:uFill>
                  <a:solidFill>
                    <a:srgbClr val="FFFFFF"/>
                  </a:solidFill>
                </a:uFill>
                <a:latin typeface="Arial"/>
              </a:rPr>
              <a:t> </a:t>
            </a:r>
            <a:r>
              <a:rPr lang="en-US" sz="1800" b="0" strike="noStrike" spc="-1" dirty="0">
                <a:solidFill>
                  <a:srgbClr val="000000"/>
                </a:solidFill>
                <a:uFill>
                  <a:solidFill>
                    <a:srgbClr val="FFFFFF"/>
                  </a:solidFill>
                </a:uFill>
                <a:latin typeface="Arial"/>
              </a:rPr>
              <a:t>× 1.06 =  113,664 </a:t>
            </a:r>
            <a:r>
              <a:rPr lang="en-US" sz="1800" b="0" i="1" strike="noStrike" spc="-1" dirty="0" err="1">
                <a:solidFill>
                  <a:srgbClr val="000000"/>
                </a:solidFill>
                <a:uFill>
                  <a:solidFill>
                    <a:srgbClr val="FFFFFF"/>
                  </a:solidFill>
                </a:uFill>
                <a:latin typeface="Arial"/>
              </a:rPr>
              <a:t>chf</a:t>
            </a:r>
            <a:r>
              <a:rPr lang="en-US" sz="1800" b="0" i="1" strike="noStrike" spc="-1" dirty="0">
                <a:solidFill>
                  <a:srgbClr val="000000"/>
                </a:solidFill>
                <a:uFill>
                  <a:solidFill>
                    <a:srgbClr val="FFFFFF"/>
                  </a:solidFill>
                </a:uFill>
                <a:latin typeface="Arial"/>
              </a:rPr>
              <a:t> </a:t>
            </a:r>
            <a:r>
              <a:rPr lang="en-US" i="1" spc="-1" dirty="0">
                <a:solidFill>
                  <a:srgbClr val="000000"/>
                </a:solidFill>
                <a:uFill>
                  <a:solidFill>
                    <a:srgbClr val="FFFFFF"/>
                  </a:solidFill>
                </a:uFill>
                <a:latin typeface="Arial"/>
              </a:rPr>
              <a:t> </a:t>
            </a:r>
            <a:r>
              <a:rPr lang="en-US" sz="1800" b="0" strike="noStrike" spc="-1" dirty="0">
                <a:solidFill>
                  <a:srgbClr val="000000"/>
                </a:solidFill>
                <a:uFill>
                  <a:solidFill>
                    <a:srgbClr val="FFFFFF"/>
                  </a:solidFill>
                </a:uFill>
                <a:latin typeface="Arial"/>
              </a:rPr>
              <a:t>total loan </a:t>
            </a:r>
            <a:r>
              <a:rPr lang="en-US" sz="1800" b="0" strike="noStrike" spc="-1" dirty="0" err="1">
                <a:solidFill>
                  <a:srgbClr val="000000"/>
                </a:solidFill>
                <a:uFill>
                  <a:solidFill>
                    <a:srgbClr val="FFFFFF"/>
                  </a:solidFill>
                </a:uFill>
                <a:latin typeface="Arial"/>
              </a:rPr>
              <a:t>pmt</a:t>
            </a:r>
            <a:r>
              <a:rPr lang="en-US" sz="1800" b="0" strike="noStrike" spc="-1" dirty="0">
                <a:solidFill>
                  <a:srgbClr val="000000"/>
                </a:solidFill>
                <a:uFill>
                  <a:solidFill>
                    <a:srgbClr val="FFFFFF"/>
                  </a:solidFill>
                </a:uFill>
                <a:latin typeface="Arial"/>
              </a:rPr>
              <a:t> in one year in </a:t>
            </a:r>
            <a:r>
              <a:rPr lang="en-US" sz="1800" b="0" strike="noStrike" spc="-1" dirty="0" err="1">
                <a:solidFill>
                  <a:srgbClr val="000000"/>
                </a:solidFill>
                <a:uFill>
                  <a:solidFill>
                    <a:srgbClr val="FFFFFF"/>
                  </a:solidFill>
                </a:uFill>
                <a:latin typeface="Arial"/>
              </a:rPr>
              <a:t>chf</a:t>
            </a:r>
            <a:endParaRPr lang="en-US" sz="1800" b="0" strike="noStrike" spc="-1" dirty="0">
              <a:solidFill>
                <a:srgbClr val="000000"/>
              </a:solidFill>
              <a:uFill>
                <a:solidFill>
                  <a:srgbClr val="FFFFFF"/>
                </a:solidFill>
              </a:uFill>
              <a:latin typeface="Arial"/>
            </a:endParaRPr>
          </a:p>
          <a:p>
            <a:pPr>
              <a:lnSpc>
                <a:spcPct val="100000"/>
              </a:lnSpc>
              <a:spcBef>
                <a:spcPts val="601"/>
              </a:spcBef>
            </a:pPr>
            <a:r>
              <a:rPr lang="en-US" sz="1800" b="0" strike="noStrike" spc="-1" dirty="0">
                <a:solidFill>
                  <a:srgbClr val="000000"/>
                </a:solidFill>
                <a:uFill>
                  <a:solidFill>
                    <a:srgbClr val="FFFFFF"/>
                  </a:solidFill>
                </a:uFill>
                <a:latin typeface="Arial"/>
              </a:rPr>
              <a:t> 		    113,664 </a:t>
            </a:r>
            <a:r>
              <a:rPr lang="en-US" sz="1800" b="0" i="1" strike="noStrike" spc="-1" dirty="0" err="1">
                <a:solidFill>
                  <a:srgbClr val="000000"/>
                </a:solidFill>
                <a:uFill>
                  <a:solidFill>
                    <a:srgbClr val="FFFFFF"/>
                  </a:solidFill>
                </a:uFill>
                <a:latin typeface="Arial"/>
              </a:rPr>
              <a:t>chf</a:t>
            </a:r>
            <a:r>
              <a:rPr lang="en-US" sz="1800" b="0" i="1" strike="noStrike" spc="-1" dirty="0">
                <a:solidFill>
                  <a:srgbClr val="000000"/>
                </a:solidFill>
                <a:uFill>
                  <a:solidFill>
                    <a:srgbClr val="FFFFFF"/>
                  </a:solidFill>
                </a:uFill>
                <a:latin typeface="Arial"/>
              </a:rPr>
              <a:t> </a:t>
            </a:r>
            <a:r>
              <a:rPr lang="en-US" sz="1800" b="0" strike="noStrike" spc="-1" dirty="0">
                <a:solidFill>
                  <a:srgbClr val="000000"/>
                </a:solidFill>
                <a:uFill>
                  <a:solidFill>
                    <a:srgbClr val="FFFFFF"/>
                  </a:solidFill>
                </a:uFill>
                <a:latin typeface="Arial"/>
              </a:rPr>
              <a:t>/ 1.0643 =  $106,797</a:t>
            </a:r>
          </a:p>
          <a:p>
            <a:pPr>
              <a:lnSpc>
                <a:spcPct val="100000"/>
              </a:lnSpc>
              <a:spcBef>
                <a:spcPts val="601"/>
              </a:spcBef>
            </a:pPr>
            <a:endParaRPr lang="en-US" sz="1000" b="0" strike="noStrike" spc="-1" dirty="0">
              <a:solidFill>
                <a:srgbClr val="000000"/>
              </a:solidFill>
              <a:uFill>
                <a:solidFill>
                  <a:srgbClr val="FFFFFF"/>
                </a:solidFill>
              </a:uFill>
              <a:latin typeface="Arial"/>
            </a:endParaRPr>
          </a:p>
          <a:p>
            <a:pPr>
              <a:lnSpc>
                <a:spcPct val="100000"/>
              </a:lnSpc>
              <a:spcBef>
                <a:spcPts val="601"/>
              </a:spcBef>
            </a:pPr>
            <a:r>
              <a:rPr lang="en-US" sz="1800" b="0" strike="noStrike" spc="-1" dirty="0">
                <a:solidFill>
                  <a:srgbClr val="000000"/>
                </a:solidFill>
                <a:uFill>
                  <a:solidFill>
                    <a:srgbClr val="FFFFFF"/>
                  </a:solidFill>
                </a:uFill>
                <a:latin typeface="Arial"/>
              </a:rPr>
              <a:t>If the two loans created a different result, arbitrage exists!</a:t>
            </a:r>
          </a:p>
        </p:txBody>
      </p:sp>
      <p:sp>
        <p:nvSpPr>
          <p:cNvPr id="206" name="Line 4"/>
          <p:cNvSpPr/>
          <p:nvPr/>
        </p:nvSpPr>
        <p:spPr>
          <a:xfrm>
            <a:off x="1030116" y="3904403"/>
            <a:ext cx="6400800" cy="36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6" name="CustomShape 2">
            <a:extLst>
              <a:ext uri="{FF2B5EF4-FFF2-40B4-BE49-F238E27FC236}">
                <a16:creationId xmlns:a16="http://schemas.microsoft.com/office/drawing/2014/main" id="{044061D7-FA0F-E040-8916-8F4B4861F2EA}"/>
              </a:ext>
            </a:extLst>
          </p:cNvPr>
          <p:cNvSpPr/>
          <p:nvPr/>
        </p:nvSpPr>
        <p:spPr>
          <a:xfrm>
            <a:off x="533340" y="830194"/>
            <a:ext cx="8076960" cy="297318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spcBef>
                <a:spcPts val="1001"/>
              </a:spcBef>
            </a:pPr>
            <a:r>
              <a:rPr lang="en-US" sz="2000" b="1" i="1" u="sng" strike="noStrike" spc="-1" dirty="0">
                <a:solidFill>
                  <a:srgbClr val="000000"/>
                </a:solidFill>
                <a:uFill>
                  <a:solidFill>
                    <a:srgbClr val="FFFFFF"/>
                  </a:solidFill>
                </a:uFill>
                <a:latin typeface="Arial"/>
              </a:rPr>
              <a:t>Example</a:t>
            </a:r>
            <a:endParaRPr lang="en-US" sz="2000" b="0" strike="noStrike" spc="-1" dirty="0">
              <a:solidFill>
                <a:srgbClr val="000000"/>
              </a:solidFill>
              <a:uFill>
                <a:solidFill>
                  <a:srgbClr val="FFFFFF"/>
                </a:solidFill>
              </a:uFill>
              <a:latin typeface="Arial"/>
            </a:endParaRPr>
          </a:p>
          <a:p>
            <a:pPr>
              <a:lnSpc>
                <a:spcPct val="100000"/>
              </a:lnSpc>
              <a:spcBef>
                <a:spcPts val="1001"/>
              </a:spcBef>
            </a:pPr>
            <a:r>
              <a:rPr lang="en-US" sz="2000" b="0" i="1" strike="noStrike" spc="-1" dirty="0">
                <a:solidFill>
                  <a:srgbClr val="000000"/>
                </a:solidFill>
                <a:uFill>
                  <a:solidFill>
                    <a:srgbClr val="FFFFFF"/>
                  </a:solidFill>
                </a:uFill>
                <a:latin typeface="Arial"/>
              </a:rPr>
              <a:t>You are doing a project in Switzerland which has an initial cost of $100,000.  All other things being equal, you have the opportunity to obtain a 1 year Swiss loan (in francs) @ 6.0% or a 1 year US loan (in dollars) @ 6.8%.  The spot rate is 1.0723 </a:t>
            </a:r>
            <a:r>
              <a:rPr lang="en-US" sz="2000" b="0" i="1" strike="noStrike" spc="-1" dirty="0" err="1">
                <a:solidFill>
                  <a:srgbClr val="000000"/>
                </a:solidFill>
                <a:uFill>
                  <a:solidFill>
                    <a:srgbClr val="FFFFFF"/>
                  </a:solidFill>
                </a:uFill>
                <a:latin typeface="Arial"/>
              </a:rPr>
              <a:t>chf</a:t>
            </a:r>
            <a:r>
              <a:rPr lang="en-US" sz="2000" b="0" i="1" strike="noStrike" spc="-1" dirty="0">
                <a:solidFill>
                  <a:srgbClr val="000000"/>
                </a:solidFill>
                <a:uFill>
                  <a:solidFill>
                    <a:srgbClr val="FFFFFF"/>
                  </a:solidFill>
                </a:uFill>
                <a:latin typeface="Arial"/>
              </a:rPr>
              <a:t>:$1 The 1 year forward rate is 1.0643 </a:t>
            </a:r>
            <a:r>
              <a:rPr lang="en-US" sz="2000" b="0" i="1" strike="noStrike" spc="-1" dirty="0" err="1">
                <a:solidFill>
                  <a:srgbClr val="000000"/>
                </a:solidFill>
                <a:uFill>
                  <a:solidFill>
                    <a:srgbClr val="FFFFFF"/>
                  </a:solidFill>
                </a:uFill>
                <a:latin typeface="Arial"/>
              </a:rPr>
              <a:t>chf</a:t>
            </a:r>
            <a:r>
              <a:rPr lang="en-US" sz="2000" b="0" i="1" strike="noStrike" spc="-1" dirty="0">
                <a:solidFill>
                  <a:srgbClr val="000000"/>
                </a:solidFill>
                <a:uFill>
                  <a:solidFill>
                    <a:srgbClr val="FFFFFF"/>
                  </a:solidFill>
                </a:uFill>
                <a:latin typeface="Arial"/>
              </a:rPr>
              <a:t>:$1. </a:t>
            </a:r>
          </a:p>
          <a:p>
            <a:pPr>
              <a:lnSpc>
                <a:spcPct val="100000"/>
              </a:lnSpc>
              <a:spcBef>
                <a:spcPts val="1001"/>
              </a:spcBef>
            </a:pPr>
            <a:r>
              <a:rPr lang="en-US" sz="2000" b="1" i="1" strike="noStrike" spc="-1" dirty="0">
                <a:solidFill>
                  <a:srgbClr val="000000"/>
                </a:solidFill>
                <a:uFill>
                  <a:solidFill>
                    <a:srgbClr val="FFFFFF"/>
                  </a:solidFill>
                </a:uFill>
                <a:latin typeface="Arial"/>
              </a:rPr>
              <a:t>Question</a:t>
            </a:r>
          </a:p>
          <a:p>
            <a:pPr>
              <a:lnSpc>
                <a:spcPct val="100000"/>
              </a:lnSpc>
              <a:spcBef>
                <a:spcPts val="1001"/>
              </a:spcBef>
            </a:pPr>
            <a:r>
              <a:rPr lang="en-US" sz="2000" b="0" i="1" strike="noStrike" spc="-1" dirty="0">
                <a:solidFill>
                  <a:srgbClr val="000000"/>
                </a:solidFill>
                <a:uFill>
                  <a:solidFill>
                    <a:srgbClr val="FFFFFF"/>
                  </a:solidFill>
                </a:uFill>
                <a:latin typeface="Arial"/>
              </a:rPr>
              <a:t>Which loan will you prefer and why? Ignore transaction costs.</a:t>
            </a:r>
            <a:endParaRPr lang="en-US" sz="2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904793564"/>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Shape 1"/>
          <p:cNvSpPr txBox="1"/>
          <p:nvPr/>
        </p:nvSpPr>
        <p:spPr>
          <a:xfrm>
            <a:off x="457200" y="273240"/>
            <a:ext cx="6212880" cy="1144800"/>
          </a:xfrm>
          <a:prstGeom prst="rect">
            <a:avLst/>
          </a:prstGeom>
          <a:noFill/>
          <a:ln>
            <a:noFill/>
          </a:ln>
        </p:spPr>
        <p:txBody>
          <a:bodyPr lIns="0" tIns="0" rIns="0" bIns="0" anchor="ctr"/>
          <a:lstStyle/>
          <a:p>
            <a:r>
              <a:rPr lang="en-US" sz="3200" b="0" strike="noStrike" cap="all" spc="-1">
                <a:solidFill>
                  <a:srgbClr val="FF3333"/>
                </a:solidFill>
                <a:uFill>
                  <a:solidFill>
                    <a:srgbClr val="FFFFFF"/>
                  </a:solidFill>
                </a:uFill>
                <a:latin typeface="Nexa Light"/>
              </a:rPr>
              <a:t>Homeworks</a:t>
            </a:r>
          </a:p>
        </p:txBody>
      </p:sp>
      <p:sp>
        <p:nvSpPr>
          <p:cNvPr id="257" name="TextShape 2"/>
          <p:cNvSpPr txBox="1"/>
          <p:nvPr/>
        </p:nvSpPr>
        <p:spPr>
          <a:xfrm>
            <a:off x="457200" y="1800720"/>
            <a:ext cx="8229240" cy="4408920"/>
          </a:xfrm>
          <a:prstGeom prst="rect">
            <a:avLst/>
          </a:prstGeom>
          <a:noFill/>
          <a:ln>
            <a:noFill/>
          </a:ln>
        </p:spPr>
        <p:txBody>
          <a:bodyPr lIns="0" tIns="0" rIns="0" bIns="0">
            <a:normAutofit/>
          </a:bodyPr>
          <a:lstStyle/>
          <a:p>
            <a:pPr marL="432000" indent="-324000">
              <a:spcBef>
                <a:spcPts val="1417"/>
              </a:spcBef>
              <a:buClr>
                <a:srgbClr val="FF3333"/>
              </a:buClr>
              <a:buSzPct val="45000"/>
              <a:buFont typeface="Wingdings" charset="2"/>
              <a:buChar char=""/>
            </a:pPr>
            <a:r>
              <a:rPr lang="en-US" sz="3200" b="0" strike="noStrike" spc="-1">
                <a:solidFill>
                  <a:srgbClr val="000000"/>
                </a:solidFill>
                <a:uFill>
                  <a:solidFill>
                    <a:srgbClr val="FFFFFF"/>
                  </a:solidFill>
                </a:uFill>
                <a:latin typeface="Nexa Light"/>
              </a:rPr>
              <a:t>Chapter 27 - Ex 1, 9, 10 &amp; 20</a:t>
            </a:r>
          </a:p>
        </p:txBody>
      </p:sp>
    </p:spTree>
    <p:extLst>
      <p:ext uri="{BB962C8B-B14F-4D97-AF65-F5344CB8AC3E}">
        <p14:creationId xmlns:p14="http://schemas.microsoft.com/office/powerpoint/2010/main" val="3427534797"/>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45"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46" name="TextShape 3"/>
          <p:cNvSpPr txBox="1"/>
          <p:nvPr/>
        </p:nvSpPr>
        <p:spPr>
          <a:xfrm>
            <a:off x="106560" y="84945"/>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 Relationships</a:t>
            </a:r>
            <a:endParaRPr lang="en-US" sz="4000" b="0" strike="noStrike" cap="all" spc="-1">
              <a:solidFill>
                <a:srgbClr val="FF3333"/>
              </a:solidFill>
              <a:uFill>
                <a:solidFill>
                  <a:srgbClr val="FFFFFF"/>
                </a:solidFill>
              </a:uFill>
              <a:latin typeface="Nexa Light"/>
            </a:endParaRPr>
          </a:p>
        </p:txBody>
      </p:sp>
      <p:sp>
        <p:nvSpPr>
          <p:cNvPr id="147" name="TextShape 4"/>
          <p:cNvSpPr txBox="1"/>
          <p:nvPr/>
        </p:nvSpPr>
        <p:spPr>
          <a:xfrm>
            <a:off x="423699" y="987163"/>
            <a:ext cx="8025120" cy="469217"/>
          </a:xfrm>
          <a:prstGeom prst="rect">
            <a:avLst/>
          </a:prstGeom>
          <a:noFill/>
          <a:ln>
            <a:noFill/>
          </a:ln>
        </p:spPr>
        <p:txBody>
          <a:bodyPr/>
          <a:lstStyle/>
          <a:p>
            <a:pPr marL="228600" indent="-228240">
              <a:lnSpc>
                <a:spcPct val="100000"/>
              </a:lnSpc>
              <a:spcBef>
                <a:spcPts val="1001"/>
              </a:spcBef>
              <a:buClr>
                <a:srgbClr val="000000"/>
              </a:buClr>
              <a:buFont typeface="Arial"/>
              <a:buChar char="•"/>
            </a:pPr>
            <a:r>
              <a:rPr lang="en-US" sz="2800" spc="-1" dirty="0">
                <a:solidFill>
                  <a:srgbClr val="000000"/>
                </a:solidFill>
                <a:uFill>
                  <a:solidFill>
                    <a:srgbClr val="FFFFFF"/>
                  </a:solidFill>
                </a:uFill>
                <a:latin typeface="Nexa Light"/>
              </a:rPr>
              <a:t>Basic Exchange Rate Relationships</a:t>
            </a:r>
          </a:p>
        </p:txBody>
      </p:sp>
      <p:sp>
        <p:nvSpPr>
          <p:cNvPr id="148" name="CustomShape 5"/>
          <p:cNvSpPr/>
          <p:nvPr/>
        </p:nvSpPr>
        <p:spPr>
          <a:xfrm>
            <a:off x="3761864" y="2864032"/>
            <a:ext cx="1215720" cy="45468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gn="ctr">
              <a:lnSpc>
                <a:spcPct val="100000"/>
              </a:lnSpc>
              <a:spcBef>
                <a:spcPts val="1199"/>
              </a:spcBef>
            </a:pPr>
            <a:r>
              <a:rPr lang="en-US" sz="2400" b="0" strike="noStrike" spc="-1">
                <a:solidFill>
                  <a:srgbClr val="000000"/>
                </a:solidFill>
                <a:uFill>
                  <a:solidFill>
                    <a:srgbClr val="FFFFFF"/>
                  </a:solidFill>
                </a:uFill>
                <a:latin typeface="Arial"/>
              </a:rPr>
              <a:t>equals</a:t>
            </a:r>
          </a:p>
        </p:txBody>
      </p:sp>
      <p:sp>
        <p:nvSpPr>
          <p:cNvPr id="149" name="CustomShape 6"/>
          <p:cNvSpPr/>
          <p:nvPr/>
        </p:nvSpPr>
        <p:spPr>
          <a:xfrm>
            <a:off x="3735360" y="5083648"/>
            <a:ext cx="1215720" cy="45468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gn="ctr">
              <a:lnSpc>
                <a:spcPct val="100000"/>
              </a:lnSpc>
              <a:spcBef>
                <a:spcPts val="1199"/>
              </a:spcBef>
            </a:pPr>
            <a:r>
              <a:rPr lang="en-US" sz="2400" b="0" strike="noStrike" spc="-1">
                <a:solidFill>
                  <a:srgbClr val="000000"/>
                </a:solidFill>
                <a:uFill>
                  <a:solidFill>
                    <a:srgbClr val="FFFFFF"/>
                  </a:solidFill>
                </a:uFill>
                <a:latin typeface="Arial"/>
              </a:rPr>
              <a:t>equals</a:t>
            </a:r>
          </a:p>
        </p:txBody>
      </p:sp>
      <p:sp>
        <p:nvSpPr>
          <p:cNvPr id="150" name="CustomShape 7"/>
          <p:cNvSpPr/>
          <p:nvPr/>
        </p:nvSpPr>
        <p:spPr>
          <a:xfrm>
            <a:off x="1830240" y="3750750"/>
            <a:ext cx="1215720" cy="45468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gn="ctr">
              <a:lnSpc>
                <a:spcPct val="100000"/>
              </a:lnSpc>
              <a:spcBef>
                <a:spcPts val="1199"/>
              </a:spcBef>
            </a:pPr>
            <a:r>
              <a:rPr lang="en-US" sz="2400" b="0" strike="noStrike" spc="-1" dirty="0">
                <a:solidFill>
                  <a:srgbClr val="000000"/>
                </a:solidFill>
                <a:uFill>
                  <a:solidFill>
                    <a:srgbClr val="FFFFFF"/>
                  </a:solidFill>
                </a:uFill>
                <a:latin typeface="Arial"/>
              </a:rPr>
              <a:t>equals</a:t>
            </a:r>
          </a:p>
        </p:txBody>
      </p:sp>
      <p:sp>
        <p:nvSpPr>
          <p:cNvPr id="151" name="CustomShape 8"/>
          <p:cNvSpPr/>
          <p:nvPr/>
        </p:nvSpPr>
        <p:spPr>
          <a:xfrm>
            <a:off x="5411340" y="3750750"/>
            <a:ext cx="1215720" cy="45468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gn="ctr">
              <a:lnSpc>
                <a:spcPct val="100000"/>
              </a:lnSpc>
              <a:spcBef>
                <a:spcPts val="1199"/>
              </a:spcBef>
            </a:pPr>
            <a:r>
              <a:rPr lang="en-US" sz="2400" b="0" strike="noStrike" spc="-1" dirty="0">
                <a:solidFill>
                  <a:srgbClr val="000000"/>
                </a:solidFill>
                <a:uFill>
                  <a:solidFill>
                    <a:srgbClr val="FFFFFF"/>
                  </a:solidFill>
                </a:uFill>
                <a:latin typeface="Arial"/>
              </a:rPr>
              <a:t>equals</a:t>
            </a:r>
          </a:p>
        </p:txBody>
      </p:sp>
      <p:sp>
        <p:nvSpPr>
          <p:cNvPr id="152" name="CustomShape 9"/>
          <p:cNvSpPr/>
          <p:nvPr/>
        </p:nvSpPr>
        <p:spPr>
          <a:xfrm>
            <a:off x="1574144" y="2456152"/>
            <a:ext cx="1780920" cy="874440"/>
          </a:xfrm>
          <a:prstGeom prst="rect">
            <a:avLst/>
          </a:prstGeom>
          <a:blipFill>
            <a:blip r:embed="rId3"/>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sp>
        <p:nvSpPr>
          <p:cNvPr id="153" name="CustomShape 10"/>
          <p:cNvSpPr/>
          <p:nvPr/>
        </p:nvSpPr>
        <p:spPr>
          <a:xfrm>
            <a:off x="5433704" y="2456152"/>
            <a:ext cx="1681920" cy="879120"/>
          </a:xfrm>
          <a:prstGeom prst="rect">
            <a:avLst/>
          </a:prstGeom>
          <a:blipFill>
            <a:blip r:embed="rId4"/>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sp>
        <p:nvSpPr>
          <p:cNvPr id="154" name="CustomShape 11"/>
          <p:cNvSpPr/>
          <p:nvPr/>
        </p:nvSpPr>
        <p:spPr>
          <a:xfrm>
            <a:off x="1720080" y="4851088"/>
            <a:ext cx="1436040" cy="919080"/>
          </a:xfrm>
          <a:prstGeom prst="rect">
            <a:avLst/>
          </a:prstGeom>
          <a:blipFill>
            <a:blip r:embed="rId5"/>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mc:AlternateContent xmlns:mc="http://schemas.openxmlformats.org/markup-compatibility/2006" xmlns:a14="http://schemas.microsoft.com/office/drawing/2010/main">
        <mc:Choice Requires="a14">
          <p:sp>
            <p:nvSpPr>
              <p:cNvPr id="155" name="Formula 12"/>
              <p:cNvSpPr txBox="1"/>
              <p:nvPr/>
            </p:nvSpPr>
            <p:spPr>
              <a:xfrm>
                <a:off x="5292720" y="4851088"/>
                <a:ext cx="1910880" cy="920520"/>
              </a:xfrm>
              <a:prstGeom prst="rect">
                <a:avLst/>
              </a:prstGeom>
            </p:spPr>
            <p:txBody>
              <a:bodyPr/>
              <a:lstStyle/>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𝐸</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𝑆</m:t>
                                  </m:r>
                                </m:e>
                                <m:sub>
                                  <m:f>
                                    <m:fPr>
                                      <m:type m:val="lin"/>
                                      <m:ctrlPr>
                                        <a:rPr i="1">
                                          <a:latin typeface="Cambria Math" panose="02040503050406030204" pitchFamily="18" charset="0"/>
                                        </a:rPr>
                                      </m:ctrlPr>
                                    </m:fPr>
                                    <m:num>
                                      <m:r>
                                        <a:rPr>
                                          <a:latin typeface="Cambria Math" panose="02040503050406030204" pitchFamily="18" charset="0"/>
                                        </a:rPr>
                                        <m:t>𝑓𝑜𝑟𝑒𝑖𝑔𝑛</m:t>
                                      </m:r>
                                    </m:num>
                                    <m:den>
                                      <m:r>
                                        <a:rPr>
                                          <a:latin typeface="Cambria Math" panose="02040503050406030204" pitchFamily="18" charset="0"/>
                                        </a:rPr>
                                        <m:t>$</m:t>
                                      </m:r>
                                    </m:den>
                                  </m:f>
                                </m:sub>
                              </m:sSub>
                            </m:e>
                          </m:d>
                        </m:num>
                        <m:den>
                          <m:sSub>
                            <m:sSubPr>
                              <m:ctrlPr>
                                <a:rPr i="1">
                                  <a:latin typeface="Cambria Math" panose="02040503050406030204" pitchFamily="18" charset="0"/>
                                </a:rPr>
                              </m:ctrlPr>
                            </m:sSubPr>
                            <m:e>
                              <m:r>
                                <a:rPr>
                                  <a:latin typeface="Cambria Math" panose="02040503050406030204" pitchFamily="18" charset="0"/>
                                </a:rPr>
                                <m:t>𝑆</m:t>
                              </m:r>
                            </m:e>
                            <m:sub>
                              <m:f>
                                <m:fPr>
                                  <m:type m:val="lin"/>
                                  <m:ctrlPr>
                                    <a:rPr i="1">
                                      <a:latin typeface="Cambria Math" panose="02040503050406030204" pitchFamily="18" charset="0"/>
                                    </a:rPr>
                                  </m:ctrlPr>
                                </m:fPr>
                                <m:num>
                                  <m:r>
                                    <a:rPr>
                                      <a:latin typeface="Cambria Math" panose="02040503050406030204" pitchFamily="18" charset="0"/>
                                    </a:rPr>
                                    <m:t>𝑓𝑜𝑟𝑒𝑖𝑔𝑛</m:t>
                                  </m:r>
                                </m:num>
                                <m:den>
                                  <m:r>
                                    <a:rPr>
                                      <a:latin typeface="Cambria Math" panose="02040503050406030204" pitchFamily="18" charset="0"/>
                                    </a:rPr>
                                    <m:t>$</m:t>
                                  </m:r>
                                </m:den>
                              </m:f>
                            </m:sub>
                          </m:sSub>
                        </m:den>
                      </m:f>
                    </m:oMath>
                  </m:oMathPara>
                </a14:m>
                <a:endParaRPr dirty="0"/>
              </a:p>
            </p:txBody>
          </p:sp>
        </mc:Choice>
        <mc:Fallback xmlns="">
          <p:sp>
            <p:nvSpPr>
              <p:cNvPr id="155" name="Formula 12"/>
              <p:cNvSpPr txBox="1">
                <a:spLocks noRot="1" noChangeAspect="1" noMove="1" noResize="1" noEditPoints="1" noAdjustHandles="1" noChangeArrowheads="1" noChangeShapeType="1" noTextEdit="1"/>
              </p:cNvSpPr>
              <p:nvPr/>
            </p:nvSpPr>
            <p:spPr>
              <a:xfrm>
                <a:off x="5292720" y="4851088"/>
                <a:ext cx="1910880" cy="920520"/>
              </a:xfrm>
              <a:prstGeom prst="rect">
                <a:avLst/>
              </a:prstGeom>
              <a:blipFill>
                <a:blip r:embed="rId6"/>
                <a:stretch>
                  <a:fillRect t="-17808" b="-34247"/>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7BE34273-4909-BC4B-889E-B22B380D572C}"/>
              </a:ext>
            </a:extLst>
          </p:cNvPr>
          <p:cNvSpPr txBox="1"/>
          <p:nvPr/>
        </p:nvSpPr>
        <p:spPr>
          <a:xfrm>
            <a:off x="187935" y="1900011"/>
            <a:ext cx="1976014" cy="369332"/>
          </a:xfrm>
          <a:prstGeom prst="rect">
            <a:avLst/>
          </a:prstGeom>
          <a:noFill/>
          <a:ln w="15875">
            <a:solidFill>
              <a:schemeClr val="tx1"/>
            </a:solidFill>
          </a:ln>
        </p:spPr>
        <p:txBody>
          <a:bodyPr wrap="square" rtlCol="0">
            <a:spAutoFit/>
          </a:bodyPr>
          <a:lstStyle/>
          <a:p>
            <a:pPr algn="ctr"/>
            <a:r>
              <a:rPr lang="en-US" b="1" i="1" dirty="0"/>
              <a:t>r = risk free rate</a:t>
            </a:r>
          </a:p>
        </p:txBody>
      </p:sp>
      <p:cxnSp>
        <p:nvCxnSpPr>
          <p:cNvPr id="15" name="Straight Arrow Connector 14">
            <a:extLst>
              <a:ext uri="{FF2B5EF4-FFF2-40B4-BE49-F238E27FC236}">
                <a16:creationId xmlns:a16="http://schemas.microsoft.com/office/drawing/2014/main" id="{70DE05CD-AA65-3244-A27E-D9A809E47200}"/>
              </a:ext>
            </a:extLst>
          </p:cNvPr>
          <p:cNvCxnSpPr>
            <a:cxnSpLocks/>
          </p:cNvCxnSpPr>
          <p:nvPr/>
        </p:nvCxnSpPr>
        <p:spPr>
          <a:xfrm>
            <a:off x="2163949" y="2269343"/>
            <a:ext cx="108772" cy="29986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7BFF397-9E82-0A42-8E1F-92CCC8C2E12D}"/>
              </a:ext>
            </a:extLst>
          </p:cNvPr>
          <p:cNvSpPr txBox="1"/>
          <p:nvPr/>
        </p:nvSpPr>
        <p:spPr>
          <a:xfrm>
            <a:off x="6296290" y="1812219"/>
            <a:ext cx="1976014" cy="369332"/>
          </a:xfrm>
          <a:prstGeom prst="rect">
            <a:avLst/>
          </a:prstGeom>
          <a:noFill/>
          <a:ln w="15875">
            <a:solidFill>
              <a:schemeClr val="tx1"/>
            </a:solidFill>
          </a:ln>
        </p:spPr>
        <p:txBody>
          <a:bodyPr wrap="square" rtlCol="0">
            <a:spAutoFit/>
          </a:bodyPr>
          <a:lstStyle/>
          <a:p>
            <a:pPr algn="ctr"/>
            <a:r>
              <a:rPr lang="en-US" b="1" i="1" dirty="0" err="1"/>
              <a:t>i</a:t>
            </a:r>
            <a:r>
              <a:rPr lang="en-US" b="1" i="1" dirty="0"/>
              <a:t> = inflation rate</a:t>
            </a:r>
          </a:p>
        </p:txBody>
      </p:sp>
      <p:cxnSp>
        <p:nvCxnSpPr>
          <p:cNvPr id="18" name="Straight Arrow Connector 17">
            <a:extLst>
              <a:ext uri="{FF2B5EF4-FFF2-40B4-BE49-F238E27FC236}">
                <a16:creationId xmlns:a16="http://schemas.microsoft.com/office/drawing/2014/main" id="{97825A4B-9337-5749-936C-D1DA60705906}"/>
              </a:ext>
            </a:extLst>
          </p:cNvPr>
          <p:cNvCxnSpPr>
            <a:cxnSpLocks/>
            <a:endCxn id="153" idx="0"/>
          </p:cNvCxnSpPr>
          <p:nvPr/>
        </p:nvCxnSpPr>
        <p:spPr>
          <a:xfrm flipH="1">
            <a:off x="6274664" y="2181551"/>
            <a:ext cx="51674" cy="27460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E5C7DEA-04DF-2643-AC7D-D1CEB9A7C5B0}"/>
              </a:ext>
            </a:extLst>
          </p:cNvPr>
          <p:cNvSpPr txBox="1"/>
          <p:nvPr/>
        </p:nvSpPr>
        <p:spPr>
          <a:xfrm>
            <a:off x="5698812" y="4276360"/>
            <a:ext cx="2750007" cy="369332"/>
          </a:xfrm>
          <a:prstGeom prst="rect">
            <a:avLst/>
          </a:prstGeom>
          <a:noFill/>
          <a:ln w="15875">
            <a:solidFill>
              <a:schemeClr val="tx1"/>
            </a:solidFill>
          </a:ln>
        </p:spPr>
        <p:txBody>
          <a:bodyPr wrap="square" rtlCol="0">
            <a:spAutoFit/>
          </a:bodyPr>
          <a:lstStyle/>
          <a:p>
            <a:pPr algn="ctr"/>
            <a:r>
              <a:rPr lang="en-US" b="1" i="1" dirty="0"/>
              <a:t>E = expected spot rate</a:t>
            </a:r>
          </a:p>
        </p:txBody>
      </p:sp>
      <p:cxnSp>
        <p:nvCxnSpPr>
          <p:cNvPr id="21" name="Straight Arrow Connector 20">
            <a:extLst>
              <a:ext uri="{FF2B5EF4-FFF2-40B4-BE49-F238E27FC236}">
                <a16:creationId xmlns:a16="http://schemas.microsoft.com/office/drawing/2014/main" id="{BE74F5B6-6132-0E4D-8D9A-1CFC48D3F526}"/>
              </a:ext>
            </a:extLst>
          </p:cNvPr>
          <p:cNvCxnSpPr>
            <a:cxnSpLocks/>
          </p:cNvCxnSpPr>
          <p:nvPr/>
        </p:nvCxnSpPr>
        <p:spPr>
          <a:xfrm flipH="1">
            <a:off x="5677187" y="4645692"/>
            <a:ext cx="51674" cy="27460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DA5884F-1D1E-7E43-A549-CFA51DD2C961}"/>
              </a:ext>
            </a:extLst>
          </p:cNvPr>
          <p:cNvSpPr txBox="1"/>
          <p:nvPr/>
        </p:nvSpPr>
        <p:spPr>
          <a:xfrm>
            <a:off x="5735247" y="5824713"/>
            <a:ext cx="1670970" cy="369332"/>
          </a:xfrm>
          <a:prstGeom prst="rect">
            <a:avLst/>
          </a:prstGeom>
          <a:noFill/>
          <a:ln w="15875">
            <a:solidFill>
              <a:schemeClr val="tx1"/>
            </a:solidFill>
          </a:ln>
        </p:spPr>
        <p:txBody>
          <a:bodyPr wrap="square" rtlCol="0">
            <a:spAutoFit/>
          </a:bodyPr>
          <a:lstStyle/>
          <a:p>
            <a:pPr algn="ctr"/>
            <a:r>
              <a:rPr lang="en-US" b="1" i="1" dirty="0"/>
              <a:t>S = spot rate</a:t>
            </a:r>
          </a:p>
        </p:txBody>
      </p:sp>
      <p:cxnSp>
        <p:nvCxnSpPr>
          <p:cNvPr id="25" name="Straight Arrow Connector 24">
            <a:extLst>
              <a:ext uri="{FF2B5EF4-FFF2-40B4-BE49-F238E27FC236}">
                <a16:creationId xmlns:a16="http://schemas.microsoft.com/office/drawing/2014/main" id="{F3A62927-D465-314A-B916-399EBD2C301C}"/>
              </a:ext>
            </a:extLst>
          </p:cNvPr>
          <p:cNvCxnSpPr>
            <a:cxnSpLocks/>
          </p:cNvCxnSpPr>
          <p:nvPr/>
        </p:nvCxnSpPr>
        <p:spPr>
          <a:xfrm flipV="1">
            <a:off x="5765784" y="5551780"/>
            <a:ext cx="0" cy="26366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3E39B7B-B2B7-4942-A4F8-438A89293037}"/>
              </a:ext>
            </a:extLst>
          </p:cNvPr>
          <p:cNvSpPr txBox="1"/>
          <p:nvPr/>
        </p:nvSpPr>
        <p:spPr>
          <a:xfrm>
            <a:off x="10294" y="4276360"/>
            <a:ext cx="1976014" cy="369332"/>
          </a:xfrm>
          <a:prstGeom prst="rect">
            <a:avLst/>
          </a:prstGeom>
          <a:noFill/>
          <a:ln w="15875">
            <a:solidFill>
              <a:schemeClr val="tx1"/>
            </a:solidFill>
          </a:ln>
        </p:spPr>
        <p:txBody>
          <a:bodyPr wrap="square" rtlCol="0">
            <a:spAutoFit/>
          </a:bodyPr>
          <a:lstStyle/>
          <a:p>
            <a:pPr algn="ctr"/>
            <a:r>
              <a:rPr lang="en-US" b="1" i="1" dirty="0"/>
              <a:t>f = forward rate</a:t>
            </a:r>
          </a:p>
        </p:txBody>
      </p:sp>
      <p:cxnSp>
        <p:nvCxnSpPr>
          <p:cNvPr id="33" name="Straight Arrow Connector 32">
            <a:extLst>
              <a:ext uri="{FF2B5EF4-FFF2-40B4-BE49-F238E27FC236}">
                <a16:creationId xmlns:a16="http://schemas.microsoft.com/office/drawing/2014/main" id="{A75055C1-37B0-6E45-9C4B-4A3053B56C3F}"/>
              </a:ext>
            </a:extLst>
          </p:cNvPr>
          <p:cNvCxnSpPr>
            <a:cxnSpLocks/>
          </p:cNvCxnSpPr>
          <p:nvPr/>
        </p:nvCxnSpPr>
        <p:spPr>
          <a:xfrm>
            <a:off x="1971163" y="4649428"/>
            <a:ext cx="0" cy="20166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4483E56-AF08-A446-9FB7-F93E1CC4E075}"/>
              </a:ext>
            </a:extLst>
          </p:cNvPr>
          <p:cNvSpPr txBox="1"/>
          <p:nvPr/>
        </p:nvSpPr>
        <p:spPr>
          <a:xfrm>
            <a:off x="271354" y="5916742"/>
            <a:ext cx="1635441" cy="369332"/>
          </a:xfrm>
          <a:prstGeom prst="rect">
            <a:avLst/>
          </a:prstGeom>
          <a:noFill/>
          <a:ln w="15875">
            <a:solidFill>
              <a:schemeClr val="tx1"/>
            </a:solidFill>
          </a:ln>
        </p:spPr>
        <p:txBody>
          <a:bodyPr wrap="square" rtlCol="0">
            <a:spAutoFit/>
          </a:bodyPr>
          <a:lstStyle/>
          <a:p>
            <a:pPr algn="ctr"/>
            <a:r>
              <a:rPr lang="en-US" b="1" i="1" dirty="0"/>
              <a:t>S = spot rate</a:t>
            </a:r>
          </a:p>
        </p:txBody>
      </p:sp>
      <p:cxnSp>
        <p:nvCxnSpPr>
          <p:cNvPr id="37" name="Straight Arrow Connector 36">
            <a:extLst>
              <a:ext uri="{FF2B5EF4-FFF2-40B4-BE49-F238E27FC236}">
                <a16:creationId xmlns:a16="http://schemas.microsoft.com/office/drawing/2014/main" id="{7E4C8B9F-EAE1-8440-B368-F316160810D5}"/>
              </a:ext>
            </a:extLst>
          </p:cNvPr>
          <p:cNvCxnSpPr>
            <a:cxnSpLocks/>
          </p:cNvCxnSpPr>
          <p:nvPr/>
        </p:nvCxnSpPr>
        <p:spPr>
          <a:xfrm flipV="1">
            <a:off x="1895001" y="5678134"/>
            <a:ext cx="0" cy="22161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746086"/>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106200" y="71280"/>
            <a:ext cx="9037440" cy="973440"/>
          </a:xfrm>
          <a:prstGeom prst="rect">
            <a:avLst/>
          </a:prstGeom>
          <a:noFill/>
          <a:ln>
            <a:noFill/>
          </a:ln>
        </p:spPr>
        <p:txBody>
          <a:bodyPr anchor="ctr"/>
          <a:lstStyle/>
          <a:p>
            <a:pPr>
              <a:lnSpc>
                <a:spcPct val="90000"/>
              </a:lnSpc>
            </a:pPr>
            <a:r>
              <a:rPr lang="en-US" sz="4000" b="0" strike="noStrike" spc="-1">
                <a:solidFill>
                  <a:srgbClr val="FF3333"/>
                </a:solidFill>
                <a:uFill>
                  <a:solidFill>
                    <a:srgbClr val="FFFFFF"/>
                  </a:solidFill>
                </a:uFill>
                <a:latin typeface="Nexa Light"/>
              </a:rPr>
              <a:t>Exchange Rates</a:t>
            </a:r>
            <a:endParaRPr lang="en-US" sz="4000" b="0" strike="noStrike" cap="all" spc="-1">
              <a:solidFill>
                <a:srgbClr val="FF3333"/>
              </a:solidFill>
              <a:uFill>
                <a:solidFill>
                  <a:srgbClr val="FFFFFF"/>
                </a:solidFill>
              </a:uFill>
              <a:latin typeface="Nexa Light"/>
            </a:endParaRPr>
          </a:p>
        </p:txBody>
      </p:sp>
      <p:sp>
        <p:nvSpPr>
          <p:cNvPr id="208" name="CustomShape 2"/>
          <p:cNvSpPr/>
          <p:nvPr/>
        </p:nvSpPr>
        <p:spPr>
          <a:xfrm>
            <a:off x="1106280" y="1495800"/>
            <a:ext cx="70084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0" strike="noStrike" spc="-1">
                <a:solidFill>
                  <a:srgbClr val="000000"/>
                </a:solidFill>
                <a:uFill>
                  <a:solidFill>
                    <a:srgbClr val="FFFFFF"/>
                  </a:solidFill>
                </a:uFill>
                <a:latin typeface="Arial"/>
              </a:rPr>
              <a:t>% Forecast Error in Forward Rate for U.K. Pounds</a:t>
            </a:r>
          </a:p>
        </p:txBody>
      </p:sp>
      <p:graphicFrame>
        <p:nvGraphicFramePr>
          <p:cNvPr id="209" name="Chart 5"/>
          <p:cNvGraphicFramePr/>
          <p:nvPr/>
        </p:nvGraphicFramePr>
        <p:xfrm>
          <a:off x="706680" y="2113200"/>
          <a:ext cx="7787160" cy="36939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International Prices</a:t>
            </a:r>
            <a:endParaRPr lang="en-US" sz="4000" b="0" strike="noStrike" cap="all" spc="-1">
              <a:solidFill>
                <a:srgbClr val="FF3333"/>
              </a:solidFill>
              <a:uFill>
                <a:solidFill>
                  <a:srgbClr val="FFFFFF"/>
                </a:solidFill>
              </a:uFill>
              <a:latin typeface="Nexa Light"/>
            </a:endParaRPr>
          </a:p>
        </p:txBody>
      </p:sp>
      <p:sp>
        <p:nvSpPr>
          <p:cNvPr id="211" name="CustomShape 2"/>
          <p:cNvSpPr/>
          <p:nvPr/>
        </p:nvSpPr>
        <p:spPr>
          <a:xfrm>
            <a:off x="1014840" y="1671480"/>
            <a:ext cx="693396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1199"/>
              </a:spcBef>
            </a:pPr>
            <a:r>
              <a:rPr lang="en-US" sz="2400" b="0" strike="noStrike" spc="-1">
                <a:solidFill>
                  <a:srgbClr val="000000"/>
                </a:solidFill>
                <a:uFill>
                  <a:solidFill>
                    <a:srgbClr val="FFFFFF"/>
                  </a:solidFill>
                </a:uFill>
                <a:latin typeface="Nexa Light"/>
              </a:rPr>
              <a:t>The Big Mac Index – The price of a Big Mac in different countries (January 22, 2015)</a:t>
            </a:r>
            <a:endParaRPr lang="en-US" sz="2400" b="0" strike="noStrike" spc="-1">
              <a:solidFill>
                <a:srgbClr val="000000"/>
              </a:solidFill>
              <a:uFill>
                <a:solidFill>
                  <a:srgbClr val="FFFFFF"/>
                </a:solidFill>
              </a:uFill>
              <a:latin typeface="Arial"/>
            </a:endParaRPr>
          </a:p>
        </p:txBody>
      </p:sp>
      <p:pic>
        <p:nvPicPr>
          <p:cNvPr id="212" name="Picture 211"/>
          <p:cNvPicPr/>
          <p:nvPr/>
        </p:nvPicPr>
        <p:blipFill>
          <a:blip r:embed="rId2"/>
          <a:stretch/>
        </p:blipFill>
        <p:spPr>
          <a:xfrm>
            <a:off x="703800" y="2900520"/>
            <a:ext cx="7875720" cy="2770920"/>
          </a:xfrm>
          <a:prstGeom prst="rect">
            <a:avLst/>
          </a:prstGeom>
          <a:ln>
            <a:noFill/>
          </a:ln>
        </p:spPr>
      </p:pic>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International Prices</a:t>
            </a:r>
            <a:endParaRPr lang="en-US" sz="4000" b="0" strike="noStrike" cap="all" spc="-1">
              <a:solidFill>
                <a:srgbClr val="FF3333"/>
              </a:solidFill>
              <a:uFill>
                <a:solidFill>
                  <a:srgbClr val="FFFFFF"/>
                </a:solidFill>
              </a:uFill>
              <a:latin typeface="Nexa Light"/>
            </a:endParaRPr>
          </a:p>
        </p:txBody>
      </p:sp>
      <p:sp>
        <p:nvSpPr>
          <p:cNvPr id="211" name="CustomShape 2"/>
          <p:cNvSpPr/>
          <p:nvPr/>
        </p:nvSpPr>
        <p:spPr>
          <a:xfrm>
            <a:off x="767967" y="1301604"/>
            <a:ext cx="7012454" cy="5129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199"/>
              </a:spcBef>
            </a:pPr>
            <a:r>
              <a:rPr lang="en-US" sz="2400" b="0" strike="noStrike" spc="-1" dirty="0">
                <a:solidFill>
                  <a:srgbClr val="000000"/>
                </a:solidFill>
                <a:uFill>
                  <a:solidFill>
                    <a:srgbClr val="FFFFFF"/>
                  </a:solidFill>
                </a:uFill>
                <a:latin typeface="Nexa Light"/>
              </a:rPr>
              <a:t>How much is a Louis Vuitton Bag in Paris? In New York?</a:t>
            </a:r>
            <a:endParaRPr lang="en-US" sz="2400" b="0" strike="noStrike" spc="-1" dirty="0">
              <a:solidFill>
                <a:srgbClr val="000000"/>
              </a:solidFill>
              <a:uFill>
                <a:solidFill>
                  <a:srgbClr val="FFFFFF"/>
                </a:solidFill>
              </a:uFill>
              <a:latin typeface="Arial"/>
            </a:endParaRPr>
          </a:p>
        </p:txBody>
      </p:sp>
      <p:sp>
        <p:nvSpPr>
          <p:cNvPr id="5" name="CustomShape 2">
            <a:extLst>
              <a:ext uri="{FF2B5EF4-FFF2-40B4-BE49-F238E27FC236}">
                <a16:creationId xmlns:a16="http://schemas.microsoft.com/office/drawing/2014/main" id="{A8DABB18-2F69-844C-82BE-2CF8C0D1D856}"/>
              </a:ext>
            </a:extLst>
          </p:cNvPr>
          <p:cNvSpPr/>
          <p:nvPr/>
        </p:nvSpPr>
        <p:spPr>
          <a:xfrm>
            <a:off x="767967" y="3416861"/>
            <a:ext cx="7638097"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199"/>
              </a:spcBef>
            </a:pPr>
            <a:r>
              <a:rPr lang="en-US" sz="2400" b="0" strike="noStrike" spc="-1" dirty="0">
                <a:solidFill>
                  <a:srgbClr val="000000"/>
                </a:solidFill>
                <a:uFill>
                  <a:solidFill>
                    <a:srgbClr val="FFFFFF"/>
                  </a:solidFill>
                </a:uFill>
                <a:latin typeface="Nexa Light"/>
              </a:rPr>
              <a:t>How much is an Apple iPhone 11 Pro in Paris? In New York?</a:t>
            </a:r>
            <a:endParaRPr lang="en-US" sz="2400" b="0" strike="noStrike" spc="-1" dirty="0">
              <a:solidFill>
                <a:srgbClr val="000000"/>
              </a:solidFill>
              <a:uFill>
                <a:solidFill>
                  <a:srgbClr val="FFFFFF"/>
                </a:solidFill>
              </a:uFill>
              <a:latin typeface="Arial"/>
            </a:endParaRPr>
          </a:p>
        </p:txBody>
      </p:sp>
      <p:sp>
        <p:nvSpPr>
          <p:cNvPr id="6" name="CustomShape 2">
            <a:extLst>
              <a:ext uri="{FF2B5EF4-FFF2-40B4-BE49-F238E27FC236}">
                <a16:creationId xmlns:a16="http://schemas.microsoft.com/office/drawing/2014/main" id="{063A6B6C-B279-5D41-B5A9-CB5D92059A8B}"/>
              </a:ext>
            </a:extLst>
          </p:cNvPr>
          <p:cNvSpPr/>
          <p:nvPr/>
        </p:nvSpPr>
        <p:spPr>
          <a:xfrm>
            <a:off x="735883" y="4190614"/>
            <a:ext cx="7414265" cy="14949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199"/>
              </a:spcBef>
            </a:pPr>
            <a:r>
              <a:rPr lang="en-US" sz="2400" spc="-1" dirty="0">
                <a:solidFill>
                  <a:srgbClr val="000000"/>
                </a:solidFill>
                <a:uFill>
                  <a:solidFill>
                    <a:srgbClr val="FFFFFF"/>
                  </a:solidFill>
                </a:uFill>
                <a:latin typeface="Nexa Light"/>
              </a:rPr>
              <a:t>What is today’s exchange rate      $/€ 1.08    €/$: 0.926 </a:t>
            </a:r>
          </a:p>
          <a:p>
            <a:pPr>
              <a:lnSpc>
                <a:spcPct val="100000"/>
              </a:lnSpc>
              <a:spcBef>
                <a:spcPts val="1199"/>
              </a:spcBef>
            </a:pPr>
            <a:r>
              <a:rPr lang="en-US" sz="2400" spc="-1" dirty="0">
                <a:solidFill>
                  <a:srgbClr val="000000"/>
                </a:solidFill>
                <a:uFill>
                  <a:solidFill>
                    <a:srgbClr val="FFFFFF"/>
                  </a:solidFill>
                </a:uFill>
                <a:latin typeface="Nexa Light"/>
              </a:rPr>
              <a:t>iPhone 11 Pro in Paris:		€1,159 X 1.08 =   $1,251.72</a:t>
            </a:r>
          </a:p>
          <a:p>
            <a:pPr>
              <a:lnSpc>
                <a:spcPct val="100000"/>
              </a:lnSpc>
              <a:spcBef>
                <a:spcPts val="1199"/>
              </a:spcBef>
            </a:pPr>
            <a:r>
              <a:rPr lang="en-US" sz="2400" b="0" strike="noStrike" spc="-1" dirty="0">
                <a:solidFill>
                  <a:srgbClr val="000000"/>
                </a:solidFill>
                <a:uFill>
                  <a:solidFill>
                    <a:srgbClr val="FFFFFF"/>
                  </a:solidFill>
                </a:uFill>
                <a:latin typeface="Nexa Light"/>
              </a:rPr>
              <a:t>iPhone </a:t>
            </a:r>
            <a:r>
              <a:rPr lang="en-US" sz="2400" spc="-1" dirty="0">
                <a:solidFill>
                  <a:srgbClr val="000000"/>
                </a:solidFill>
                <a:uFill>
                  <a:solidFill>
                    <a:srgbClr val="FFFFFF"/>
                  </a:solidFill>
                </a:uFill>
                <a:latin typeface="Nexa Light"/>
              </a:rPr>
              <a:t>11 Pro in New York: 	$999    X 0.926 =     €925.07</a:t>
            </a:r>
          </a:p>
          <a:p>
            <a:pPr>
              <a:lnSpc>
                <a:spcPct val="100000"/>
              </a:lnSpc>
              <a:spcBef>
                <a:spcPts val="1199"/>
              </a:spcBef>
            </a:pPr>
            <a:endParaRPr lang="en-US" sz="2400" b="0" strike="noStrike" spc="-1" dirty="0">
              <a:solidFill>
                <a:srgbClr val="000000"/>
              </a:solidFill>
              <a:uFill>
                <a:solidFill>
                  <a:srgbClr val="FFFFFF"/>
                </a:solidFill>
              </a:uFill>
              <a:latin typeface="Nexa Light"/>
            </a:endParaRPr>
          </a:p>
          <a:p>
            <a:pPr>
              <a:lnSpc>
                <a:spcPct val="100000"/>
              </a:lnSpc>
              <a:spcBef>
                <a:spcPts val="1199"/>
              </a:spcBef>
            </a:pPr>
            <a:endParaRPr lang="en-US" sz="2400" spc="-1" dirty="0">
              <a:solidFill>
                <a:srgbClr val="000000"/>
              </a:solidFill>
              <a:uFill>
                <a:solidFill>
                  <a:srgbClr val="FFFFFF"/>
                </a:solidFill>
              </a:uFill>
              <a:latin typeface="Nexa Light"/>
            </a:endParaRPr>
          </a:p>
          <a:p>
            <a:pPr>
              <a:lnSpc>
                <a:spcPct val="100000"/>
              </a:lnSpc>
              <a:spcBef>
                <a:spcPts val="1199"/>
              </a:spcBef>
            </a:pPr>
            <a:r>
              <a:rPr lang="en-US" sz="2400" b="0" strike="noStrike" spc="-1" dirty="0">
                <a:solidFill>
                  <a:srgbClr val="000000"/>
                </a:solidFill>
                <a:uFill>
                  <a:solidFill>
                    <a:srgbClr val="FFFFFF"/>
                  </a:solidFill>
                </a:uFill>
                <a:latin typeface="Nexa Light"/>
              </a:rPr>
              <a:t> </a:t>
            </a:r>
            <a:endParaRPr lang="en-US" sz="2400" b="0" strike="noStrike" spc="-1" dirty="0">
              <a:solidFill>
                <a:srgbClr val="000000"/>
              </a:solidFill>
              <a:uFill>
                <a:solidFill>
                  <a:srgbClr val="FFFFFF"/>
                </a:solidFill>
              </a:uFill>
              <a:latin typeface="Arial"/>
            </a:endParaRPr>
          </a:p>
        </p:txBody>
      </p:sp>
      <p:sp>
        <p:nvSpPr>
          <p:cNvPr id="2" name="Rectangle 1">
            <a:extLst>
              <a:ext uri="{FF2B5EF4-FFF2-40B4-BE49-F238E27FC236}">
                <a16:creationId xmlns:a16="http://schemas.microsoft.com/office/drawing/2014/main" id="{F65DE03E-8595-3145-81EB-DBD41D1CFEA4}"/>
              </a:ext>
            </a:extLst>
          </p:cNvPr>
          <p:cNvSpPr/>
          <p:nvPr/>
        </p:nvSpPr>
        <p:spPr>
          <a:xfrm>
            <a:off x="706549" y="3309554"/>
            <a:ext cx="7587977" cy="24241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5BC07E3-ABA4-4D41-9800-97F9FF601724}"/>
              </a:ext>
            </a:extLst>
          </p:cNvPr>
          <p:cNvSpPr/>
          <p:nvPr/>
        </p:nvSpPr>
        <p:spPr>
          <a:xfrm>
            <a:off x="714571" y="1183976"/>
            <a:ext cx="7587977" cy="15110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068559"/>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Picture 214"/>
          <p:cNvPicPr/>
          <p:nvPr/>
        </p:nvPicPr>
        <p:blipFill rotWithShape="1">
          <a:blip r:embed="rId2"/>
          <a:srcRect t="2052"/>
          <a:stretch/>
        </p:blipFill>
        <p:spPr>
          <a:xfrm>
            <a:off x="889000" y="1260242"/>
            <a:ext cx="7575446" cy="5075598"/>
          </a:xfrm>
          <a:prstGeom prst="rect">
            <a:avLst/>
          </a:prstGeom>
          <a:ln>
            <a:noFill/>
          </a:ln>
        </p:spPr>
      </p:pic>
      <p:sp>
        <p:nvSpPr>
          <p:cNvPr id="213" name="CustomShape 1"/>
          <p:cNvSpPr/>
          <p:nvPr/>
        </p:nvSpPr>
        <p:spPr>
          <a:xfrm>
            <a:off x="318680" y="725220"/>
            <a:ext cx="84042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901"/>
              </a:spcBef>
            </a:pPr>
            <a:r>
              <a:rPr lang="en-US" sz="1800" b="0" strike="noStrike" spc="-1" dirty="0">
                <a:solidFill>
                  <a:srgbClr val="000000"/>
                </a:solidFill>
                <a:uFill>
                  <a:solidFill>
                    <a:srgbClr val="FFFFFF"/>
                  </a:solidFill>
                </a:uFill>
                <a:latin typeface="Nexa Light"/>
              </a:rPr>
              <a:t>Countries with the highest interest rates generally have the highest inflation rates. In this diagram each of the 55 points represents a different country. </a:t>
            </a:r>
            <a:endParaRPr lang="en-US" sz="1800" b="0" strike="noStrike" spc="-1" dirty="0">
              <a:solidFill>
                <a:srgbClr val="000000"/>
              </a:solidFill>
              <a:uFill>
                <a:solidFill>
                  <a:srgbClr val="FFFFFF"/>
                </a:solidFill>
              </a:uFill>
              <a:latin typeface="Arial"/>
            </a:endParaRPr>
          </a:p>
        </p:txBody>
      </p:sp>
      <p:sp>
        <p:nvSpPr>
          <p:cNvPr id="214" name="CustomShape 2"/>
          <p:cNvSpPr/>
          <p:nvPr/>
        </p:nvSpPr>
        <p:spPr>
          <a:xfrm>
            <a:off x="106200" y="71280"/>
            <a:ext cx="8854560" cy="973440"/>
          </a:xfrm>
          <a:prstGeom prst="rect">
            <a:avLst/>
          </a:prstGeom>
          <a:noFill/>
          <a:ln>
            <a:noFill/>
          </a:ln>
        </p:spPr>
        <p:style>
          <a:lnRef idx="0">
            <a:scrgbClr r="0" g="0" b="0"/>
          </a:lnRef>
          <a:fillRef idx="0">
            <a:scrgbClr r="0" g="0" b="0"/>
          </a:fillRef>
          <a:effectRef idx="0">
            <a:scrgbClr r="0" g="0" b="0"/>
          </a:effectRef>
          <a:fontRef idx="minor"/>
        </p:style>
        <p:txBody>
          <a:bodyPr anchor="ctr">
            <a:normAutofit/>
          </a:bodyPr>
          <a:lstStyle/>
          <a:p>
            <a:pPr>
              <a:lnSpc>
                <a:spcPct val="90000"/>
              </a:lnSpc>
            </a:pPr>
            <a:r>
              <a:rPr lang="en-US" sz="4000" b="0" strike="noStrike" spc="-1">
                <a:solidFill>
                  <a:srgbClr val="FF3333"/>
                </a:solidFill>
                <a:uFill>
                  <a:solidFill>
                    <a:srgbClr val="FFFFFF"/>
                  </a:solidFill>
                </a:uFill>
                <a:latin typeface="Nexa Light"/>
              </a:rPr>
              <a:t>Interest Rates and Inflation</a:t>
            </a:r>
            <a:endParaRPr lang="en-US" sz="4000" b="0" strike="noStrike" spc="-1">
              <a:solidFill>
                <a:srgbClr val="000000"/>
              </a:solidFill>
              <a:uFill>
                <a:solidFill>
                  <a:srgbClr val="FFFFFF"/>
                </a:solidFill>
              </a:uFill>
              <a:latin typeface="Arial"/>
            </a:endParaRP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Swiss Corporate Data </a:t>
            </a:r>
            <a:endParaRPr lang="en-US" sz="4000" b="0" strike="noStrike" cap="all" spc="-1">
              <a:solidFill>
                <a:srgbClr val="FF3333"/>
              </a:solidFill>
              <a:uFill>
                <a:solidFill>
                  <a:srgbClr val="FFFFFF"/>
                </a:solidFill>
              </a:uFill>
              <a:latin typeface="Nexa Light"/>
            </a:endParaRPr>
          </a:p>
        </p:txBody>
      </p:sp>
      <p:sp>
        <p:nvSpPr>
          <p:cNvPr id="217" name="CustomShape 2"/>
          <p:cNvSpPr/>
          <p:nvPr/>
        </p:nvSpPr>
        <p:spPr>
          <a:xfrm>
            <a:off x="490680" y="1556280"/>
            <a:ext cx="800172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0" strike="noStrike" spc="-1">
                <a:solidFill>
                  <a:srgbClr val="000000"/>
                </a:solidFill>
                <a:uFill>
                  <a:solidFill>
                    <a:srgbClr val="FFFFFF"/>
                  </a:solidFill>
                </a:uFill>
                <a:latin typeface="Nexa Light"/>
              </a:rPr>
              <a:t>The proportion of sales and costs for major Swiss companies that derive from particular currency areas</a:t>
            </a:r>
            <a:endParaRPr lang="en-US" sz="2400" b="0" strike="noStrike" spc="-1">
              <a:solidFill>
                <a:srgbClr val="000000"/>
              </a:solidFill>
              <a:uFill>
                <a:solidFill>
                  <a:srgbClr val="FFFFFF"/>
                </a:solidFill>
              </a:uFill>
              <a:latin typeface="Arial"/>
            </a:endParaRPr>
          </a:p>
        </p:txBody>
      </p:sp>
      <p:pic>
        <p:nvPicPr>
          <p:cNvPr id="218" name="Content Placeholder 4"/>
          <p:cNvPicPr/>
          <p:nvPr/>
        </p:nvPicPr>
        <p:blipFill>
          <a:blip r:embed="rId2"/>
          <a:stretch/>
        </p:blipFill>
        <p:spPr>
          <a:xfrm>
            <a:off x="612720" y="2714040"/>
            <a:ext cx="8024400" cy="2953080"/>
          </a:xfrm>
          <a:prstGeom prst="rect">
            <a:avLst/>
          </a:prstGeom>
          <a:ln>
            <a:noFill/>
          </a:ln>
        </p:spPr>
      </p:pic>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220" name="TextShape 2"/>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 Risk</a:t>
            </a:r>
            <a:endParaRPr lang="en-US" sz="4000" b="0" strike="noStrike" cap="all" spc="-1">
              <a:solidFill>
                <a:srgbClr val="FF3333"/>
              </a:solidFill>
              <a:uFill>
                <a:solidFill>
                  <a:srgbClr val="FFFFFF"/>
                </a:solidFill>
              </a:uFill>
              <a:latin typeface="Nexa Light"/>
            </a:endParaRPr>
          </a:p>
        </p:txBody>
      </p:sp>
      <p:sp>
        <p:nvSpPr>
          <p:cNvPr id="221" name="CustomShape 3"/>
          <p:cNvSpPr/>
          <p:nvPr/>
        </p:nvSpPr>
        <p:spPr>
          <a:xfrm>
            <a:off x="915840" y="1426680"/>
            <a:ext cx="7311600" cy="362412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nSpc>
                <a:spcPct val="100000"/>
              </a:lnSpc>
              <a:spcBef>
                <a:spcPts val="1199"/>
              </a:spcBef>
            </a:pPr>
            <a:r>
              <a:rPr lang="en-US" sz="2400" b="1" u="sng" strike="noStrike" spc="-1" dirty="0">
                <a:solidFill>
                  <a:srgbClr val="000000"/>
                </a:solidFill>
                <a:uFill>
                  <a:solidFill>
                    <a:srgbClr val="FFFFFF"/>
                  </a:solidFill>
                </a:uFill>
                <a:latin typeface="Nexa Light"/>
              </a:rPr>
              <a:t>Example</a:t>
            </a:r>
            <a:r>
              <a:rPr lang="en-US" sz="2400" b="1" strike="noStrike" spc="-1" dirty="0">
                <a:solidFill>
                  <a:srgbClr val="000000"/>
                </a:solidFill>
                <a:uFill>
                  <a:solidFill>
                    <a:srgbClr val="FFFFFF"/>
                  </a:solidFill>
                </a:uFill>
                <a:latin typeface="Nexa Light"/>
              </a:rPr>
              <a:t> </a:t>
            </a:r>
            <a:r>
              <a:rPr lang="en-US" sz="2400" b="0" strike="noStrike" spc="-1" dirty="0">
                <a:solidFill>
                  <a:srgbClr val="000000"/>
                </a:solidFill>
                <a:uFill>
                  <a:solidFill>
                    <a:srgbClr val="FFFFFF"/>
                  </a:solidFill>
                </a:uFill>
                <a:latin typeface="Nexa Light"/>
              </a:rPr>
              <a:t>- Harley Davidson builds a motorcycle for a cost plus profit of $12,000</a:t>
            </a:r>
            <a:r>
              <a:rPr lang="en-US" sz="2400" spc="-1" dirty="0">
                <a:solidFill>
                  <a:srgbClr val="000000"/>
                </a:solidFill>
                <a:uFill>
                  <a:solidFill>
                    <a:srgbClr val="FFFFFF"/>
                  </a:solidFill>
                </a:uFill>
                <a:latin typeface="Nexa Light"/>
              </a:rPr>
              <a:t> or it sells at a price of $12,000 which includes it’s costs and profits.</a:t>
            </a:r>
            <a:endParaRPr lang="en-US" sz="2400" b="0" strike="noStrike" spc="-1" dirty="0">
              <a:solidFill>
                <a:srgbClr val="000000"/>
              </a:solidFill>
              <a:uFill>
                <a:solidFill>
                  <a:srgbClr val="FFFFFF"/>
                </a:solidFill>
              </a:uFill>
              <a:latin typeface="Arial"/>
            </a:endParaRPr>
          </a:p>
          <a:p>
            <a:pPr>
              <a:lnSpc>
                <a:spcPct val="100000"/>
              </a:lnSpc>
              <a:spcBef>
                <a:spcPts val="1199"/>
              </a:spcBef>
            </a:pPr>
            <a:r>
              <a:rPr lang="en-US" sz="2400" b="0" strike="noStrike" spc="-1" dirty="0">
                <a:solidFill>
                  <a:srgbClr val="000000"/>
                </a:solidFill>
                <a:uFill>
                  <a:solidFill>
                    <a:srgbClr val="FFFFFF"/>
                  </a:solidFill>
                </a:uFill>
                <a:latin typeface="Nexa Light"/>
              </a:rPr>
              <a:t>At an exchange rate of 94.705Y:$1, the motorcycle sells for 1,136,460 yen in Japan.  </a:t>
            </a:r>
            <a:endParaRPr lang="en-US" sz="2400" b="0" strike="noStrike" spc="-1" dirty="0">
              <a:solidFill>
                <a:srgbClr val="000000"/>
              </a:solidFill>
              <a:uFill>
                <a:solidFill>
                  <a:srgbClr val="FFFFFF"/>
                </a:solidFill>
              </a:uFill>
              <a:latin typeface="Arial"/>
            </a:endParaRPr>
          </a:p>
          <a:p>
            <a:pPr>
              <a:lnSpc>
                <a:spcPct val="100000"/>
              </a:lnSpc>
              <a:spcBef>
                <a:spcPts val="1199"/>
              </a:spcBef>
            </a:pPr>
            <a:r>
              <a:rPr lang="en-US" sz="2400" b="0" strike="noStrike" spc="-1" dirty="0">
                <a:solidFill>
                  <a:srgbClr val="000000"/>
                </a:solidFill>
                <a:uFill>
                  <a:solidFill>
                    <a:srgbClr val="FFFFFF"/>
                  </a:solidFill>
                </a:uFill>
                <a:latin typeface="Nexa Light"/>
              </a:rPr>
              <a:t>If the dollar rises in value and the exchange rate is 103Y:$1, what will the motorcycle cost in Japan?</a:t>
            </a:r>
            <a:endParaRPr lang="en-US" sz="2400" b="0" strike="noStrike" spc="-1" dirty="0">
              <a:solidFill>
                <a:srgbClr val="000000"/>
              </a:solidFill>
              <a:uFill>
                <a:solidFill>
                  <a:srgbClr val="FFFFFF"/>
                </a:solidFill>
              </a:uFill>
              <a:latin typeface="Arial"/>
            </a:endParaRPr>
          </a:p>
          <a:p>
            <a:pPr>
              <a:lnSpc>
                <a:spcPct val="100000"/>
              </a:lnSpc>
              <a:spcBef>
                <a:spcPts val="1199"/>
              </a:spcBef>
            </a:pPr>
            <a:endParaRPr lang="en-US" sz="2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775536566"/>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220" name="TextShape 2"/>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 Risk</a:t>
            </a:r>
            <a:endParaRPr lang="en-US" sz="4000" b="0" strike="noStrike" cap="all" spc="-1">
              <a:solidFill>
                <a:srgbClr val="FF3333"/>
              </a:solidFill>
              <a:uFill>
                <a:solidFill>
                  <a:srgbClr val="FFFFFF"/>
                </a:solidFill>
              </a:uFill>
              <a:latin typeface="Nexa Light"/>
            </a:endParaRPr>
          </a:p>
        </p:txBody>
      </p:sp>
      <p:sp>
        <p:nvSpPr>
          <p:cNvPr id="221" name="CustomShape 3"/>
          <p:cNvSpPr/>
          <p:nvPr/>
        </p:nvSpPr>
        <p:spPr>
          <a:xfrm>
            <a:off x="915840" y="1426680"/>
            <a:ext cx="7311600" cy="362412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nSpc>
                <a:spcPct val="100000"/>
              </a:lnSpc>
              <a:spcBef>
                <a:spcPts val="1199"/>
              </a:spcBef>
            </a:pPr>
            <a:r>
              <a:rPr lang="en-US" sz="2400" b="1" u="sng" strike="noStrike" spc="-1" dirty="0">
                <a:solidFill>
                  <a:srgbClr val="000000"/>
                </a:solidFill>
                <a:uFill>
                  <a:solidFill>
                    <a:srgbClr val="FFFFFF"/>
                  </a:solidFill>
                </a:uFill>
                <a:latin typeface="Nexa Light"/>
              </a:rPr>
              <a:t>Example</a:t>
            </a:r>
            <a:r>
              <a:rPr lang="en-US" sz="2400" b="1" strike="noStrike" spc="-1" dirty="0">
                <a:solidFill>
                  <a:srgbClr val="000000"/>
                </a:solidFill>
                <a:uFill>
                  <a:solidFill>
                    <a:srgbClr val="FFFFFF"/>
                  </a:solidFill>
                </a:uFill>
                <a:latin typeface="Nexa Light"/>
              </a:rPr>
              <a:t> </a:t>
            </a:r>
            <a:r>
              <a:rPr lang="en-US" sz="2400" b="0" strike="noStrike" spc="-1" dirty="0">
                <a:solidFill>
                  <a:srgbClr val="000000"/>
                </a:solidFill>
                <a:uFill>
                  <a:solidFill>
                    <a:srgbClr val="FFFFFF"/>
                  </a:solidFill>
                </a:uFill>
                <a:latin typeface="Nexa Light"/>
              </a:rPr>
              <a:t>- Harley Davidson builds a motorcycle for a cost plus profit of $12,000</a:t>
            </a:r>
            <a:r>
              <a:rPr lang="en-US" sz="2400" spc="-1" dirty="0">
                <a:solidFill>
                  <a:srgbClr val="000000"/>
                </a:solidFill>
                <a:uFill>
                  <a:solidFill>
                    <a:srgbClr val="FFFFFF"/>
                  </a:solidFill>
                </a:uFill>
                <a:latin typeface="Nexa Light"/>
              </a:rPr>
              <a:t> or it sells at a price of $12,000 which includes it’s costs and profits.</a:t>
            </a:r>
            <a:endParaRPr lang="en-US" sz="2400" b="0" strike="noStrike" spc="-1" dirty="0">
              <a:solidFill>
                <a:srgbClr val="000000"/>
              </a:solidFill>
              <a:uFill>
                <a:solidFill>
                  <a:srgbClr val="FFFFFF"/>
                </a:solidFill>
              </a:uFill>
              <a:latin typeface="Arial"/>
            </a:endParaRPr>
          </a:p>
          <a:p>
            <a:pPr>
              <a:lnSpc>
                <a:spcPct val="100000"/>
              </a:lnSpc>
              <a:spcBef>
                <a:spcPts val="1199"/>
              </a:spcBef>
            </a:pPr>
            <a:r>
              <a:rPr lang="en-US" sz="2400" b="0" strike="noStrike" spc="-1" dirty="0">
                <a:solidFill>
                  <a:srgbClr val="000000"/>
                </a:solidFill>
                <a:uFill>
                  <a:solidFill>
                    <a:srgbClr val="FFFFFF"/>
                  </a:solidFill>
                </a:uFill>
                <a:latin typeface="Nexa Light"/>
              </a:rPr>
              <a:t>At an exchange rate of 94.705Y:$1, the motorcycle sells for 1,136,460 yen in Japan.  </a:t>
            </a:r>
            <a:endParaRPr lang="en-US" sz="2400" b="0" strike="noStrike" spc="-1" dirty="0">
              <a:solidFill>
                <a:srgbClr val="000000"/>
              </a:solidFill>
              <a:uFill>
                <a:solidFill>
                  <a:srgbClr val="FFFFFF"/>
                </a:solidFill>
              </a:uFill>
              <a:latin typeface="Arial"/>
            </a:endParaRPr>
          </a:p>
          <a:p>
            <a:pPr>
              <a:lnSpc>
                <a:spcPct val="100000"/>
              </a:lnSpc>
              <a:spcBef>
                <a:spcPts val="1199"/>
              </a:spcBef>
            </a:pPr>
            <a:r>
              <a:rPr lang="en-US" sz="2400" b="0" strike="noStrike" spc="-1" dirty="0">
                <a:solidFill>
                  <a:srgbClr val="000000"/>
                </a:solidFill>
                <a:uFill>
                  <a:solidFill>
                    <a:srgbClr val="FFFFFF"/>
                  </a:solidFill>
                </a:uFill>
                <a:latin typeface="Nexa Light"/>
              </a:rPr>
              <a:t>If the dollar rises in value and the exchange rate is 103Y:$1, what will the motorcycle cost in Japan?</a:t>
            </a:r>
            <a:endParaRPr lang="en-US" sz="2400" b="0" strike="noStrike" spc="-1" dirty="0">
              <a:solidFill>
                <a:srgbClr val="000000"/>
              </a:solidFill>
              <a:uFill>
                <a:solidFill>
                  <a:srgbClr val="FFFFFF"/>
                </a:solidFill>
              </a:uFill>
              <a:latin typeface="Arial"/>
            </a:endParaRPr>
          </a:p>
          <a:p>
            <a:pPr>
              <a:lnSpc>
                <a:spcPct val="100000"/>
              </a:lnSpc>
              <a:spcBef>
                <a:spcPts val="1199"/>
              </a:spcBef>
            </a:pPr>
            <a:endParaRPr lang="en-US" sz="2400" b="0" strike="noStrike" spc="-1" dirty="0">
              <a:solidFill>
                <a:srgbClr val="000000"/>
              </a:solidFill>
              <a:uFill>
                <a:solidFill>
                  <a:srgbClr val="FFFFFF"/>
                </a:solidFill>
              </a:uFill>
              <a:latin typeface="Arial"/>
            </a:endParaRPr>
          </a:p>
          <a:p>
            <a:pPr>
              <a:lnSpc>
                <a:spcPct val="100000"/>
              </a:lnSpc>
              <a:spcBef>
                <a:spcPts val="1199"/>
              </a:spcBef>
            </a:pPr>
            <a:r>
              <a:rPr lang="en-US" sz="2400" b="1" strike="noStrike" spc="-1" dirty="0">
                <a:solidFill>
                  <a:srgbClr val="000000"/>
                </a:solidFill>
                <a:uFill>
                  <a:solidFill>
                    <a:srgbClr val="FFFFFF"/>
                  </a:solidFill>
                </a:uFill>
                <a:latin typeface="Nexa Light"/>
              </a:rPr>
              <a:t>Answer</a:t>
            </a:r>
          </a:p>
          <a:p>
            <a:pPr>
              <a:lnSpc>
                <a:spcPct val="100000"/>
              </a:lnSpc>
              <a:spcBef>
                <a:spcPts val="1199"/>
              </a:spcBef>
            </a:pPr>
            <a:r>
              <a:rPr lang="en-US" sz="2400" b="1" strike="noStrike" spc="-1" dirty="0">
                <a:solidFill>
                  <a:srgbClr val="000000"/>
                </a:solidFill>
                <a:uFill>
                  <a:solidFill>
                    <a:srgbClr val="FFFFFF"/>
                  </a:solidFill>
                </a:uFill>
                <a:latin typeface="Nexa Light"/>
              </a:rPr>
              <a:t>$12,000  x  103  =  1,236,000 yen</a:t>
            </a:r>
            <a:endParaRPr lang="en-US" sz="2400" b="0" strike="noStrike" spc="-1" dirty="0">
              <a:solidFill>
                <a:srgbClr val="000000"/>
              </a:solidFill>
              <a:uFill>
                <a:solidFill>
                  <a:srgbClr val="FFFFFF"/>
                </a:solidFill>
              </a:uFill>
              <a:latin typeface="Arial"/>
            </a:endParaRP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223"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224" name="TextShape 3"/>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 Risk</a:t>
            </a:r>
            <a:endParaRPr lang="en-US" sz="4000" b="0" strike="noStrike" cap="all" spc="-1">
              <a:solidFill>
                <a:srgbClr val="FF3333"/>
              </a:solidFill>
              <a:uFill>
                <a:solidFill>
                  <a:srgbClr val="FFFFFF"/>
                </a:solidFill>
              </a:uFill>
              <a:latin typeface="Nexa Light"/>
            </a:endParaRPr>
          </a:p>
        </p:txBody>
      </p:sp>
      <p:sp>
        <p:nvSpPr>
          <p:cNvPr id="225" name="TextShape 4"/>
          <p:cNvSpPr txBox="1"/>
          <p:nvPr/>
        </p:nvSpPr>
        <p:spPr>
          <a:xfrm>
            <a:off x="489960" y="1523880"/>
            <a:ext cx="8025120" cy="4652640"/>
          </a:xfrm>
          <a:prstGeom prst="rect">
            <a:avLst/>
          </a:prstGeom>
          <a:noFill/>
          <a:ln>
            <a:noFill/>
          </a:ln>
        </p:spPr>
        <p:txBody>
          <a:bodyPr/>
          <a:lstStyle/>
          <a:p>
            <a:pPr marL="228600" indent="-228240">
              <a:lnSpc>
                <a:spcPct val="100000"/>
              </a:lnSpc>
              <a:spcBef>
                <a:spcPts val="1001"/>
              </a:spcBef>
              <a:buClr>
                <a:srgbClr val="000000"/>
              </a:buClr>
              <a:buFont typeface="Arial"/>
              <a:buChar char="•"/>
            </a:pPr>
            <a:r>
              <a:rPr lang="en-US" sz="2800" b="0" strike="noStrike" spc="-1">
                <a:solidFill>
                  <a:srgbClr val="000000"/>
                </a:solidFill>
                <a:uFill>
                  <a:solidFill>
                    <a:srgbClr val="FFFFFF"/>
                  </a:solidFill>
                </a:uFill>
                <a:latin typeface="Nexa Light"/>
              </a:rPr>
              <a:t>Currency risk can be reduced by using various financial instruments</a:t>
            </a:r>
          </a:p>
          <a:p>
            <a:pPr marL="228600" indent="-228240">
              <a:lnSpc>
                <a:spcPct val="100000"/>
              </a:lnSpc>
              <a:spcBef>
                <a:spcPts val="1001"/>
              </a:spcBef>
            </a:pPr>
            <a:endParaRPr lang="en-US" sz="2800" b="0" strike="noStrike" spc="-1">
              <a:solidFill>
                <a:srgbClr val="000000"/>
              </a:solidFill>
              <a:uFill>
                <a:solidFill>
                  <a:srgbClr val="FFFFFF"/>
                </a:solidFill>
              </a:uFill>
              <a:latin typeface="Nexa Light"/>
            </a:endParaRPr>
          </a:p>
          <a:p>
            <a:pPr marL="228600" indent="-228240">
              <a:lnSpc>
                <a:spcPct val="100000"/>
              </a:lnSpc>
              <a:spcBef>
                <a:spcPts val="1001"/>
              </a:spcBef>
              <a:buClr>
                <a:srgbClr val="000000"/>
              </a:buClr>
              <a:buFont typeface="Arial"/>
              <a:buChar char="•"/>
            </a:pPr>
            <a:r>
              <a:rPr lang="en-US" sz="2800" b="0" strike="noStrike" spc="-1">
                <a:solidFill>
                  <a:srgbClr val="000000"/>
                </a:solidFill>
                <a:uFill>
                  <a:solidFill>
                    <a:srgbClr val="FFFFFF"/>
                  </a:solidFill>
                </a:uFill>
                <a:latin typeface="Nexa Light"/>
              </a:rPr>
              <a:t>Currency forward contracts, futures contracts, and even options on these contracts are available to control the risk</a:t>
            </a: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227"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228" name="TextShape 3"/>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Capital Budgeting</a:t>
            </a:r>
            <a:endParaRPr lang="en-US" sz="4000" b="0" strike="noStrike" cap="all" spc="-1">
              <a:solidFill>
                <a:srgbClr val="FF3333"/>
              </a:solidFill>
              <a:uFill>
                <a:solidFill>
                  <a:srgbClr val="FFFFFF"/>
                </a:solidFill>
              </a:uFill>
              <a:latin typeface="Nexa Light"/>
            </a:endParaRPr>
          </a:p>
        </p:txBody>
      </p:sp>
      <p:sp>
        <p:nvSpPr>
          <p:cNvPr id="229" name="TextShape 4"/>
          <p:cNvSpPr txBox="1"/>
          <p:nvPr/>
        </p:nvSpPr>
        <p:spPr>
          <a:xfrm>
            <a:off x="875520" y="2112840"/>
            <a:ext cx="6744240" cy="3982680"/>
          </a:xfrm>
          <a:prstGeom prst="rect">
            <a:avLst/>
          </a:prstGeom>
          <a:noFill/>
          <a:ln>
            <a:noFill/>
          </a:ln>
        </p:spPr>
        <p:txBody>
          <a:bodyPr/>
          <a:lstStyle/>
          <a:p>
            <a:pPr marL="228600" indent="-228240">
              <a:lnSpc>
                <a:spcPct val="100000"/>
              </a:lnSpc>
              <a:spcBef>
                <a:spcPts val="1400"/>
              </a:spcBef>
            </a:pPr>
            <a:r>
              <a:rPr lang="en-US" sz="2800" b="0" strike="noStrike" spc="-1" dirty="0">
                <a:solidFill>
                  <a:srgbClr val="000000"/>
                </a:solidFill>
                <a:uFill>
                  <a:solidFill>
                    <a:srgbClr val="FFFFFF"/>
                  </a:solidFill>
                </a:uFill>
                <a:latin typeface="Nexa Light"/>
              </a:rPr>
              <a:t>1) Exchange to $ and analyze</a:t>
            </a:r>
          </a:p>
          <a:p>
            <a:pPr marL="409575" indent="-407988">
              <a:lnSpc>
                <a:spcPct val="100000"/>
              </a:lnSpc>
              <a:spcBef>
                <a:spcPts val="1400"/>
              </a:spcBef>
            </a:pPr>
            <a:r>
              <a:rPr lang="en-US" sz="2800" b="0" strike="noStrike" spc="-1" dirty="0">
                <a:solidFill>
                  <a:srgbClr val="000000"/>
                </a:solidFill>
                <a:uFill>
                  <a:solidFill>
                    <a:srgbClr val="FFFFFF"/>
                  </a:solidFill>
                </a:uFill>
                <a:latin typeface="Nexa Light"/>
              </a:rPr>
              <a:t>2) Discount using foreign cash flows and interest rates, then exchange to $</a:t>
            </a:r>
          </a:p>
          <a:p>
            <a:pPr marL="409575" indent="-407988">
              <a:lnSpc>
                <a:spcPct val="100000"/>
              </a:lnSpc>
              <a:spcBef>
                <a:spcPts val="1400"/>
              </a:spcBef>
            </a:pPr>
            <a:r>
              <a:rPr lang="en-US" sz="2800" b="0" strike="noStrike" spc="-1" dirty="0">
                <a:solidFill>
                  <a:srgbClr val="000000"/>
                </a:solidFill>
                <a:uFill>
                  <a:solidFill>
                    <a:srgbClr val="FFFFFF"/>
                  </a:solidFill>
                </a:uFill>
                <a:latin typeface="Nexa Light"/>
              </a:rPr>
              <a:t>3) Choose a currency standard ($) and hedge all non-dollar CF</a:t>
            </a:r>
          </a:p>
        </p:txBody>
      </p:sp>
      <p:sp>
        <p:nvSpPr>
          <p:cNvPr id="230" name="CustomShape 5"/>
          <p:cNvSpPr/>
          <p:nvPr/>
        </p:nvSpPr>
        <p:spPr>
          <a:xfrm>
            <a:off x="1011240" y="1453320"/>
            <a:ext cx="2587320" cy="51552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nSpc>
                <a:spcPct val="100000"/>
              </a:lnSpc>
              <a:spcBef>
                <a:spcPts val="1400"/>
              </a:spcBef>
            </a:pPr>
            <a:r>
              <a:rPr lang="en-US" sz="2800" b="1" u="sng" strike="noStrike" spc="-1">
                <a:solidFill>
                  <a:srgbClr val="000000"/>
                </a:solidFill>
                <a:uFill>
                  <a:solidFill>
                    <a:srgbClr val="FFFFFF"/>
                  </a:solidFill>
                </a:uFill>
                <a:latin typeface="Nexa Light"/>
              </a:rPr>
              <a:t>Techniques</a:t>
            </a:r>
            <a:endParaRPr lang="en-US" sz="2800" b="0" strike="noStrike" spc="-1">
              <a:solidFill>
                <a:srgbClr val="000000"/>
              </a:solidFill>
              <a:uFill>
                <a:solidFill>
                  <a:srgbClr val="FFFFFF"/>
                </a:solidFill>
              </a:uFill>
              <a:latin typeface="Arial"/>
            </a:endParaRP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91"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92" name="CustomShape 3"/>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93" name="CustomShape 4"/>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94" name="CustomShape 5"/>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95" name="CustomShape 6"/>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96" name="CustomShape 7"/>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97" name="CustomShape 8"/>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98" name="CustomShape 9"/>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99" name="CustomShape 10"/>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00" name="CustomShape 1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01" name="CustomShape 1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02" name="CustomShape 13"/>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03" name="TextShape 14"/>
          <p:cNvSpPr txBox="1"/>
          <p:nvPr/>
        </p:nvSpPr>
        <p:spPr>
          <a:xfrm>
            <a:off x="106200" y="71280"/>
            <a:ext cx="9037440" cy="973440"/>
          </a:xfrm>
          <a:prstGeom prst="rect">
            <a:avLst/>
          </a:prstGeom>
          <a:noFill/>
          <a:ln>
            <a:noFill/>
          </a:ln>
        </p:spPr>
        <p:txBody>
          <a:bodyPr anchor="ctr"/>
          <a:lstStyle/>
          <a:p>
            <a:pPr>
              <a:lnSpc>
                <a:spcPct val="90000"/>
              </a:lnSpc>
            </a:pPr>
            <a:r>
              <a:rPr lang="en-US" sz="4000" b="0" strike="noStrike" spc="-1">
                <a:solidFill>
                  <a:srgbClr val="FF3333"/>
                </a:solidFill>
                <a:uFill>
                  <a:solidFill>
                    <a:srgbClr val="FFFFFF"/>
                  </a:solidFill>
                </a:uFill>
                <a:latin typeface="Nexa Light"/>
              </a:rPr>
              <a:t>Topics Covered</a:t>
            </a:r>
            <a:endParaRPr lang="en-US" sz="4000" b="0" strike="noStrike" cap="all" spc="-1">
              <a:solidFill>
                <a:srgbClr val="FF3333"/>
              </a:solidFill>
              <a:uFill>
                <a:solidFill>
                  <a:srgbClr val="FFFFFF"/>
                </a:solidFill>
              </a:uFill>
              <a:latin typeface="Nexa Light"/>
            </a:endParaRPr>
          </a:p>
        </p:txBody>
      </p:sp>
      <p:sp>
        <p:nvSpPr>
          <p:cNvPr id="104" name="TextShape 15"/>
          <p:cNvSpPr txBox="1"/>
          <p:nvPr/>
        </p:nvSpPr>
        <p:spPr>
          <a:xfrm>
            <a:off x="489959" y="1523880"/>
            <a:ext cx="8255029" cy="4652640"/>
          </a:xfrm>
          <a:prstGeom prst="rect">
            <a:avLst/>
          </a:prstGeom>
          <a:noFill/>
          <a:ln>
            <a:noFill/>
          </a:ln>
        </p:spPr>
        <p:txBody>
          <a:bodyPr/>
          <a:lstStyle/>
          <a:p>
            <a:pPr marL="228600" indent="-228240">
              <a:lnSpc>
                <a:spcPct val="90000"/>
              </a:lnSpc>
              <a:spcBef>
                <a:spcPts val="1001"/>
              </a:spcBef>
              <a:buClr>
                <a:srgbClr val="000000"/>
              </a:buClr>
              <a:buFont typeface="Arial"/>
              <a:buChar char="•"/>
            </a:pPr>
            <a:r>
              <a:rPr lang="en-US" sz="2800" b="0" strike="noStrike" spc="-1" dirty="0">
                <a:solidFill>
                  <a:srgbClr val="000000"/>
                </a:solidFill>
                <a:uFill>
                  <a:solidFill>
                    <a:srgbClr val="FFFFFF"/>
                  </a:solidFill>
                </a:uFill>
                <a:latin typeface="Nexa Light"/>
              </a:rPr>
              <a:t>The Foreign Exchange Market</a:t>
            </a:r>
          </a:p>
          <a:p>
            <a:pPr marL="228600" indent="-228240">
              <a:lnSpc>
                <a:spcPct val="90000"/>
              </a:lnSpc>
              <a:spcBef>
                <a:spcPts val="1001"/>
              </a:spcBef>
              <a:buClr>
                <a:srgbClr val="000000"/>
              </a:buClr>
              <a:buFont typeface="Arial"/>
              <a:buChar char="•"/>
            </a:pPr>
            <a:r>
              <a:rPr lang="en-US" sz="2800" b="0" strike="noStrike" spc="-1" dirty="0">
                <a:solidFill>
                  <a:srgbClr val="000000"/>
                </a:solidFill>
                <a:uFill>
                  <a:solidFill>
                    <a:srgbClr val="FFFFFF"/>
                  </a:solidFill>
                </a:uFill>
                <a:latin typeface="Nexa Light"/>
              </a:rPr>
              <a:t>Some Basic Relationships</a:t>
            </a:r>
          </a:p>
          <a:p>
            <a:pPr marL="228600" indent="-228240">
              <a:lnSpc>
                <a:spcPct val="90000"/>
              </a:lnSpc>
              <a:spcBef>
                <a:spcPts val="1001"/>
              </a:spcBef>
              <a:buClr>
                <a:srgbClr val="000000"/>
              </a:buClr>
              <a:buFont typeface="Arial"/>
              <a:buChar char="•"/>
            </a:pPr>
            <a:r>
              <a:rPr lang="en-US" sz="2800" b="0" strike="noStrike" spc="-1" dirty="0">
                <a:solidFill>
                  <a:srgbClr val="000000"/>
                </a:solidFill>
                <a:uFill>
                  <a:solidFill>
                    <a:srgbClr val="FFFFFF"/>
                  </a:solidFill>
                </a:uFill>
                <a:latin typeface="Nexa Light"/>
              </a:rPr>
              <a:t>Hedging Currency Risk</a:t>
            </a:r>
          </a:p>
          <a:p>
            <a:pPr marL="228600" indent="-228240">
              <a:lnSpc>
                <a:spcPct val="90000"/>
              </a:lnSpc>
              <a:spcBef>
                <a:spcPts val="1001"/>
              </a:spcBef>
              <a:buClr>
                <a:srgbClr val="000000"/>
              </a:buClr>
              <a:buFont typeface="Arial"/>
              <a:buChar char="•"/>
            </a:pPr>
            <a:r>
              <a:rPr lang="en-US" sz="2800" b="0" strike="noStrike" spc="-1" dirty="0">
                <a:solidFill>
                  <a:srgbClr val="000000"/>
                </a:solidFill>
                <a:uFill>
                  <a:solidFill>
                    <a:srgbClr val="FFFFFF"/>
                  </a:solidFill>
                </a:uFill>
                <a:latin typeface="Nexa Light"/>
              </a:rPr>
              <a:t>Exchange Risk and International Investment Decisions</a:t>
            </a:r>
          </a:p>
          <a:p>
            <a:pPr marL="228600" indent="-228240">
              <a:lnSpc>
                <a:spcPct val="90000"/>
              </a:lnSpc>
              <a:spcBef>
                <a:spcPts val="1001"/>
              </a:spcBef>
              <a:buClr>
                <a:srgbClr val="000000"/>
              </a:buClr>
              <a:buFont typeface="Arial"/>
              <a:buChar char="•"/>
            </a:pPr>
            <a:r>
              <a:rPr lang="en-US" sz="2800" b="0" strike="noStrike" spc="-1" dirty="0">
                <a:solidFill>
                  <a:srgbClr val="000000"/>
                </a:solidFill>
                <a:uFill>
                  <a:solidFill>
                    <a:srgbClr val="FFFFFF"/>
                  </a:solidFill>
                </a:uFill>
                <a:latin typeface="Nexa Light"/>
              </a:rPr>
              <a:t>Political Risk</a:t>
            </a: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2">
            <a:extLst>
              <a:ext uri="{FF2B5EF4-FFF2-40B4-BE49-F238E27FC236}">
                <a16:creationId xmlns:a16="http://schemas.microsoft.com/office/drawing/2014/main" id="{DBD099C0-51B4-0A4A-B0BA-27B26C7A12FA}"/>
              </a:ext>
            </a:extLst>
          </p:cNvPr>
          <p:cNvSpPr/>
          <p:nvPr/>
        </p:nvSpPr>
        <p:spPr>
          <a:xfrm>
            <a:off x="592993" y="1058967"/>
            <a:ext cx="8325360" cy="4499716"/>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r>
              <a:rPr lang="en-US" sz="2400" b="0" i="1" strike="noStrike" spc="-1" dirty="0">
                <a:solidFill>
                  <a:srgbClr val="000000"/>
                </a:solidFill>
                <a:uFill>
                  <a:solidFill>
                    <a:srgbClr val="FFFFFF"/>
                  </a:solidFill>
                </a:uFill>
                <a:latin typeface="Nexa Light"/>
              </a:rPr>
              <a:t>Suppose that the Swiss pharmaceutical company Roche is evaluating a proposal to build a new plant in the United States. To calculate the project’s net present value, Roche forecasts the following dollar cash flows from the project. The U.S. cost of capital is 12%, and the spot exchange rate is 1.2sf / 1$. </a:t>
            </a:r>
          </a:p>
          <a:p>
            <a:pPr>
              <a:lnSpc>
                <a:spcPct val="100000"/>
              </a:lnSpc>
            </a:pPr>
            <a:endParaRPr lang="en-US" sz="2000" b="0" strike="noStrike" spc="-1" dirty="0">
              <a:solidFill>
                <a:srgbClr val="000000"/>
              </a:solidFill>
              <a:uFill>
                <a:solidFill>
                  <a:srgbClr val="FFFFFF"/>
                </a:solidFill>
              </a:uFill>
              <a:latin typeface="Arial"/>
            </a:endParaRPr>
          </a:p>
          <a:p>
            <a:pPr>
              <a:lnSpc>
                <a:spcPct val="100000"/>
              </a:lnSpc>
            </a:pPr>
            <a:r>
              <a:rPr lang="en-US" sz="2000" b="0" strike="noStrike" spc="-1" dirty="0">
                <a:solidFill>
                  <a:srgbClr val="000000"/>
                </a:solidFill>
                <a:uFill>
                  <a:solidFill>
                    <a:srgbClr val="FFFFFF"/>
                  </a:solidFill>
                </a:uFill>
                <a:latin typeface="Nexa Light"/>
              </a:rPr>
              <a:t> year 		0		1		2		3		4		5</a:t>
            </a:r>
            <a:endParaRPr lang="en-US" sz="2000" b="0" strike="noStrike" spc="-1" dirty="0">
              <a:solidFill>
                <a:srgbClr val="000000"/>
              </a:solidFill>
              <a:uFill>
                <a:solidFill>
                  <a:srgbClr val="FFFFFF"/>
                </a:solidFill>
              </a:uFill>
              <a:latin typeface="Arial"/>
            </a:endParaRPr>
          </a:p>
          <a:p>
            <a:pPr>
              <a:lnSpc>
                <a:spcPct val="100000"/>
              </a:lnSpc>
              <a:spcBef>
                <a:spcPts val="1001"/>
              </a:spcBef>
            </a:pPr>
            <a:r>
              <a:rPr lang="en-US" sz="2000" b="0" strike="noStrike" spc="-1" dirty="0">
                <a:solidFill>
                  <a:srgbClr val="000000"/>
                </a:solidFill>
                <a:uFill>
                  <a:solidFill>
                    <a:srgbClr val="FFFFFF"/>
                  </a:solidFill>
                </a:uFill>
                <a:latin typeface="Nexa Light"/>
              </a:rPr>
              <a:t> 		-$1,300	</a:t>
            </a:r>
            <a:r>
              <a:rPr lang="en-US" sz="2000" spc="-1" dirty="0">
                <a:solidFill>
                  <a:srgbClr val="000000"/>
                </a:solidFill>
                <a:uFill>
                  <a:solidFill>
                    <a:srgbClr val="FFFFFF"/>
                  </a:solidFill>
                </a:uFill>
                <a:latin typeface="Nexa Light"/>
              </a:rPr>
              <a:t>     $</a:t>
            </a:r>
            <a:r>
              <a:rPr lang="en-US" sz="2000" b="0" strike="noStrike" spc="-1" dirty="0">
                <a:solidFill>
                  <a:srgbClr val="000000"/>
                </a:solidFill>
                <a:uFill>
                  <a:solidFill>
                    <a:srgbClr val="FFFFFF"/>
                  </a:solidFill>
                </a:uFill>
                <a:latin typeface="Nexa Light"/>
              </a:rPr>
              <a:t>400	    $450	     $510	</a:t>
            </a:r>
            <a:r>
              <a:rPr lang="en-US" sz="2000" spc="-1" dirty="0">
                <a:solidFill>
                  <a:srgbClr val="000000"/>
                </a:solidFill>
                <a:uFill>
                  <a:solidFill>
                    <a:srgbClr val="FFFFFF"/>
                  </a:solidFill>
                </a:uFill>
                <a:latin typeface="Nexa Light"/>
              </a:rPr>
              <a:t>     $</a:t>
            </a:r>
            <a:r>
              <a:rPr lang="en-US" sz="2000" b="0" strike="noStrike" spc="-1" dirty="0">
                <a:solidFill>
                  <a:srgbClr val="000000"/>
                </a:solidFill>
                <a:uFill>
                  <a:solidFill>
                    <a:srgbClr val="FFFFFF"/>
                  </a:solidFill>
                </a:uFill>
                <a:latin typeface="Nexa Light"/>
              </a:rPr>
              <a:t>575	     $650</a:t>
            </a:r>
          </a:p>
          <a:p>
            <a:pPr>
              <a:lnSpc>
                <a:spcPct val="100000"/>
              </a:lnSpc>
              <a:spcBef>
                <a:spcPts val="1001"/>
              </a:spcBef>
            </a:pPr>
            <a:endParaRPr lang="en-US" sz="2000" spc="-1" dirty="0">
              <a:solidFill>
                <a:srgbClr val="000000"/>
              </a:solidFill>
              <a:uFill>
                <a:solidFill>
                  <a:srgbClr val="FFFFFF"/>
                </a:solidFill>
              </a:uFill>
              <a:latin typeface="Nexa Light"/>
            </a:endParaRPr>
          </a:p>
          <a:p>
            <a:pPr>
              <a:lnSpc>
                <a:spcPct val="100000"/>
              </a:lnSpc>
            </a:pPr>
            <a:r>
              <a:rPr lang="en-US" sz="2000" b="1" i="1" spc="-1" dirty="0">
                <a:solidFill>
                  <a:srgbClr val="000000"/>
                </a:solidFill>
                <a:uFill>
                  <a:solidFill>
                    <a:srgbClr val="FFFFFF"/>
                  </a:solidFill>
                </a:uFill>
                <a:latin typeface="Nexa Light"/>
              </a:rPr>
              <a:t>Question</a:t>
            </a:r>
          </a:p>
          <a:p>
            <a:pPr>
              <a:lnSpc>
                <a:spcPct val="100000"/>
              </a:lnSpc>
            </a:pPr>
            <a:r>
              <a:rPr lang="en-US" sz="2000" i="1" spc="-1" dirty="0">
                <a:solidFill>
                  <a:srgbClr val="000000"/>
                </a:solidFill>
                <a:uFill>
                  <a:solidFill>
                    <a:srgbClr val="FFFFFF"/>
                  </a:solidFill>
                </a:uFill>
                <a:latin typeface="Nexa Light"/>
              </a:rPr>
              <a:t>What is the project </a:t>
            </a:r>
            <a:r>
              <a:rPr lang="en-US" sz="2000" i="1" spc="-1" dirty="0" err="1">
                <a:solidFill>
                  <a:srgbClr val="000000"/>
                </a:solidFill>
                <a:uFill>
                  <a:solidFill>
                    <a:srgbClr val="FFFFFF"/>
                  </a:solidFill>
                </a:uFill>
                <a:latin typeface="Nexa Light"/>
              </a:rPr>
              <a:t>NPV</a:t>
            </a:r>
            <a:r>
              <a:rPr lang="en-US" sz="2000" i="1" spc="-1" dirty="0">
                <a:solidFill>
                  <a:srgbClr val="000000"/>
                </a:solidFill>
                <a:uFill>
                  <a:solidFill>
                    <a:srgbClr val="FFFFFF"/>
                  </a:solidFill>
                </a:uFill>
                <a:latin typeface="Nexa Light"/>
              </a:rPr>
              <a:t> value in U.S. dollars and Swiss francs? </a:t>
            </a:r>
            <a:endParaRPr lang="en-US" sz="2000" spc="-1" dirty="0">
              <a:solidFill>
                <a:srgbClr val="000000"/>
              </a:solidFill>
              <a:uFill>
                <a:solidFill>
                  <a:srgbClr val="FFFFFF"/>
                </a:solidFill>
              </a:uFill>
            </a:endParaRPr>
          </a:p>
          <a:p>
            <a:pPr>
              <a:lnSpc>
                <a:spcPct val="100000"/>
              </a:lnSpc>
              <a:spcBef>
                <a:spcPts val="1001"/>
              </a:spcBef>
            </a:pPr>
            <a:endParaRPr lang="en-US" sz="2000" b="0" strike="noStrike" spc="-1" dirty="0">
              <a:solidFill>
                <a:srgbClr val="000000"/>
              </a:solidFill>
              <a:uFill>
                <a:solidFill>
                  <a:srgbClr val="FFFFFF"/>
                </a:solidFill>
              </a:uFill>
              <a:latin typeface="Arial"/>
            </a:endParaRPr>
          </a:p>
        </p:txBody>
      </p:sp>
      <p:sp>
        <p:nvSpPr>
          <p:cNvPr id="233" name="TextShape 1"/>
          <p:cNvSpPr txBox="1"/>
          <p:nvPr/>
        </p:nvSpPr>
        <p:spPr>
          <a:xfrm>
            <a:off x="106199" y="39748"/>
            <a:ext cx="9037440" cy="973440"/>
          </a:xfrm>
          <a:prstGeom prst="rect">
            <a:avLst/>
          </a:prstGeom>
          <a:noFill/>
          <a:ln>
            <a:noFill/>
          </a:ln>
        </p:spPr>
        <p:txBody>
          <a:bodyPr anchor="ctr"/>
          <a:lstStyle/>
          <a:p>
            <a:pPr>
              <a:lnSpc>
                <a:spcPct val="90000"/>
              </a:lnSpc>
            </a:pPr>
            <a:r>
              <a:rPr lang="en-US" sz="4000" b="0" strike="noStrike" spc="-1">
                <a:solidFill>
                  <a:srgbClr val="FF3333"/>
                </a:solidFill>
                <a:uFill>
                  <a:solidFill>
                    <a:srgbClr val="FFFFFF"/>
                  </a:solidFill>
                </a:uFill>
                <a:latin typeface="Nexa Light"/>
              </a:rPr>
              <a:t>Example</a:t>
            </a:r>
            <a:endParaRPr lang="en-US" sz="4000" b="0" strike="noStrike" cap="all" spc="-1">
              <a:solidFill>
                <a:srgbClr val="FF3333"/>
              </a:solidFill>
              <a:uFill>
                <a:solidFill>
                  <a:srgbClr val="FFFFFF"/>
                </a:solidFill>
              </a:uFill>
              <a:latin typeface="Nexa Light"/>
            </a:endParaRPr>
          </a:p>
        </p:txBody>
      </p:sp>
      <p:sp>
        <p:nvSpPr>
          <p:cNvPr id="235" name="Line 3"/>
          <p:cNvSpPr/>
          <p:nvPr/>
        </p:nvSpPr>
        <p:spPr>
          <a:xfrm>
            <a:off x="753788" y="3603620"/>
            <a:ext cx="6958978" cy="40727"/>
          </a:xfrm>
          <a:prstGeom prst="line">
            <a:avLst/>
          </a:prstGeom>
          <a:ln w="12600">
            <a:solidFill>
              <a:srgbClr val="000000"/>
            </a:solidFill>
            <a:round/>
          </a:ln>
        </p:spPr>
        <p:style>
          <a:lnRef idx="0">
            <a:scrgbClr r="0" g="0" b="0"/>
          </a:lnRef>
          <a:fillRef idx="0">
            <a:scrgbClr r="0" g="0" b="0"/>
          </a:fillRef>
          <a:effectRef idx="0">
            <a:scrgbClr r="0" g="0" b="0"/>
          </a:effectRef>
          <a:fontRef idx="minor"/>
        </p:style>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2">
            <a:extLst>
              <a:ext uri="{FF2B5EF4-FFF2-40B4-BE49-F238E27FC236}">
                <a16:creationId xmlns:a16="http://schemas.microsoft.com/office/drawing/2014/main" id="{DBD099C0-51B4-0A4A-B0BA-27B26C7A12FA}"/>
              </a:ext>
            </a:extLst>
          </p:cNvPr>
          <p:cNvSpPr/>
          <p:nvPr/>
        </p:nvSpPr>
        <p:spPr>
          <a:xfrm>
            <a:off x="566488" y="860185"/>
            <a:ext cx="8325360" cy="3102215"/>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r>
              <a:rPr lang="en-US" b="0" i="1" strike="noStrike" spc="-1" dirty="0">
                <a:solidFill>
                  <a:srgbClr val="000000"/>
                </a:solidFill>
                <a:uFill>
                  <a:solidFill>
                    <a:srgbClr val="FFFFFF"/>
                  </a:solidFill>
                </a:uFill>
                <a:latin typeface="Nexa Light"/>
              </a:rPr>
              <a:t>Suppose that the Swiss pharmaceutical company Roche is evaluating a proposal to build a new plant in the United States. To calculate the project’s net present value, Roche forecasts the following dollar cash flows from the project. The U.S. cost of capital is 12%, and the spot exchange rate is 1.2sf / 1$. </a:t>
            </a:r>
          </a:p>
          <a:p>
            <a:pPr>
              <a:lnSpc>
                <a:spcPct val="100000"/>
              </a:lnSpc>
            </a:pPr>
            <a:endParaRPr lang="en-US" sz="300" b="0" strike="noStrike" spc="-1" dirty="0">
              <a:solidFill>
                <a:srgbClr val="000000"/>
              </a:solidFill>
              <a:uFill>
                <a:solidFill>
                  <a:srgbClr val="FFFFFF"/>
                </a:solidFill>
              </a:uFill>
              <a:latin typeface="Arial"/>
            </a:endParaRPr>
          </a:p>
          <a:p>
            <a:pPr>
              <a:lnSpc>
                <a:spcPct val="100000"/>
              </a:lnSpc>
            </a:pPr>
            <a:r>
              <a:rPr lang="en-US" sz="2000" b="0" strike="noStrike" spc="-1" dirty="0">
                <a:solidFill>
                  <a:srgbClr val="000000"/>
                </a:solidFill>
                <a:uFill>
                  <a:solidFill>
                    <a:srgbClr val="FFFFFF"/>
                  </a:solidFill>
                </a:uFill>
                <a:latin typeface="Nexa Light"/>
              </a:rPr>
              <a:t> </a:t>
            </a:r>
            <a:r>
              <a:rPr lang="en-US" b="0" strike="noStrike" spc="-1" dirty="0">
                <a:solidFill>
                  <a:srgbClr val="000000"/>
                </a:solidFill>
                <a:uFill>
                  <a:solidFill>
                    <a:srgbClr val="FFFFFF"/>
                  </a:solidFill>
                </a:uFill>
                <a:latin typeface="Nexa Light"/>
              </a:rPr>
              <a:t>year 		0		1		2		3		4		5</a:t>
            </a:r>
            <a:endParaRPr lang="en-US" b="0" strike="noStrike" spc="-1" dirty="0">
              <a:solidFill>
                <a:srgbClr val="000000"/>
              </a:solidFill>
              <a:uFill>
                <a:solidFill>
                  <a:srgbClr val="FFFFFF"/>
                </a:solidFill>
              </a:uFill>
              <a:latin typeface="Arial"/>
            </a:endParaRPr>
          </a:p>
          <a:p>
            <a:pPr>
              <a:lnSpc>
                <a:spcPct val="100000"/>
              </a:lnSpc>
              <a:spcBef>
                <a:spcPts val="1001"/>
              </a:spcBef>
            </a:pPr>
            <a:r>
              <a:rPr lang="en-US" b="0" strike="noStrike" spc="-1" dirty="0">
                <a:solidFill>
                  <a:srgbClr val="000000"/>
                </a:solidFill>
                <a:uFill>
                  <a:solidFill>
                    <a:srgbClr val="FFFFFF"/>
                  </a:solidFill>
                </a:uFill>
                <a:latin typeface="Nexa Light"/>
              </a:rPr>
              <a:t> 		-$1,300	</a:t>
            </a:r>
            <a:r>
              <a:rPr lang="en-US" spc="-1" dirty="0">
                <a:solidFill>
                  <a:srgbClr val="000000"/>
                </a:solidFill>
                <a:uFill>
                  <a:solidFill>
                    <a:srgbClr val="FFFFFF"/>
                  </a:solidFill>
                </a:uFill>
                <a:latin typeface="Nexa Light"/>
              </a:rPr>
              <a:t>     $</a:t>
            </a:r>
            <a:r>
              <a:rPr lang="en-US" b="0" strike="noStrike" spc="-1" dirty="0">
                <a:solidFill>
                  <a:srgbClr val="000000"/>
                </a:solidFill>
                <a:uFill>
                  <a:solidFill>
                    <a:srgbClr val="FFFFFF"/>
                  </a:solidFill>
                </a:uFill>
                <a:latin typeface="Nexa Light"/>
              </a:rPr>
              <a:t>400	    $450	     $510	</a:t>
            </a:r>
            <a:r>
              <a:rPr lang="en-US" spc="-1" dirty="0">
                <a:solidFill>
                  <a:srgbClr val="000000"/>
                </a:solidFill>
                <a:uFill>
                  <a:solidFill>
                    <a:srgbClr val="FFFFFF"/>
                  </a:solidFill>
                </a:uFill>
                <a:latin typeface="Nexa Light"/>
              </a:rPr>
              <a:t>     $</a:t>
            </a:r>
            <a:r>
              <a:rPr lang="en-US" b="0" strike="noStrike" spc="-1" dirty="0">
                <a:solidFill>
                  <a:srgbClr val="000000"/>
                </a:solidFill>
                <a:uFill>
                  <a:solidFill>
                    <a:srgbClr val="FFFFFF"/>
                  </a:solidFill>
                </a:uFill>
                <a:latin typeface="Nexa Light"/>
              </a:rPr>
              <a:t>575	     $650</a:t>
            </a:r>
          </a:p>
          <a:p>
            <a:pPr>
              <a:lnSpc>
                <a:spcPct val="100000"/>
              </a:lnSpc>
              <a:spcBef>
                <a:spcPts val="1001"/>
              </a:spcBef>
            </a:pPr>
            <a:endParaRPr lang="en-US" sz="300" spc="-1" dirty="0">
              <a:solidFill>
                <a:srgbClr val="000000"/>
              </a:solidFill>
              <a:uFill>
                <a:solidFill>
                  <a:srgbClr val="FFFFFF"/>
                </a:solidFill>
              </a:uFill>
              <a:latin typeface="Nexa Light"/>
            </a:endParaRPr>
          </a:p>
          <a:p>
            <a:pPr>
              <a:lnSpc>
                <a:spcPct val="100000"/>
              </a:lnSpc>
            </a:pPr>
            <a:r>
              <a:rPr lang="en-US" b="1" i="1" spc="-1" dirty="0">
                <a:solidFill>
                  <a:srgbClr val="000000"/>
                </a:solidFill>
                <a:uFill>
                  <a:solidFill>
                    <a:srgbClr val="FFFFFF"/>
                  </a:solidFill>
                </a:uFill>
                <a:latin typeface="Nexa Light"/>
              </a:rPr>
              <a:t>Question</a:t>
            </a:r>
          </a:p>
          <a:p>
            <a:pPr>
              <a:lnSpc>
                <a:spcPct val="100000"/>
              </a:lnSpc>
            </a:pPr>
            <a:r>
              <a:rPr lang="en-US" i="1" spc="-1" dirty="0">
                <a:solidFill>
                  <a:srgbClr val="000000"/>
                </a:solidFill>
                <a:uFill>
                  <a:solidFill>
                    <a:srgbClr val="FFFFFF"/>
                  </a:solidFill>
                </a:uFill>
                <a:latin typeface="Nexa Light"/>
              </a:rPr>
              <a:t>What is the project value in U.S. dollars and Swiss francs? </a:t>
            </a:r>
          </a:p>
          <a:p>
            <a:pPr>
              <a:lnSpc>
                <a:spcPct val="100000"/>
              </a:lnSpc>
            </a:pPr>
            <a:endParaRPr lang="en-US" b="1" i="1" spc="-1" dirty="0">
              <a:solidFill>
                <a:srgbClr val="000000"/>
              </a:solidFill>
              <a:uFill>
                <a:solidFill>
                  <a:srgbClr val="FFFFFF"/>
                </a:solidFill>
              </a:uFill>
              <a:latin typeface="Nexa Light"/>
            </a:endParaRPr>
          </a:p>
          <a:p>
            <a:pPr>
              <a:lnSpc>
                <a:spcPct val="100000"/>
              </a:lnSpc>
            </a:pPr>
            <a:r>
              <a:rPr lang="en-US" b="1" i="1" spc="-1" dirty="0">
                <a:solidFill>
                  <a:srgbClr val="000000"/>
                </a:solidFill>
                <a:uFill>
                  <a:solidFill>
                    <a:srgbClr val="FFFFFF"/>
                  </a:solidFill>
                </a:uFill>
                <a:latin typeface="Nexa Light"/>
              </a:rPr>
              <a:t>Answer</a:t>
            </a:r>
            <a:endParaRPr lang="en-US" spc="-1" dirty="0">
              <a:solidFill>
                <a:srgbClr val="000000"/>
              </a:solidFill>
              <a:uFill>
                <a:solidFill>
                  <a:srgbClr val="FFFFFF"/>
                </a:solidFill>
              </a:uFill>
            </a:endParaRPr>
          </a:p>
          <a:p>
            <a:pPr>
              <a:lnSpc>
                <a:spcPct val="100000"/>
              </a:lnSpc>
              <a:spcBef>
                <a:spcPts val="1001"/>
              </a:spcBef>
            </a:pPr>
            <a:endParaRPr lang="en-US" sz="2000" b="0" strike="noStrike" spc="-1" dirty="0">
              <a:solidFill>
                <a:srgbClr val="000000"/>
              </a:solidFill>
              <a:uFill>
                <a:solidFill>
                  <a:srgbClr val="FFFFFF"/>
                </a:solidFill>
              </a:uFill>
              <a:latin typeface="Arial"/>
            </a:endParaRPr>
          </a:p>
        </p:txBody>
      </p:sp>
      <p:sp>
        <p:nvSpPr>
          <p:cNvPr id="233" name="TextShape 1"/>
          <p:cNvSpPr txBox="1"/>
          <p:nvPr/>
        </p:nvSpPr>
        <p:spPr>
          <a:xfrm>
            <a:off x="106199" y="39748"/>
            <a:ext cx="9037440" cy="973440"/>
          </a:xfrm>
          <a:prstGeom prst="rect">
            <a:avLst/>
          </a:prstGeom>
          <a:noFill/>
          <a:ln>
            <a:noFill/>
          </a:ln>
        </p:spPr>
        <p:txBody>
          <a:bodyPr anchor="ctr"/>
          <a:lstStyle/>
          <a:p>
            <a:pPr>
              <a:lnSpc>
                <a:spcPct val="90000"/>
              </a:lnSpc>
            </a:pPr>
            <a:r>
              <a:rPr lang="en-US" sz="4000" b="0" strike="noStrike" spc="-1">
                <a:solidFill>
                  <a:srgbClr val="FF3333"/>
                </a:solidFill>
                <a:uFill>
                  <a:solidFill>
                    <a:srgbClr val="FFFFFF"/>
                  </a:solidFill>
                </a:uFill>
                <a:latin typeface="Nexa Light"/>
              </a:rPr>
              <a:t>Example</a:t>
            </a:r>
            <a:endParaRPr lang="en-US" sz="4000" b="0" strike="noStrike" cap="all" spc="-1">
              <a:solidFill>
                <a:srgbClr val="FF3333"/>
              </a:solidFill>
              <a:uFill>
                <a:solidFill>
                  <a:srgbClr val="FFFFFF"/>
                </a:solidFill>
              </a:uFill>
              <a:latin typeface="Nexa Light"/>
            </a:endParaRPr>
          </a:p>
        </p:txBody>
      </p:sp>
      <p:sp>
        <p:nvSpPr>
          <p:cNvPr id="20" name="Line 3">
            <a:extLst>
              <a:ext uri="{FF2B5EF4-FFF2-40B4-BE49-F238E27FC236}">
                <a16:creationId xmlns:a16="http://schemas.microsoft.com/office/drawing/2014/main" id="{60E6BFDA-37D9-8142-8D63-298D7329DB76}"/>
              </a:ext>
            </a:extLst>
          </p:cNvPr>
          <p:cNvSpPr/>
          <p:nvPr/>
        </p:nvSpPr>
        <p:spPr>
          <a:xfrm>
            <a:off x="1118769" y="4581375"/>
            <a:ext cx="6426063" cy="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21" name="CustomShape 4">
            <a:extLst>
              <a:ext uri="{FF2B5EF4-FFF2-40B4-BE49-F238E27FC236}">
                <a16:creationId xmlns:a16="http://schemas.microsoft.com/office/drawing/2014/main" id="{180210FD-74D6-E74E-BBF3-7D9C8F0DC5F5}"/>
              </a:ext>
            </a:extLst>
          </p:cNvPr>
          <p:cNvSpPr/>
          <p:nvPr/>
        </p:nvSpPr>
        <p:spPr>
          <a:xfrm>
            <a:off x="566488" y="4581375"/>
            <a:ext cx="1447362" cy="371231"/>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spcBef>
                <a:spcPts val="1001"/>
              </a:spcBef>
            </a:pPr>
            <a:r>
              <a:rPr lang="en-US" sz="2000" b="0" strike="noStrike" spc="-1" dirty="0" err="1">
                <a:solidFill>
                  <a:srgbClr val="000000"/>
                </a:solidFill>
                <a:uFill>
                  <a:solidFill>
                    <a:srgbClr val="FFFFFF"/>
                  </a:solidFill>
                </a:uFill>
                <a:latin typeface="Arial"/>
              </a:rPr>
              <a:t>NPV</a:t>
            </a:r>
            <a:r>
              <a:rPr lang="en-US" sz="2000" b="0" strike="noStrike" spc="-1" dirty="0">
                <a:solidFill>
                  <a:srgbClr val="000000"/>
                </a:solidFill>
                <a:uFill>
                  <a:solidFill>
                    <a:srgbClr val="FFFFFF"/>
                  </a:solidFill>
                </a:uFill>
                <a:latin typeface="Arial"/>
              </a:rPr>
              <a:t> ($) =</a:t>
            </a:r>
          </a:p>
        </p:txBody>
      </p:sp>
      <p:sp>
        <p:nvSpPr>
          <p:cNvPr id="22" name="CustomShape 2">
            <a:extLst>
              <a:ext uri="{FF2B5EF4-FFF2-40B4-BE49-F238E27FC236}">
                <a16:creationId xmlns:a16="http://schemas.microsoft.com/office/drawing/2014/main" id="{3E997868-A1F3-C54A-951C-885A2D43AF63}"/>
              </a:ext>
            </a:extLst>
          </p:cNvPr>
          <p:cNvSpPr/>
          <p:nvPr/>
        </p:nvSpPr>
        <p:spPr>
          <a:xfrm>
            <a:off x="1053422" y="3816626"/>
            <a:ext cx="7467120" cy="1352102"/>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endParaRPr lang="en-US" sz="2000" b="0" strike="noStrike" spc="-1" dirty="0">
              <a:solidFill>
                <a:srgbClr val="000000"/>
              </a:solidFill>
              <a:uFill>
                <a:solidFill>
                  <a:srgbClr val="FFFFFF"/>
                </a:solidFill>
              </a:uFill>
              <a:latin typeface="Arial"/>
            </a:endParaRPr>
          </a:p>
          <a:p>
            <a:pPr>
              <a:lnSpc>
                <a:spcPct val="100000"/>
              </a:lnSpc>
            </a:pPr>
            <a:r>
              <a:rPr lang="en-US" sz="2000" b="0" strike="noStrike" spc="-1" dirty="0">
                <a:solidFill>
                  <a:srgbClr val="000000"/>
                </a:solidFill>
                <a:uFill>
                  <a:solidFill>
                    <a:srgbClr val="FFFFFF"/>
                  </a:solidFill>
                </a:uFill>
                <a:latin typeface="Nexa Light"/>
              </a:rPr>
              <a:t> year 		0		1		2		3		4		5</a:t>
            </a:r>
            <a:endParaRPr lang="en-US" sz="2000" b="0" strike="noStrike" spc="-1" dirty="0">
              <a:solidFill>
                <a:srgbClr val="000000"/>
              </a:solidFill>
              <a:uFill>
                <a:solidFill>
                  <a:srgbClr val="FFFFFF"/>
                </a:solidFill>
              </a:uFill>
              <a:latin typeface="Arial"/>
            </a:endParaRPr>
          </a:p>
          <a:p>
            <a:pPr>
              <a:lnSpc>
                <a:spcPct val="100000"/>
              </a:lnSpc>
              <a:spcBef>
                <a:spcPts val="1001"/>
              </a:spcBef>
            </a:pPr>
            <a:r>
              <a:rPr lang="en-US" sz="2000" b="0" strike="noStrike" spc="-1" dirty="0">
                <a:solidFill>
                  <a:srgbClr val="000000"/>
                </a:solidFill>
                <a:uFill>
                  <a:solidFill>
                    <a:srgbClr val="FFFFFF"/>
                  </a:solidFill>
                </a:uFill>
                <a:latin typeface="Nexa Light"/>
              </a:rPr>
              <a:t> 		-$1,300	</a:t>
            </a:r>
            <a:r>
              <a:rPr lang="en-US" sz="2000" spc="-1" dirty="0">
                <a:solidFill>
                  <a:srgbClr val="000000"/>
                </a:solidFill>
                <a:uFill>
                  <a:solidFill>
                    <a:srgbClr val="FFFFFF"/>
                  </a:solidFill>
                </a:uFill>
                <a:latin typeface="Nexa Light"/>
              </a:rPr>
              <a:t> +  $</a:t>
            </a:r>
            <a:r>
              <a:rPr lang="en-US" sz="2000" b="0" strike="noStrike" spc="-1" dirty="0">
                <a:solidFill>
                  <a:srgbClr val="000000"/>
                </a:solidFill>
                <a:uFill>
                  <a:solidFill>
                    <a:srgbClr val="FFFFFF"/>
                  </a:solidFill>
                </a:uFill>
                <a:latin typeface="Nexa Light"/>
              </a:rPr>
              <a:t>400	 +  $450	 +  $510	</a:t>
            </a:r>
            <a:r>
              <a:rPr lang="en-US" sz="2000" spc="-1" dirty="0">
                <a:solidFill>
                  <a:srgbClr val="000000"/>
                </a:solidFill>
                <a:uFill>
                  <a:solidFill>
                    <a:srgbClr val="FFFFFF"/>
                  </a:solidFill>
                </a:uFill>
                <a:latin typeface="Nexa Light"/>
              </a:rPr>
              <a:t> +  $</a:t>
            </a:r>
            <a:r>
              <a:rPr lang="en-US" sz="2000" b="0" strike="noStrike" spc="-1" dirty="0">
                <a:solidFill>
                  <a:srgbClr val="000000"/>
                </a:solidFill>
                <a:uFill>
                  <a:solidFill>
                    <a:srgbClr val="FFFFFF"/>
                  </a:solidFill>
                </a:uFill>
                <a:latin typeface="Nexa Light"/>
              </a:rPr>
              <a:t>575	 +   $650</a:t>
            </a:r>
            <a:endParaRPr lang="en-US" sz="2000" b="0" strike="noStrike" spc="-1" dirty="0">
              <a:solidFill>
                <a:srgbClr val="000000"/>
              </a:solidFill>
              <a:uFill>
                <a:solidFill>
                  <a:srgbClr val="FFFFFF"/>
                </a:solidFill>
              </a:uFill>
              <a:latin typeface="Arial"/>
            </a:endParaRPr>
          </a:p>
        </p:txBody>
      </p:sp>
      <p:sp>
        <p:nvSpPr>
          <p:cNvPr id="23" name="Line 3">
            <a:extLst>
              <a:ext uri="{FF2B5EF4-FFF2-40B4-BE49-F238E27FC236}">
                <a16:creationId xmlns:a16="http://schemas.microsoft.com/office/drawing/2014/main" id="{F691F66E-BCA0-1F49-870C-E9D21607EA02}"/>
              </a:ext>
            </a:extLst>
          </p:cNvPr>
          <p:cNvSpPr/>
          <p:nvPr/>
        </p:nvSpPr>
        <p:spPr>
          <a:xfrm>
            <a:off x="3295994" y="4928845"/>
            <a:ext cx="425959" cy="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24" name="Line 3">
            <a:extLst>
              <a:ext uri="{FF2B5EF4-FFF2-40B4-BE49-F238E27FC236}">
                <a16:creationId xmlns:a16="http://schemas.microsoft.com/office/drawing/2014/main" id="{19C0DE90-F587-C547-ADB7-A6D38672137E}"/>
              </a:ext>
            </a:extLst>
          </p:cNvPr>
          <p:cNvSpPr/>
          <p:nvPr/>
        </p:nvSpPr>
        <p:spPr>
          <a:xfrm>
            <a:off x="4189932" y="4936442"/>
            <a:ext cx="544486" cy="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25" name="Line 3">
            <a:extLst>
              <a:ext uri="{FF2B5EF4-FFF2-40B4-BE49-F238E27FC236}">
                <a16:creationId xmlns:a16="http://schemas.microsoft.com/office/drawing/2014/main" id="{DF151A32-6A73-DA4E-8B97-7FB6F79EEEF2}"/>
              </a:ext>
            </a:extLst>
          </p:cNvPr>
          <p:cNvSpPr/>
          <p:nvPr/>
        </p:nvSpPr>
        <p:spPr>
          <a:xfrm>
            <a:off x="5143134" y="4944039"/>
            <a:ext cx="434331" cy="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26" name="Line 3">
            <a:extLst>
              <a:ext uri="{FF2B5EF4-FFF2-40B4-BE49-F238E27FC236}">
                <a16:creationId xmlns:a16="http://schemas.microsoft.com/office/drawing/2014/main" id="{1164251F-8D1D-8549-B5EC-37EC9007AA5E}"/>
              </a:ext>
            </a:extLst>
          </p:cNvPr>
          <p:cNvSpPr/>
          <p:nvPr/>
        </p:nvSpPr>
        <p:spPr>
          <a:xfrm>
            <a:off x="6037073" y="4952606"/>
            <a:ext cx="500594" cy="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27" name="Line 3">
            <a:extLst>
              <a:ext uri="{FF2B5EF4-FFF2-40B4-BE49-F238E27FC236}">
                <a16:creationId xmlns:a16="http://schemas.microsoft.com/office/drawing/2014/main" id="{78CAEA8C-5CA2-FC43-8F7D-CF2C705EF9F0}"/>
              </a:ext>
            </a:extLst>
          </p:cNvPr>
          <p:cNvSpPr/>
          <p:nvPr/>
        </p:nvSpPr>
        <p:spPr>
          <a:xfrm>
            <a:off x="6981904" y="4947837"/>
            <a:ext cx="562928" cy="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28" name="TextBox 27">
            <a:extLst>
              <a:ext uri="{FF2B5EF4-FFF2-40B4-BE49-F238E27FC236}">
                <a16:creationId xmlns:a16="http://schemas.microsoft.com/office/drawing/2014/main" id="{7826FB8A-A4D5-CF4A-B7F2-DBF61FDFF710}"/>
              </a:ext>
            </a:extLst>
          </p:cNvPr>
          <p:cNvSpPr txBox="1"/>
          <p:nvPr/>
        </p:nvSpPr>
        <p:spPr>
          <a:xfrm>
            <a:off x="3223480" y="4925890"/>
            <a:ext cx="684004" cy="338554"/>
          </a:xfrm>
          <a:prstGeom prst="rect">
            <a:avLst/>
          </a:prstGeom>
          <a:noFill/>
        </p:spPr>
        <p:txBody>
          <a:bodyPr wrap="square" rtlCol="0">
            <a:spAutoFit/>
          </a:bodyPr>
          <a:lstStyle/>
          <a:p>
            <a:r>
              <a:rPr lang="en-US" sz="1600" dirty="0"/>
              <a:t>1.12</a:t>
            </a:r>
            <a:r>
              <a:rPr lang="en-US" sz="1600" baseline="30000" dirty="0"/>
              <a:t>1</a:t>
            </a:r>
            <a:endParaRPr lang="en-US" sz="1600" dirty="0"/>
          </a:p>
        </p:txBody>
      </p:sp>
      <p:sp>
        <p:nvSpPr>
          <p:cNvPr id="29" name="TextBox 28">
            <a:extLst>
              <a:ext uri="{FF2B5EF4-FFF2-40B4-BE49-F238E27FC236}">
                <a16:creationId xmlns:a16="http://schemas.microsoft.com/office/drawing/2014/main" id="{6059EDF8-4D39-7A45-A4E3-1BD18FD58620}"/>
              </a:ext>
            </a:extLst>
          </p:cNvPr>
          <p:cNvSpPr txBox="1"/>
          <p:nvPr/>
        </p:nvSpPr>
        <p:spPr>
          <a:xfrm>
            <a:off x="4125784" y="4925890"/>
            <a:ext cx="684004" cy="338554"/>
          </a:xfrm>
          <a:prstGeom prst="rect">
            <a:avLst/>
          </a:prstGeom>
          <a:noFill/>
        </p:spPr>
        <p:txBody>
          <a:bodyPr wrap="square" rtlCol="0">
            <a:spAutoFit/>
          </a:bodyPr>
          <a:lstStyle/>
          <a:p>
            <a:r>
              <a:rPr lang="en-US" sz="1600" dirty="0"/>
              <a:t>1.12</a:t>
            </a:r>
            <a:r>
              <a:rPr lang="en-US" sz="1600" baseline="30000" dirty="0"/>
              <a:t>2</a:t>
            </a:r>
            <a:endParaRPr lang="en-US" sz="1600" dirty="0"/>
          </a:p>
        </p:txBody>
      </p:sp>
      <p:sp>
        <p:nvSpPr>
          <p:cNvPr id="30" name="TextBox 29">
            <a:extLst>
              <a:ext uri="{FF2B5EF4-FFF2-40B4-BE49-F238E27FC236}">
                <a16:creationId xmlns:a16="http://schemas.microsoft.com/office/drawing/2014/main" id="{7583A435-B3DC-1A46-AFAA-77EE05EBD75E}"/>
              </a:ext>
            </a:extLst>
          </p:cNvPr>
          <p:cNvSpPr txBox="1"/>
          <p:nvPr/>
        </p:nvSpPr>
        <p:spPr>
          <a:xfrm>
            <a:off x="5065073" y="4918293"/>
            <a:ext cx="684004" cy="338554"/>
          </a:xfrm>
          <a:prstGeom prst="rect">
            <a:avLst/>
          </a:prstGeom>
          <a:noFill/>
        </p:spPr>
        <p:txBody>
          <a:bodyPr wrap="square" rtlCol="0">
            <a:spAutoFit/>
          </a:bodyPr>
          <a:lstStyle/>
          <a:p>
            <a:r>
              <a:rPr lang="en-US" sz="1600" dirty="0"/>
              <a:t>1.12</a:t>
            </a:r>
            <a:r>
              <a:rPr lang="en-US" sz="1600" baseline="30000" dirty="0"/>
              <a:t>3</a:t>
            </a:r>
            <a:endParaRPr lang="en-US" sz="1600" dirty="0"/>
          </a:p>
        </p:txBody>
      </p:sp>
      <p:sp>
        <p:nvSpPr>
          <p:cNvPr id="31" name="TextBox 30">
            <a:extLst>
              <a:ext uri="{FF2B5EF4-FFF2-40B4-BE49-F238E27FC236}">
                <a16:creationId xmlns:a16="http://schemas.microsoft.com/office/drawing/2014/main" id="{A53F5416-C743-8149-870E-CA4ED0089169}"/>
              </a:ext>
            </a:extLst>
          </p:cNvPr>
          <p:cNvSpPr txBox="1"/>
          <p:nvPr/>
        </p:nvSpPr>
        <p:spPr>
          <a:xfrm>
            <a:off x="5998740" y="4923186"/>
            <a:ext cx="684004" cy="338554"/>
          </a:xfrm>
          <a:prstGeom prst="rect">
            <a:avLst/>
          </a:prstGeom>
          <a:noFill/>
        </p:spPr>
        <p:txBody>
          <a:bodyPr wrap="square" rtlCol="0">
            <a:spAutoFit/>
          </a:bodyPr>
          <a:lstStyle/>
          <a:p>
            <a:r>
              <a:rPr lang="en-US" sz="1600" dirty="0"/>
              <a:t>1.12</a:t>
            </a:r>
            <a:r>
              <a:rPr lang="en-US" sz="1600" baseline="30000" dirty="0"/>
              <a:t>4</a:t>
            </a:r>
            <a:endParaRPr lang="en-US" sz="1600" dirty="0"/>
          </a:p>
        </p:txBody>
      </p:sp>
      <p:sp>
        <p:nvSpPr>
          <p:cNvPr id="32" name="TextBox 31">
            <a:extLst>
              <a:ext uri="{FF2B5EF4-FFF2-40B4-BE49-F238E27FC236}">
                <a16:creationId xmlns:a16="http://schemas.microsoft.com/office/drawing/2014/main" id="{0D88AC01-0824-4F41-BB49-D0EA9582AC90}"/>
              </a:ext>
            </a:extLst>
          </p:cNvPr>
          <p:cNvSpPr txBox="1"/>
          <p:nvPr/>
        </p:nvSpPr>
        <p:spPr>
          <a:xfrm>
            <a:off x="6932407" y="4915663"/>
            <a:ext cx="684004" cy="338554"/>
          </a:xfrm>
          <a:prstGeom prst="rect">
            <a:avLst/>
          </a:prstGeom>
          <a:noFill/>
        </p:spPr>
        <p:txBody>
          <a:bodyPr wrap="square" rtlCol="0">
            <a:spAutoFit/>
          </a:bodyPr>
          <a:lstStyle/>
          <a:p>
            <a:r>
              <a:rPr lang="en-US" sz="1600" dirty="0"/>
              <a:t>1.12</a:t>
            </a:r>
            <a:r>
              <a:rPr lang="en-US" sz="1600" baseline="30000" dirty="0"/>
              <a:t>5</a:t>
            </a:r>
            <a:endParaRPr lang="en-US" sz="1600" dirty="0"/>
          </a:p>
        </p:txBody>
      </p:sp>
      <p:sp>
        <p:nvSpPr>
          <p:cNvPr id="33" name="CustomShape 4">
            <a:extLst>
              <a:ext uri="{FF2B5EF4-FFF2-40B4-BE49-F238E27FC236}">
                <a16:creationId xmlns:a16="http://schemas.microsoft.com/office/drawing/2014/main" id="{97A3DE48-2882-F04B-A5B9-9C30773F9212}"/>
              </a:ext>
            </a:extLst>
          </p:cNvPr>
          <p:cNvSpPr/>
          <p:nvPr/>
        </p:nvSpPr>
        <p:spPr>
          <a:xfrm>
            <a:off x="566488" y="5451616"/>
            <a:ext cx="7314840" cy="908505"/>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spcBef>
                <a:spcPts val="1001"/>
              </a:spcBef>
            </a:pPr>
            <a:r>
              <a:rPr lang="en-US" sz="2000" b="0" strike="noStrike" spc="-1" dirty="0" err="1">
                <a:solidFill>
                  <a:srgbClr val="000000"/>
                </a:solidFill>
                <a:uFill>
                  <a:solidFill>
                    <a:srgbClr val="FFFFFF"/>
                  </a:solidFill>
                </a:uFill>
                <a:latin typeface="Arial"/>
              </a:rPr>
              <a:t>NPV</a:t>
            </a:r>
            <a:r>
              <a:rPr lang="en-US" sz="2000" b="0" strike="noStrike" spc="-1" dirty="0">
                <a:solidFill>
                  <a:srgbClr val="000000"/>
                </a:solidFill>
                <a:uFill>
                  <a:solidFill>
                    <a:srgbClr val="FFFFFF"/>
                  </a:solidFill>
                </a:uFill>
                <a:latin typeface="Arial"/>
              </a:rPr>
              <a:t> ($) = $ 513 million</a:t>
            </a:r>
          </a:p>
          <a:p>
            <a:pPr>
              <a:lnSpc>
                <a:spcPct val="100000"/>
              </a:lnSpc>
              <a:spcBef>
                <a:spcPts val="1001"/>
              </a:spcBef>
            </a:pPr>
            <a:r>
              <a:rPr lang="en-US" sz="2000" b="0" strike="noStrike" spc="-1" dirty="0" err="1">
                <a:solidFill>
                  <a:srgbClr val="000000"/>
                </a:solidFill>
                <a:uFill>
                  <a:solidFill>
                    <a:srgbClr val="FFFFFF"/>
                  </a:solidFill>
                </a:uFill>
                <a:latin typeface="Arial"/>
              </a:rPr>
              <a:t>NPV</a:t>
            </a:r>
            <a:r>
              <a:rPr lang="en-US" sz="2000" b="0" strike="noStrike" spc="-1" dirty="0">
                <a:solidFill>
                  <a:srgbClr val="000000"/>
                </a:solidFill>
                <a:uFill>
                  <a:solidFill>
                    <a:srgbClr val="FFFFFF"/>
                  </a:solidFill>
                </a:uFill>
                <a:latin typeface="Arial"/>
              </a:rPr>
              <a:t> (sf) = $513 × 1.2 (sf/$) = 616 million sf </a:t>
            </a:r>
          </a:p>
          <a:p>
            <a:pPr>
              <a:lnSpc>
                <a:spcPct val="100000"/>
              </a:lnSpc>
              <a:spcBef>
                <a:spcPts val="1001"/>
              </a:spcBef>
            </a:pPr>
            <a:endParaRPr lang="en-US" sz="2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751040272"/>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Example</a:t>
            </a:r>
            <a:endParaRPr lang="en-US" sz="4000" b="0" strike="noStrike" cap="all" spc="-1">
              <a:solidFill>
                <a:srgbClr val="FF3333"/>
              </a:solidFill>
              <a:uFill>
                <a:solidFill>
                  <a:srgbClr val="FFFFFF"/>
                </a:solidFill>
              </a:uFill>
              <a:latin typeface="Nexa Light"/>
            </a:endParaRPr>
          </a:p>
        </p:txBody>
      </p:sp>
      <p:sp>
        <p:nvSpPr>
          <p:cNvPr id="238" name="CustomShape 2"/>
          <p:cNvSpPr/>
          <p:nvPr/>
        </p:nvSpPr>
        <p:spPr>
          <a:xfrm>
            <a:off x="682043" y="1154833"/>
            <a:ext cx="7467120" cy="26711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r>
              <a:rPr lang="en-US" sz="2400" b="0" strike="noStrike" spc="-1" dirty="0">
                <a:solidFill>
                  <a:srgbClr val="000000"/>
                </a:solidFill>
                <a:uFill>
                  <a:solidFill>
                    <a:srgbClr val="FFFFFF"/>
                  </a:solidFill>
                </a:uFill>
                <a:latin typeface="Nexa Light"/>
              </a:rPr>
              <a:t>Suppose that the Swiss pharmaceutical company Roche is evaluating a proposal to build a new plant in the United States. To calculate the project’s net present value, Roche forecasts the following dollar cash flows from the project. The U.S. cost of capital is 12%, and the spot exchange rate is 1.2sf / 1$. </a:t>
            </a:r>
          </a:p>
          <a:p>
            <a:pPr>
              <a:lnSpc>
                <a:spcPct val="100000"/>
              </a:lnSpc>
            </a:pPr>
            <a:endParaRPr lang="en-US" sz="2400" spc="-1" dirty="0">
              <a:solidFill>
                <a:srgbClr val="000000"/>
              </a:solidFill>
              <a:uFill>
                <a:solidFill>
                  <a:srgbClr val="FFFFFF"/>
                </a:solidFill>
              </a:uFill>
              <a:latin typeface="Nexa Light"/>
            </a:endParaRPr>
          </a:p>
          <a:p>
            <a:pPr>
              <a:lnSpc>
                <a:spcPct val="100000"/>
              </a:lnSpc>
            </a:pPr>
            <a:endParaRPr lang="en-US" sz="2400" spc="-1" dirty="0">
              <a:solidFill>
                <a:srgbClr val="000000"/>
              </a:solidFill>
              <a:uFill>
                <a:solidFill>
                  <a:srgbClr val="FFFFFF"/>
                </a:solidFill>
              </a:uFill>
              <a:latin typeface="Nexa Light"/>
            </a:endParaRPr>
          </a:p>
          <a:p>
            <a:pPr>
              <a:lnSpc>
                <a:spcPct val="100000"/>
              </a:lnSpc>
            </a:pPr>
            <a:endParaRPr lang="en-US" sz="2400" spc="-1" dirty="0">
              <a:solidFill>
                <a:srgbClr val="000000"/>
              </a:solidFill>
              <a:uFill>
                <a:solidFill>
                  <a:srgbClr val="FFFFFF"/>
                </a:solidFill>
              </a:uFill>
              <a:latin typeface="Nexa Light"/>
            </a:endParaRPr>
          </a:p>
          <a:p>
            <a:pPr>
              <a:lnSpc>
                <a:spcPct val="100000"/>
              </a:lnSpc>
            </a:pPr>
            <a:endParaRPr lang="en-US" sz="2400" b="1" strike="noStrike" spc="-1" dirty="0">
              <a:solidFill>
                <a:srgbClr val="000000"/>
              </a:solidFill>
              <a:uFill>
                <a:solidFill>
                  <a:srgbClr val="FFFFFF"/>
                </a:solidFill>
              </a:uFill>
              <a:latin typeface="Nexa Light"/>
            </a:endParaRPr>
          </a:p>
          <a:p>
            <a:pPr>
              <a:lnSpc>
                <a:spcPct val="100000"/>
              </a:lnSpc>
            </a:pPr>
            <a:r>
              <a:rPr lang="en-US" sz="2400" b="1" strike="noStrike" spc="-1" dirty="0">
                <a:solidFill>
                  <a:srgbClr val="000000"/>
                </a:solidFill>
                <a:uFill>
                  <a:solidFill>
                    <a:srgbClr val="FFFFFF"/>
                  </a:solidFill>
                </a:uFill>
                <a:latin typeface="Nexa Light"/>
              </a:rPr>
              <a:t>Question</a:t>
            </a:r>
          </a:p>
          <a:p>
            <a:pPr>
              <a:lnSpc>
                <a:spcPct val="100000"/>
              </a:lnSpc>
            </a:pPr>
            <a:r>
              <a:rPr lang="en-US" sz="2400" strike="noStrike" spc="-1" dirty="0">
                <a:solidFill>
                  <a:srgbClr val="000000"/>
                </a:solidFill>
                <a:uFill>
                  <a:solidFill>
                    <a:srgbClr val="FFFFFF"/>
                  </a:solidFill>
                </a:uFill>
                <a:latin typeface="Nexa Light"/>
              </a:rPr>
              <a:t>What are the forward rates in each year if risk-free rates are U.S. = 6% and Swiss = 4%? </a:t>
            </a:r>
            <a:endParaRPr lang="en-US" sz="240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1800" b="0" strike="noStrike" spc="-1" dirty="0">
                <a:solidFill>
                  <a:srgbClr val="000000"/>
                </a:solidFill>
                <a:uFill>
                  <a:solidFill>
                    <a:srgbClr val="FFFFFF"/>
                  </a:solidFill>
                </a:uFill>
                <a:latin typeface="Arial"/>
              </a:rPr>
              <a:t> </a:t>
            </a:r>
          </a:p>
        </p:txBody>
      </p:sp>
      <p:sp>
        <p:nvSpPr>
          <p:cNvPr id="4" name="CustomShape 2">
            <a:extLst>
              <a:ext uri="{FF2B5EF4-FFF2-40B4-BE49-F238E27FC236}">
                <a16:creationId xmlns:a16="http://schemas.microsoft.com/office/drawing/2014/main" id="{2AD4B2EC-E7CE-0B46-9B5E-1EF215EE8153}"/>
              </a:ext>
            </a:extLst>
          </p:cNvPr>
          <p:cNvSpPr/>
          <p:nvPr/>
        </p:nvSpPr>
        <p:spPr>
          <a:xfrm>
            <a:off x="990482" y="3242069"/>
            <a:ext cx="6850242" cy="1388113"/>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endParaRPr lang="en-US" sz="2000" b="0" strike="noStrike" spc="-1" dirty="0">
              <a:solidFill>
                <a:srgbClr val="000000"/>
              </a:solidFill>
              <a:uFill>
                <a:solidFill>
                  <a:srgbClr val="FFFFFF"/>
                </a:solidFill>
              </a:uFill>
              <a:latin typeface="Arial"/>
            </a:endParaRPr>
          </a:p>
          <a:p>
            <a:pPr>
              <a:lnSpc>
                <a:spcPct val="100000"/>
              </a:lnSpc>
            </a:pPr>
            <a:r>
              <a:rPr lang="en-US" sz="2000" b="0" strike="noStrike" spc="-1" dirty="0">
                <a:solidFill>
                  <a:srgbClr val="000000"/>
                </a:solidFill>
                <a:uFill>
                  <a:solidFill>
                    <a:srgbClr val="FFFFFF"/>
                  </a:solidFill>
                </a:uFill>
                <a:latin typeface="Nexa Light"/>
              </a:rPr>
              <a:t> year 		0		1		2		3		4		5</a:t>
            </a:r>
            <a:endParaRPr lang="en-US" sz="2000" b="0" strike="noStrike" spc="-1" dirty="0">
              <a:solidFill>
                <a:srgbClr val="000000"/>
              </a:solidFill>
              <a:uFill>
                <a:solidFill>
                  <a:srgbClr val="FFFFFF"/>
                </a:solidFill>
              </a:uFill>
              <a:latin typeface="Arial"/>
            </a:endParaRPr>
          </a:p>
          <a:p>
            <a:pPr>
              <a:lnSpc>
                <a:spcPct val="100000"/>
              </a:lnSpc>
              <a:spcBef>
                <a:spcPts val="1001"/>
              </a:spcBef>
            </a:pPr>
            <a:r>
              <a:rPr lang="en-US" sz="2000" b="0" strike="noStrike" spc="-1" dirty="0">
                <a:solidFill>
                  <a:srgbClr val="000000"/>
                </a:solidFill>
                <a:uFill>
                  <a:solidFill>
                    <a:srgbClr val="FFFFFF"/>
                  </a:solidFill>
                </a:uFill>
                <a:latin typeface="Nexa Light"/>
              </a:rPr>
              <a:t> 		-$1,300	</a:t>
            </a:r>
            <a:r>
              <a:rPr lang="en-US" sz="2000" spc="-1" dirty="0">
                <a:solidFill>
                  <a:srgbClr val="000000"/>
                </a:solidFill>
                <a:uFill>
                  <a:solidFill>
                    <a:srgbClr val="FFFFFF"/>
                  </a:solidFill>
                </a:uFill>
                <a:latin typeface="Nexa Light"/>
              </a:rPr>
              <a:t>     $</a:t>
            </a:r>
            <a:r>
              <a:rPr lang="en-US" sz="2000" b="0" strike="noStrike" spc="-1" dirty="0">
                <a:solidFill>
                  <a:srgbClr val="000000"/>
                </a:solidFill>
                <a:uFill>
                  <a:solidFill>
                    <a:srgbClr val="FFFFFF"/>
                  </a:solidFill>
                </a:uFill>
                <a:latin typeface="Nexa Light"/>
              </a:rPr>
              <a:t>400	    $450	     $510	</a:t>
            </a:r>
            <a:r>
              <a:rPr lang="en-US" sz="2000" spc="-1" dirty="0">
                <a:solidFill>
                  <a:srgbClr val="000000"/>
                </a:solidFill>
                <a:uFill>
                  <a:solidFill>
                    <a:srgbClr val="FFFFFF"/>
                  </a:solidFill>
                </a:uFill>
                <a:latin typeface="Nexa Light"/>
              </a:rPr>
              <a:t>     $</a:t>
            </a:r>
            <a:r>
              <a:rPr lang="en-US" sz="2000" b="0" strike="noStrike" spc="-1" dirty="0">
                <a:solidFill>
                  <a:srgbClr val="000000"/>
                </a:solidFill>
                <a:uFill>
                  <a:solidFill>
                    <a:srgbClr val="FFFFFF"/>
                  </a:solidFill>
                </a:uFill>
                <a:latin typeface="Nexa Light"/>
              </a:rPr>
              <a:t>575	     $650</a:t>
            </a:r>
          </a:p>
        </p:txBody>
      </p:sp>
      <p:sp>
        <p:nvSpPr>
          <p:cNvPr id="5" name="Line 3">
            <a:extLst>
              <a:ext uri="{FF2B5EF4-FFF2-40B4-BE49-F238E27FC236}">
                <a16:creationId xmlns:a16="http://schemas.microsoft.com/office/drawing/2014/main" id="{C2FD2022-6D36-1B42-8213-C365410C68C4}"/>
              </a:ext>
            </a:extLst>
          </p:cNvPr>
          <p:cNvSpPr/>
          <p:nvPr/>
        </p:nvSpPr>
        <p:spPr>
          <a:xfrm>
            <a:off x="1092265" y="4038035"/>
            <a:ext cx="6426063" cy="0"/>
          </a:xfrm>
          <a:prstGeom prst="line">
            <a:avLst/>
          </a:prstGeom>
          <a:ln w="12600">
            <a:solidFill>
              <a:srgbClr val="000000"/>
            </a:solidFill>
            <a:round/>
          </a:ln>
        </p:spPr>
        <p:style>
          <a:lnRef idx="0">
            <a:scrgbClr r="0" g="0" b="0"/>
          </a:lnRef>
          <a:fillRef idx="0">
            <a:scrgbClr r="0" g="0" b="0"/>
          </a:fillRef>
          <a:effectRef idx="0">
            <a:scrgbClr r="0" g="0" b="0"/>
          </a:effectRef>
          <a:fontRef idx="minor"/>
        </p:style>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3124200" y="6049738"/>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45"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46" name="TextShape 3"/>
          <p:cNvSpPr txBox="1"/>
          <p:nvPr/>
        </p:nvSpPr>
        <p:spPr>
          <a:xfrm>
            <a:off x="106560" y="84945"/>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 Relationships</a:t>
            </a:r>
            <a:endParaRPr lang="en-US" sz="4000" b="0" strike="noStrike" cap="all" spc="-1">
              <a:solidFill>
                <a:srgbClr val="FF3333"/>
              </a:solidFill>
              <a:uFill>
                <a:solidFill>
                  <a:srgbClr val="FFFFFF"/>
                </a:solidFill>
              </a:uFill>
              <a:latin typeface="Nexa Light"/>
            </a:endParaRPr>
          </a:p>
        </p:txBody>
      </p:sp>
      <p:sp>
        <p:nvSpPr>
          <p:cNvPr id="147" name="TextShape 4"/>
          <p:cNvSpPr txBox="1"/>
          <p:nvPr/>
        </p:nvSpPr>
        <p:spPr>
          <a:xfrm>
            <a:off x="423699" y="987163"/>
            <a:ext cx="8025120" cy="469217"/>
          </a:xfrm>
          <a:prstGeom prst="rect">
            <a:avLst/>
          </a:prstGeom>
          <a:noFill/>
          <a:ln>
            <a:noFill/>
          </a:ln>
        </p:spPr>
        <p:txBody>
          <a:bodyPr/>
          <a:lstStyle/>
          <a:p>
            <a:pPr marL="228600" indent="-228240">
              <a:lnSpc>
                <a:spcPct val="100000"/>
              </a:lnSpc>
              <a:spcBef>
                <a:spcPts val="1001"/>
              </a:spcBef>
            </a:pPr>
            <a:r>
              <a:rPr lang="en-US" sz="2800" spc="-1" dirty="0">
                <a:solidFill>
                  <a:srgbClr val="000000"/>
                </a:solidFill>
                <a:uFill>
                  <a:solidFill>
                    <a:srgbClr val="FFFFFF"/>
                  </a:solidFill>
                </a:uFill>
                <a:latin typeface="Nexa Light"/>
              </a:rPr>
              <a:t>1)  Interest Rate Parity Theory</a:t>
            </a:r>
          </a:p>
        </p:txBody>
      </p:sp>
      <p:sp>
        <p:nvSpPr>
          <p:cNvPr id="150" name="CustomShape 7"/>
          <p:cNvSpPr/>
          <p:nvPr/>
        </p:nvSpPr>
        <p:spPr>
          <a:xfrm>
            <a:off x="4268640" y="3551968"/>
            <a:ext cx="1215720" cy="45468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gn="ctr">
              <a:lnSpc>
                <a:spcPct val="100000"/>
              </a:lnSpc>
              <a:spcBef>
                <a:spcPts val="1199"/>
              </a:spcBef>
            </a:pPr>
            <a:r>
              <a:rPr lang="en-US" sz="2400" b="0" strike="noStrike" spc="-1" dirty="0">
                <a:solidFill>
                  <a:srgbClr val="000000"/>
                </a:solidFill>
                <a:uFill>
                  <a:solidFill>
                    <a:srgbClr val="FFFFFF"/>
                  </a:solidFill>
                </a:uFill>
                <a:latin typeface="Arial"/>
              </a:rPr>
              <a:t>equals</a:t>
            </a:r>
          </a:p>
        </p:txBody>
      </p:sp>
      <p:sp>
        <p:nvSpPr>
          <p:cNvPr id="152" name="CustomShape 9"/>
          <p:cNvSpPr/>
          <p:nvPr/>
        </p:nvSpPr>
        <p:spPr>
          <a:xfrm>
            <a:off x="4012544" y="2257370"/>
            <a:ext cx="1780920" cy="874440"/>
          </a:xfrm>
          <a:prstGeom prst="rect">
            <a:avLst/>
          </a:prstGeom>
          <a:blipFill>
            <a:blip r:embed="rId3"/>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sp>
        <p:nvSpPr>
          <p:cNvPr id="154" name="CustomShape 11"/>
          <p:cNvSpPr/>
          <p:nvPr/>
        </p:nvSpPr>
        <p:spPr>
          <a:xfrm>
            <a:off x="4158480" y="4652306"/>
            <a:ext cx="1436040" cy="919080"/>
          </a:xfrm>
          <a:prstGeom prst="rect">
            <a:avLst/>
          </a:prstGeom>
          <a:blipFill>
            <a:blip r:embed="rId4"/>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sp>
        <p:nvSpPr>
          <p:cNvPr id="14" name="TextBox 13">
            <a:extLst>
              <a:ext uri="{FF2B5EF4-FFF2-40B4-BE49-F238E27FC236}">
                <a16:creationId xmlns:a16="http://schemas.microsoft.com/office/drawing/2014/main" id="{7BE34273-4909-BC4B-889E-B22B380D572C}"/>
              </a:ext>
            </a:extLst>
          </p:cNvPr>
          <p:cNvSpPr txBox="1"/>
          <p:nvPr/>
        </p:nvSpPr>
        <p:spPr>
          <a:xfrm>
            <a:off x="2626335" y="1701229"/>
            <a:ext cx="1976014" cy="369332"/>
          </a:xfrm>
          <a:prstGeom prst="rect">
            <a:avLst/>
          </a:prstGeom>
          <a:noFill/>
          <a:ln w="15875">
            <a:solidFill>
              <a:schemeClr val="tx1"/>
            </a:solidFill>
          </a:ln>
        </p:spPr>
        <p:txBody>
          <a:bodyPr wrap="square" rtlCol="0">
            <a:spAutoFit/>
          </a:bodyPr>
          <a:lstStyle/>
          <a:p>
            <a:pPr algn="ctr"/>
            <a:r>
              <a:rPr lang="en-US" b="1" i="1" dirty="0"/>
              <a:t>r = risk free rate</a:t>
            </a:r>
          </a:p>
        </p:txBody>
      </p:sp>
      <p:cxnSp>
        <p:nvCxnSpPr>
          <p:cNvPr id="15" name="Straight Arrow Connector 14">
            <a:extLst>
              <a:ext uri="{FF2B5EF4-FFF2-40B4-BE49-F238E27FC236}">
                <a16:creationId xmlns:a16="http://schemas.microsoft.com/office/drawing/2014/main" id="{70DE05CD-AA65-3244-A27E-D9A809E47200}"/>
              </a:ext>
            </a:extLst>
          </p:cNvPr>
          <p:cNvCxnSpPr>
            <a:cxnSpLocks/>
          </p:cNvCxnSpPr>
          <p:nvPr/>
        </p:nvCxnSpPr>
        <p:spPr>
          <a:xfrm>
            <a:off x="4602349" y="2070561"/>
            <a:ext cx="108772" cy="29986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3E39B7B-B2B7-4942-A4F8-438A89293037}"/>
              </a:ext>
            </a:extLst>
          </p:cNvPr>
          <p:cNvSpPr txBox="1"/>
          <p:nvPr/>
        </p:nvSpPr>
        <p:spPr>
          <a:xfrm>
            <a:off x="2448694" y="4077578"/>
            <a:ext cx="1976014" cy="369332"/>
          </a:xfrm>
          <a:prstGeom prst="rect">
            <a:avLst/>
          </a:prstGeom>
          <a:noFill/>
          <a:ln w="15875">
            <a:solidFill>
              <a:schemeClr val="tx1"/>
            </a:solidFill>
          </a:ln>
        </p:spPr>
        <p:txBody>
          <a:bodyPr wrap="square" rtlCol="0">
            <a:spAutoFit/>
          </a:bodyPr>
          <a:lstStyle/>
          <a:p>
            <a:pPr algn="ctr"/>
            <a:r>
              <a:rPr lang="en-US" b="1" i="1" dirty="0"/>
              <a:t>f = forward rate</a:t>
            </a:r>
          </a:p>
        </p:txBody>
      </p:sp>
      <p:cxnSp>
        <p:nvCxnSpPr>
          <p:cNvPr id="33" name="Straight Arrow Connector 32">
            <a:extLst>
              <a:ext uri="{FF2B5EF4-FFF2-40B4-BE49-F238E27FC236}">
                <a16:creationId xmlns:a16="http://schemas.microsoft.com/office/drawing/2014/main" id="{A75055C1-37B0-6E45-9C4B-4A3053B56C3F}"/>
              </a:ext>
            </a:extLst>
          </p:cNvPr>
          <p:cNvCxnSpPr>
            <a:cxnSpLocks/>
          </p:cNvCxnSpPr>
          <p:nvPr/>
        </p:nvCxnSpPr>
        <p:spPr>
          <a:xfrm>
            <a:off x="4409563" y="4450646"/>
            <a:ext cx="0" cy="20166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4483E56-AF08-A446-9FB7-F93E1CC4E075}"/>
              </a:ext>
            </a:extLst>
          </p:cNvPr>
          <p:cNvSpPr txBox="1"/>
          <p:nvPr/>
        </p:nvSpPr>
        <p:spPr>
          <a:xfrm>
            <a:off x="2709754" y="5717960"/>
            <a:ext cx="1635441" cy="369332"/>
          </a:xfrm>
          <a:prstGeom prst="rect">
            <a:avLst/>
          </a:prstGeom>
          <a:noFill/>
          <a:ln w="15875">
            <a:solidFill>
              <a:schemeClr val="tx1"/>
            </a:solidFill>
          </a:ln>
        </p:spPr>
        <p:txBody>
          <a:bodyPr wrap="square" rtlCol="0">
            <a:spAutoFit/>
          </a:bodyPr>
          <a:lstStyle/>
          <a:p>
            <a:pPr algn="ctr"/>
            <a:r>
              <a:rPr lang="en-US" b="1" i="1" dirty="0"/>
              <a:t>S = spot rate</a:t>
            </a:r>
          </a:p>
        </p:txBody>
      </p:sp>
      <p:cxnSp>
        <p:nvCxnSpPr>
          <p:cNvPr id="37" name="Straight Arrow Connector 36">
            <a:extLst>
              <a:ext uri="{FF2B5EF4-FFF2-40B4-BE49-F238E27FC236}">
                <a16:creationId xmlns:a16="http://schemas.microsoft.com/office/drawing/2014/main" id="{7E4C8B9F-EAE1-8440-B368-F316160810D5}"/>
              </a:ext>
            </a:extLst>
          </p:cNvPr>
          <p:cNvCxnSpPr>
            <a:cxnSpLocks/>
          </p:cNvCxnSpPr>
          <p:nvPr/>
        </p:nvCxnSpPr>
        <p:spPr>
          <a:xfrm flipV="1">
            <a:off x="4333401" y="5479352"/>
            <a:ext cx="0" cy="22161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760910"/>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Example</a:t>
            </a:r>
            <a:endParaRPr lang="en-US" sz="4000" b="0" strike="noStrike" cap="all" spc="-1">
              <a:solidFill>
                <a:srgbClr val="FF3333"/>
              </a:solidFill>
              <a:uFill>
                <a:solidFill>
                  <a:srgbClr val="FFFFFF"/>
                </a:solidFill>
              </a:uFill>
              <a:latin typeface="Nexa Light"/>
            </a:endParaRPr>
          </a:p>
        </p:txBody>
      </p:sp>
      <p:sp>
        <p:nvSpPr>
          <p:cNvPr id="240" name="CustomShape 2"/>
          <p:cNvSpPr/>
          <p:nvPr/>
        </p:nvSpPr>
        <p:spPr>
          <a:xfrm>
            <a:off x="783360" y="771291"/>
            <a:ext cx="7467120" cy="192075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r>
              <a:rPr lang="en-US" sz="1600" b="0" strike="noStrike" spc="-1" dirty="0">
                <a:solidFill>
                  <a:srgbClr val="000000"/>
                </a:solidFill>
                <a:uFill>
                  <a:solidFill>
                    <a:srgbClr val="FFFFFF"/>
                  </a:solidFill>
                </a:uFill>
                <a:latin typeface="Nexa Light"/>
              </a:rPr>
              <a:t>Suppose that the Swiss pharmaceutical company Roche is evaluating a proposal to build a new plant in the United States. To calculate the project’s net present value, Roche forecasts the following dollar cash flows from the project. The U.S. cost of capital is 12%, and the spot exchange rate is 1.2sf / 1$. </a:t>
            </a:r>
          </a:p>
          <a:p>
            <a:pPr>
              <a:lnSpc>
                <a:spcPct val="100000"/>
              </a:lnSpc>
            </a:pPr>
            <a:endParaRPr lang="en-US" sz="300" b="0" strike="noStrike" spc="-1" dirty="0">
              <a:solidFill>
                <a:srgbClr val="000000"/>
              </a:solidFill>
              <a:uFill>
                <a:solidFill>
                  <a:srgbClr val="FFFFFF"/>
                </a:solidFill>
              </a:uFill>
              <a:latin typeface="Nexa Light"/>
            </a:endParaRPr>
          </a:p>
          <a:p>
            <a:pPr>
              <a:lnSpc>
                <a:spcPct val="100000"/>
              </a:lnSpc>
            </a:pPr>
            <a:r>
              <a:rPr lang="en-US" sz="1600" b="1" strike="noStrike" spc="-1" dirty="0">
                <a:solidFill>
                  <a:srgbClr val="000000"/>
                </a:solidFill>
                <a:uFill>
                  <a:solidFill>
                    <a:srgbClr val="FFFFFF"/>
                  </a:solidFill>
                </a:uFill>
                <a:latin typeface="Nexa Light"/>
              </a:rPr>
              <a:t>Question</a:t>
            </a:r>
          </a:p>
          <a:p>
            <a:pPr>
              <a:lnSpc>
                <a:spcPct val="100000"/>
              </a:lnSpc>
            </a:pPr>
            <a:r>
              <a:rPr lang="en-US" sz="1600" strike="noStrike" spc="-1" dirty="0">
                <a:solidFill>
                  <a:srgbClr val="000000"/>
                </a:solidFill>
                <a:uFill>
                  <a:solidFill>
                    <a:srgbClr val="FFFFFF"/>
                  </a:solidFill>
                </a:uFill>
                <a:latin typeface="Nexa Light"/>
              </a:rPr>
              <a:t>What are the forward rates in each year if risk-free rates are U.S. = 6% and Swiss = 4%??</a:t>
            </a:r>
          </a:p>
          <a:p>
            <a:pPr>
              <a:lnSpc>
                <a:spcPct val="100000"/>
              </a:lnSpc>
            </a:pPr>
            <a:endParaRPr lang="en-US" sz="300" strike="noStrike" spc="-1" dirty="0">
              <a:solidFill>
                <a:srgbClr val="000000"/>
              </a:solidFill>
              <a:uFill>
                <a:solidFill>
                  <a:srgbClr val="FFFFFF"/>
                </a:solidFill>
              </a:uFill>
              <a:latin typeface="Nexa Light"/>
            </a:endParaRPr>
          </a:p>
          <a:p>
            <a:pPr>
              <a:lnSpc>
                <a:spcPct val="100000"/>
              </a:lnSpc>
            </a:pPr>
            <a:r>
              <a:rPr lang="en-US" sz="2000" b="1" spc="-1" dirty="0">
                <a:solidFill>
                  <a:srgbClr val="000000"/>
                </a:solidFill>
                <a:uFill>
                  <a:solidFill>
                    <a:srgbClr val="FFFFFF"/>
                  </a:solidFill>
                </a:uFill>
                <a:latin typeface="Nexa Light"/>
              </a:rPr>
              <a:t>Answer</a:t>
            </a:r>
            <a:r>
              <a:rPr lang="en-US" sz="1600" strike="noStrike" spc="-1" dirty="0">
                <a:solidFill>
                  <a:srgbClr val="000000"/>
                </a:solidFill>
                <a:uFill>
                  <a:solidFill>
                    <a:srgbClr val="FFFFFF"/>
                  </a:solidFill>
                </a:uFill>
                <a:latin typeface="Nexa Light"/>
              </a:rPr>
              <a:t> </a:t>
            </a:r>
            <a:endParaRPr lang="en-US" sz="1600" strike="noStrike" spc="-1" dirty="0">
              <a:solidFill>
                <a:srgbClr val="000000"/>
              </a:solidFill>
              <a:uFill>
                <a:solidFill>
                  <a:srgbClr val="FFFFFF"/>
                </a:solidFill>
              </a:uFill>
              <a:latin typeface="Arial"/>
            </a:endParaRPr>
          </a:p>
          <a:p>
            <a:pPr>
              <a:lnSpc>
                <a:spcPct val="100000"/>
              </a:lnSpc>
            </a:pPr>
            <a:endParaRPr lang="en-US" sz="160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000000"/>
                </a:solidFill>
                <a:uFill>
                  <a:solidFill>
                    <a:srgbClr val="FFFFFF"/>
                  </a:solidFill>
                </a:uFill>
                <a:latin typeface="Arial"/>
              </a:rPr>
              <a:t> </a:t>
            </a:r>
          </a:p>
        </p:txBody>
      </p:sp>
      <p:pic>
        <p:nvPicPr>
          <p:cNvPr id="16" name="Picture 15">
            <a:extLst>
              <a:ext uri="{FF2B5EF4-FFF2-40B4-BE49-F238E27FC236}">
                <a16:creationId xmlns:a16="http://schemas.microsoft.com/office/drawing/2014/main" id="{996ED353-6306-DB43-9B0D-E8F2DA70A0CA}"/>
              </a:ext>
            </a:extLst>
          </p:cNvPr>
          <p:cNvPicPr/>
          <p:nvPr/>
        </p:nvPicPr>
        <p:blipFill>
          <a:blip r:embed="rId3"/>
          <a:stretch/>
        </p:blipFill>
        <p:spPr>
          <a:xfrm>
            <a:off x="1837664" y="2672919"/>
            <a:ext cx="2866680" cy="1066320"/>
          </a:xfrm>
          <a:prstGeom prst="rect">
            <a:avLst/>
          </a:prstGeom>
          <a:ln>
            <a:noFill/>
          </a:ln>
        </p:spPr>
      </p:pic>
      <p:pic>
        <p:nvPicPr>
          <p:cNvPr id="17" name="Picture 16">
            <a:extLst>
              <a:ext uri="{FF2B5EF4-FFF2-40B4-BE49-F238E27FC236}">
                <a16:creationId xmlns:a16="http://schemas.microsoft.com/office/drawing/2014/main" id="{E2366F3A-8EF4-9D49-B6DA-6262435FED43}"/>
              </a:ext>
            </a:extLst>
          </p:cNvPr>
          <p:cNvPicPr/>
          <p:nvPr/>
        </p:nvPicPr>
        <p:blipFill rotWithShape="1">
          <a:blip r:embed="rId4"/>
          <a:srcRect l="51528" t="3719" r="16134" b="74604"/>
          <a:stretch/>
        </p:blipFill>
        <p:spPr>
          <a:xfrm>
            <a:off x="4704344" y="3008833"/>
            <a:ext cx="2385391" cy="479636"/>
          </a:xfrm>
          <a:prstGeom prst="rect">
            <a:avLst/>
          </a:prstGeom>
          <a:ln>
            <a:noFill/>
          </a:ln>
        </p:spPr>
      </p:pic>
    </p:spTree>
    <p:extLst>
      <p:ext uri="{BB962C8B-B14F-4D97-AF65-F5344CB8AC3E}">
        <p14:creationId xmlns:p14="http://schemas.microsoft.com/office/powerpoint/2010/main" val="1741986182"/>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Example</a:t>
            </a:r>
            <a:endParaRPr lang="en-US" sz="4000" b="0" strike="noStrike" cap="all" spc="-1">
              <a:solidFill>
                <a:srgbClr val="FF3333"/>
              </a:solidFill>
              <a:uFill>
                <a:solidFill>
                  <a:srgbClr val="FFFFFF"/>
                </a:solidFill>
              </a:uFill>
              <a:latin typeface="Nexa Light"/>
            </a:endParaRPr>
          </a:p>
        </p:txBody>
      </p:sp>
      <p:sp>
        <p:nvSpPr>
          <p:cNvPr id="240" name="CustomShape 2"/>
          <p:cNvSpPr/>
          <p:nvPr/>
        </p:nvSpPr>
        <p:spPr>
          <a:xfrm>
            <a:off x="783360" y="771291"/>
            <a:ext cx="7467120" cy="192075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r>
              <a:rPr lang="en-US" sz="1600" b="0" strike="noStrike" spc="-1" dirty="0">
                <a:solidFill>
                  <a:srgbClr val="000000"/>
                </a:solidFill>
                <a:uFill>
                  <a:solidFill>
                    <a:srgbClr val="FFFFFF"/>
                  </a:solidFill>
                </a:uFill>
                <a:latin typeface="Nexa Light"/>
              </a:rPr>
              <a:t>Suppose that the Swiss pharmaceutical company Roche is evaluating a proposal to build a new plant in the United States. To calculate the project’s net present value, Roche forecasts the following dollar cash flows from the project. The U.S. cost of capital is 12%, and the spot exchange rate is 1.2sf / 1$. </a:t>
            </a:r>
          </a:p>
          <a:p>
            <a:pPr>
              <a:lnSpc>
                <a:spcPct val="100000"/>
              </a:lnSpc>
            </a:pPr>
            <a:endParaRPr lang="en-US" sz="300" b="0" strike="noStrike" spc="-1" dirty="0">
              <a:solidFill>
                <a:srgbClr val="000000"/>
              </a:solidFill>
              <a:uFill>
                <a:solidFill>
                  <a:srgbClr val="FFFFFF"/>
                </a:solidFill>
              </a:uFill>
              <a:latin typeface="Nexa Light"/>
            </a:endParaRPr>
          </a:p>
          <a:p>
            <a:pPr>
              <a:lnSpc>
                <a:spcPct val="100000"/>
              </a:lnSpc>
            </a:pPr>
            <a:r>
              <a:rPr lang="en-US" sz="1600" b="1" strike="noStrike" spc="-1" dirty="0">
                <a:solidFill>
                  <a:srgbClr val="000000"/>
                </a:solidFill>
                <a:uFill>
                  <a:solidFill>
                    <a:srgbClr val="FFFFFF"/>
                  </a:solidFill>
                </a:uFill>
                <a:latin typeface="Nexa Light"/>
              </a:rPr>
              <a:t>Question</a:t>
            </a:r>
          </a:p>
          <a:p>
            <a:pPr>
              <a:lnSpc>
                <a:spcPct val="100000"/>
              </a:lnSpc>
            </a:pPr>
            <a:r>
              <a:rPr lang="en-US" sz="1600" strike="noStrike" spc="-1" dirty="0">
                <a:solidFill>
                  <a:srgbClr val="000000"/>
                </a:solidFill>
                <a:uFill>
                  <a:solidFill>
                    <a:srgbClr val="FFFFFF"/>
                  </a:solidFill>
                </a:uFill>
                <a:latin typeface="Nexa Light"/>
              </a:rPr>
              <a:t>What are the forward rates in each year if risk-free rates are U.S. = 6% and Swiss = 4%??</a:t>
            </a:r>
          </a:p>
          <a:p>
            <a:pPr>
              <a:lnSpc>
                <a:spcPct val="100000"/>
              </a:lnSpc>
            </a:pPr>
            <a:endParaRPr lang="en-US" sz="300" strike="noStrike" spc="-1" dirty="0">
              <a:solidFill>
                <a:srgbClr val="000000"/>
              </a:solidFill>
              <a:uFill>
                <a:solidFill>
                  <a:srgbClr val="FFFFFF"/>
                </a:solidFill>
              </a:uFill>
              <a:latin typeface="Nexa Light"/>
            </a:endParaRPr>
          </a:p>
          <a:p>
            <a:pPr>
              <a:lnSpc>
                <a:spcPct val="100000"/>
              </a:lnSpc>
            </a:pPr>
            <a:r>
              <a:rPr lang="en-US" sz="2000" b="1" spc="-1" dirty="0">
                <a:solidFill>
                  <a:srgbClr val="000000"/>
                </a:solidFill>
                <a:uFill>
                  <a:solidFill>
                    <a:srgbClr val="FFFFFF"/>
                  </a:solidFill>
                </a:uFill>
                <a:latin typeface="Nexa Light"/>
              </a:rPr>
              <a:t>Answer</a:t>
            </a:r>
            <a:r>
              <a:rPr lang="en-US" sz="1600" strike="noStrike" spc="-1" dirty="0">
                <a:solidFill>
                  <a:srgbClr val="000000"/>
                </a:solidFill>
                <a:uFill>
                  <a:solidFill>
                    <a:srgbClr val="FFFFFF"/>
                  </a:solidFill>
                </a:uFill>
                <a:latin typeface="Nexa Light"/>
              </a:rPr>
              <a:t> </a:t>
            </a:r>
            <a:endParaRPr lang="en-US" sz="1600" strike="noStrike" spc="-1" dirty="0">
              <a:solidFill>
                <a:srgbClr val="000000"/>
              </a:solidFill>
              <a:uFill>
                <a:solidFill>
                  <a:srgbClr val="FFFFFF"/>
                </a:solidFill>
              </a:uFill>
              <a:latin typeface="Arial"/>
            </a:endParaRPr>
          </a:p>
          <a:p>
            <a:pPr>
              <a:lnSpc>
                <a:spcPct val="100000"/>
              </a:lnSpc>
            </a:pPr>
            <a:endParaRPr lang="en-US" sz="160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000000"/>
                </a:solidFill>
                <a:uFill>
                  <a:solidFill>
                    <a:srgbClr val="FFFFFF"/>
                  </a:solidFill>
                </a:uFill>
                <a:latin typeface="Arial"/>
              </a:rPr>
              <a:t> </a:t>
            </a:r>
          </a:p>
        </p:txBody>
      </p:sp>
      <p:pic>
        <p:nvPicPr>
          <p:cNvPr id="6" name="Picture 5">
            <a:extLst>
              <a:ext uri="{FF2B5EF4-FFF2-40B4-BE49-F238E27FC236}">
                <a16:creationId xmlns:a16="http://schemas.microsoft.com/office/drawing/2014/main" id="{8A807661-F9FC-3046-95F0-881FD3A48BBA}"/>
              </a:ext>
            </a:extLst>
          </p:cNvPr>
          <p:cNvPicPr>
            <a:picLocks noChangeAspect="1"/>
          </p:cNvPicPr>
          <p:nvPr/>
        </p:nvPicPr>
        <p:blipFill rotWithShape="1">
          <a:blip r:embed="rId3">
            <a:extLst>
              <a:ext uri="{28A0092B-C50C-407E-A947-70E740481C1C}">
                <a14:useLocalDpi xmlns:a14="http://schemas.microsoft.com/office/drawing/2010/main" val="0"/>
              </a:ext>
            </a:extLst>
          </a:blip>
          <a:srcRect l="27950" t="24751" r="66763" b="19855"/>
          <a:stretch/>
        </p:blipFill>
        <p:spPr>
          <a:xfrm rot="5400000">
            <a:off x="4119933" y="1408401"/>
            <a:ext cx="708723" cy="5569465"/>
          </a:xfrm>
          <a:prstGeom prst="rect">
            <a:avLst/>
          </a:prstGeom>
        </p:spPr>
      </p:pic>
      <p:pic>
        <p:nvPicPr>
          <p:cNvPr id="12" name="Picture 11">
            <a:extLst>
              <a:ext uri="{FF2B5EF4-FFF2-40B4-BE49-F238E27FC236}">
                <a16:creationId xmlns:a16="http://schemas.microsoft.com/office/drawing/2014/main" id="{8BEBA1CA-8B10-B24D-8BC1-74037FDECD01}"/>
              </a:ext>
            </a:extLst>
          </p:cNvPr>
          <p:cNvPicPr/>
          <p:nvPr/>
        </p:nvPicPr>
        <p:blipFill rotWithShape="1">
          <a:blip r:embed="rId4"/>
          <a:srcRect t="55451"/>
          <a:stretch/>
        </p:blipFill>
        <p:spPr>
          <a:xfrm>
            <a:off x="1016144" y="5386569"/>
            <a:ext cx="7376400" cy="985680"/>
          </a:xfrm>
          <a:prstGeom prst="rect">
            <a:avLst/>
          </a:prstGeom>
          <a:ln>
            <a:noFill/>
          </a:ln>
        </p:spPr>
      </p:pic>
      <p:pic>
        <p:nvPicPr>
          <p:cNvPr id="8" name="Picture 7">
            <a:extLst>
              <a:ext uri="{FF2B5EF4-FFF2-40B4-BE49-F238E27FC236}">
                <a16:creationId xmlns:a16="http://schemas.microsoft.com/office/drawing/2014/main" id="{B655097F-98EB-DE41-A211-164B77DBC9B8}"/>
              </a:ext>
            </a:extLst>
          </p:cNvPr>
          <p:cNvPicPr>
            <a:picLocks noChangeAspect="1"/>
          </p:cNvPicPr>
          <p:nvPr/>
        </p:nvPicPr>
        <p:blipFill rotWithShape="1">
          <a:blip r:embed="rId3">
            <a:extLst>
              <a:ext uri="{28A0092B-C50C-407E-A947-70E740481C1C}">
                <a14:useLocalDpi xmlns:a14="http://schemas.microsoft.com/office/drawing/2010/main" val="0"/>
              </a:ext>
            </a:extLst>
          </a:blip>
          <a:srcRect l="38133" t="22948" r="56455" b="19597"/>
          <a:stretch/>
        </p:blipFill>
        <p:spPr>
          <a:xfrm rot="5400000">
            <a:off x="4256315" y="2053604"/>
            <a:ext cx="737210" cy="5870716"/>
          </a:xfrm>
          <a:prstGeom prst="rect">
            <a:avLst/>
          </a:prstGeom>
        </p:spPr>
      </p:pic>
      <p:pic>
        <p:nvPicPr>
          <p:cNvPr id="16" name="Picture 15">
            <a:extLst>
              <a:ext uri="{FF2B5EF4-FFF2-40B4-BE49-F238E27FC236}">
                <a16:creationId xmlns:a16="http://schemas.microsoft.com/office/drawing/2014/main" id="{996ED353-6306-DB43-9B0D-E8F2DA70A0CA}"/>
              </a:ext>
            </a:extLst>
          </p:cNvPr>
          <p:cNvPicPr/>
          <p:nvPr/>
        </p:nvPicPr>
        <p:blipFill>
          <a:blip r:embed="rId5"/>
          <a:stretch/>
        </p:blipFill>
        <p:spPr>
          <a:xfrm>
            <a:off x="1837664" y="2672919"/>
            <a:ext cx="2866680" cy="1066320"/>
          </a:xfrm>
          <a:prstGeom prst="rect">
            <a:avLst/>
          </a:prstGeom>
          <a:ln>
            <a:noFill/>
          </a:ln>
        </p:spPr>
      </p:pic>
      <p:pic>
        <p:nvPicPr>
          <p:cNvPr id="17" name="Picture 16">
            <a:extLst>
              <a:ext uri="{FF2B5EF4-FFF2-40B4-BE49-F238E27FC236}">
                <a16:creationId xmlns:a16="http://schemas.microsoft.com/office/drawing/2014/main" id="{E2366F3A-8EF4-9D49-B6DA-6262435FED43}"/>
              </a:ext>
            </a:extLst>
          </p:cNvPr>
          <p:cNvPicPr/>
          <p:nvPr/>
        </p:nvPicPr>
        <p:blipFill rotWithShape="1">
          <a:blip r:embed="rId4"/>
          <a:srcRect l="51528" t="3719" r="16134" b="74604"/>
          <a:stretch/>
        </p:blipFill>
        <p:spPr>
          <a:xfrm>
            <a:off x="4704344" y="3008833"/>
            <a:ext cx="2385391" cy="479636"/>
          </a:xfrm>
          <a:prstGeom prst="rect">
            <a:avLst/>
          </a:prstGeom>
          <a:ln>
            <a:noFill/>
          </a:ln>
        </p:spPr>
      </p:pic>
    </p:spTree>
    <p:extLst>
      <p:ext uri="{BB962C8B-B14F-4D97-AF65-F5344CB8AC3E}">
        <p14:creationId xmlns:p14="http://schemas.microsoft.com/office/powerpoint/2010/main" val="346733476"/>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Example</a:t>
            </a:r>
            <a:endParaRPr lang="en-US" sz="4000" b="0" strike="noStrike" cap="all" spc="-1">
              <a:solidFill>
                <a:srgbClr val="FF3333"/>
              </a:solidFill>
              <a:uFill>
                <a:solidFill>
                  <a:srgbClr val="FFFFFF"/>
                </a:solidFill>
              </a:uFill>
              <a:latin typeface="Nexa Light"/>
            </a:endParaRPr>
          </a:p>
        </p:txBody>
      </p:sp>
      <p:sp>
        <p:nvSpPr>
          <p:cNvPr id="244" name="CustomShape 2"/>
          <p:cNvSpPr/>
          <p:nvPr/>
        </p:nvSpPr>
        <p:spPr>
          <a:xfrm>
            <a:off x="770040" y="1876680"/>
            <a:ext cx="7467120" cy="25318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r>
              <a:rPr lang="en-US" sz="2000" b="0" strike="noStrike" spc="-1" dirty="0">
                <a:solidFill>
                  <a:srgbClr val="000000"/>
                </a:solidFill>
                <a:uFill>
                  <a:solidFill>
                    <a:srgbClr val="FFFFFF"/>
                  </a:solidFill>
                </a:uFill>
                <a:latin typeface="Nexa Light"/>
              </a:rPr>
              <a:t>Suppose that the Swiss pharmaceutical company Roche is evaluating a proposal to build a new plant in the United States. To calculate the project’s net present value, Roche forecasts the following dollar cash flows from the project. The U.S. cost of capital is 12%, and the spot exchange rate is 1.2sf / 1$. </a:t>
            </a:r>
          </a:p>
          <a:p>
            <a:pPr>
              <a:lnSpc>
                <a:spcPct val="100000"/>
              </a:lnSpc>
            </a:pPr>
            <a:endParaRPr lang="en-US" sz="2000" spc="-1" dirty="0">
              <a:solidFill>
                <a:srgbClr val="000000"/>
              </a:solidFill>
              <a:uFill>
                <a:solidFill>
                  <a:srgbClr val="FFFFFF"/>
                </a:solidFill>
              </a:uFill>
              <a:latin typeface="Nexa Light"/>
            </a:endParaRPr>
          </a:p>
          <a:p>
            <a:pPr>
              <a:lnSpc>
                <a:spcPct val="100000"/>
              </a:lnSpc>
            </a:pPr>
            <a:r>
              <a:rPr lang="en-US" sz="2000" b="1" strike="noStrike" spc="-1" dirty="0">
                <a:solidFill>
                  <a:srgbClr val="000000"/>
                </a:solidFill>
                <a:uFill>
                  <a:solidFill>
                    <a:srgbClr val="FFFFFF"/>
                  </a:solidFill>
                </a:uFill>
                <a:latin typeface="Nexa Light"/>
              </a:rPr>
              <a:t>Question</a:t>
            </a:r>
          </a:p>
          <a:p>
            <a:pPr>
              <a:lnSpc>
                <a:spcPct val="100000"/>
              </a:lnSpc>
            </a:pPr>
            <a:r>
              <a:rPr lang="en-US" sz="2000" strike="noStrike" spc="-1" dirty="0">
                <a:solidFill>
                  <a:srgbClr val="000000"/>
                </a:solidFill>
                <a:uFill>
                  <a:solidFill>
                    <a:srgbClr val="FFFFFF"/>
                  </a:solidFill>
                </a:uFill>
                <a:latin typeface="Nexa Light"/>
              </a:rPr>
              <a:t>What are the cash flows in each year, given the forward rates? </a:t>
            </a:r>
            <a:endParaRPr lang="en-US" sz="2000" strike="noStrike" spc="-1" dirty="0">
              <a:solidFill>
                <a:srgbClr val="000000"/>
              </a:solidFill>
              <a:uFill>
                <a:solidFill>
                  <a:srgbClr val="FFFFFF"/>
                </a:solidFill>
              </a:uFill>
              <a:latin typeface="Arial"/>
            </a:endParaRPr>
          </a:p>
          <a:p>
            <a:pPr>
              <a:lnSpc>
                <a:spcPct val="100000"/>
              </a:lnSpc>
            </a:pPr>
            <a:endParaRPr lang="en-US" sz="2000" b="0" strike="noStrike" spc="-1" dirty="0">
              <a:solidFill>
                <a:srgbClr val="000000"/>
              </a:solidFill>
              <a:uFill>
                <a:solidFill>
                  <a:srgbClr val="FFFFFF"/>
                </a:solidFill>
              </a:uFill>
              <a:latin typeface="Arial"/>
            </a:endParaRPr>
          </a:p>
          <a:p>
            <a:pPr>
              <a:lnSpc>
                <a:spcPct val="100000"/>
              </a:lnSpc>
            </a:pPr>
            <a:r>
              <a:rPr lang="en-US" sz="2000" b="0" strike="noStrike" spc="-1" dirty="0">
                <a:solidFill>
                  <a:srgbClr val="000000"/>
                </a:solidFill>
                <a:uFill>
                  <a:solidFill>
                    <a:srgbClr val="FFFFFF"/>
                  </a:solidFill>
                </a:uFill>
                <a:latin typeface="Arial"/>
              </a:rPr>
              <a:t> </a:t>
            </a: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Example</a:t>
            </a:r>
            <a:endParaRPr lang="en-US" sz="4000" b="0" strike="noStrike" cap="all" spc="-1">
              <a:solidFill>
                <a:srgbClr val="FF3333"/>
              </a:solidFill>
              <a:uFill>
                <a:solidFill>
                  <a:srgbClr val="FFFFFF"/>
                </a:solidFill>
              </a:uFill>
              <a:latin typeface="Nexa Light"/>
            </a:endParaRPr>
          </a:p>
        </p:txBody>
      </p:sp>
      <p:pic>
        <p:nvPicPr>
          <p:cNvPr id="246" name="Picture 245"/>
          <p:cNvPicPr/>
          <p:nvPr/>
        </p:nvPicPr>
        <p:blipFill>
          <a:blip r:embed="rId3"/>
          <a:stretch/>
        </p:blipFill>
        <p:spPr>
          <a:xfrm>
            <a:off x="1141988" y="3342730"/>
            <a:ext cx="7376400" cy="2456280"/>
          </a:xfrm>
          <a:prstGeom prst="rect">
            <a:avLst/>
          </a:prstGeom>
          <a:ln>
            <a:noFill/>
          </a:ln>
        </p:spPr>
      </p:pic>
      <p:sp>
        <p:nvSpPr>
          <p:cNvPr id="4" name="CustomShape 2">
            <a:extLst>
              <a:ext uri="{FF2B5EF4-FFF2-40B4-BE49-F238E27FC236}">
                <a16:creationId xmlns:a16="http://schemas.microsoft.com/office/drawing/2014/main" id="{DD6AEB25-3667-B24D-9DAD-E5E0FE0A0C7E}"/>
              </a:ext>
            </a:extLst>
          </p:cNvPr>
          <p:cNvSpPr/>
          <p:nvPr/>
        </p:nvSpPr>
        <p:spPr>
          <a:xfrm>
            <a:off x="1051268" y="1227323"/>
            <a:ext cx="7467120" cy="25318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r>
              <a:rPr lang="en-US" sz="1600" b="0" strike="noStrike" spc="-1" dirty="0">
                <a:solidFill>
                  <a:srgbClr val="000000"/>
                </a:solidFill>
                <a:uFill>
                  <a:solidFill>
                    <a:srgbClr val="FFFFFF"/>
                  </a:solidFill>
                </a:uFill>
                <a:latin typeface="Nexa Light"/>
              </a:rPr>
              <a:t>Suppose that the Swiss pharmaceutical company Roche is evaluating a proposal to build a new plant in the United States. To calculate the project’s net present value, Roche forecasts the following dollar cash flows from the project. The U.S. cost of capital is 12%, and the spot exchange rate is 1.2sf / 1$. </a:t>
            </a:r>
          </a:p>
          <a:p>
            <a:pPr>
              <a:lnSpc>
                <a:spcPct val="100000"/>
              </a:lnSpc>
            </a:pPr>
            <a:r>
              <a:rPr lang="en-US" sz="1600" b="1" spc="-1" dirty="0">
                <a:solidFill>
                  <a:srgbClr val="000000"/>
                </a:solidFill>
                <a:uFill>
                  <a:solidFill>
                    <a:srgbClr val="FFFFFF"/>
                  </a:solidFill>
                </a:uFill>
                <a:latin typeface="Nexa Light"/>
              </a:rPr>
              <a:t>Question</a:t>
            </a:r>
          </a:p>
          <a:p>
            <a:pPr>
              <a:lnSpc>
                <a:spcPct val="100000"/>
              </a:lnSpc>
            </a:pPr>
            <a:r>
              <a:rPr lang="en-US" sz="1600" strike="noStrike" spc="-1" dirty="0">
                <a:solidFill>
                  <a:srgbClr val="000000"/>
                </a:solidFill>
                <a:uFill>
                  <a:solidFill>
                    <a:srgbClr val="FFFFFF"/>
                  </a:solidFill>
                </a:uFill>
                <a:latin typeface="Nexa Light"/>
              </a:rPr>
              <a:t>What are the cash flows in each year, given the forward rates? </a:t>
            </a:r>
          </a:p>
          <a:p>
            <a:pPr>
              <a:lnSpc>
                <a:spcPct val="100000"/>
              </a:lnSpc>
            </a:pPr>
            <a:endParaRPr lang="en-US" sz="400" b="1" spc="-1" dirty="0">
              <a:solidFill>
                <a:srgbClr val="000000"/>
              </a:solidFill>
              <a:uFill>
                <a:solidFill>
                  <a:srgbClr val="FFFFFF"/>
                </a:solidFill>
              </a:uFill>
              <a:latin typeface="Arial"/>
            </a:endParaRPr>
          </a:p>
          <a:p>
            <a:pPr>
              <a:lnSpc>
                <a:spcPct val="100000"/>
              </a:lnSpc>
            </a:pPr>
            <a:r>
              <a:rPr lang="en-US" sz="2000" b="1" strike="noStrike" spc="-1" dirty="0">
                <a:solidFill>
                  <a:srgbClr val="000000"/>
                </a:solidFill>
                <a:uFill>
                  <a:solidFill>
                    <a:srgbClr val="FFFFFF"/>
                  </a:solidFill>
                </a:uFill>
                <a:latin typeface="Arial"/>
              </a:rPr>
              <a:t>Answer</a:t>
            </a:r>
          </a:p>
          <a:p>
            <a:pPr>
              <a:lnSpc>
                <a:spcPct val="100000"/>
              </a:lnSpc>
            </a:pPr>
            <a:r>
              <a:rPr lang="en-US" sz="2000" b="0" strike="noStrike" spc="-1" dirty="0">
                <a:solidFill>
                  <a:srgbClr val="000000"/>
                </a:solidFill>
                <a:uFill>
                  <a:solidFill>
                    <a:srgbClr val="FFFFFF"/>
                  </a:solidFill>
                </a:uFill>
                <a:latin typeface="Arial"/>
              </a:rPr>
              <a:t> </a:t>
            </a: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Example</a:t>
            </a:r>
            <a:endParaRPr lang="en-US" sz="4000" b="0" strike="noStrike" cap="all" spc="-1">
              <a:solidFill>
                <a:srgbClr val="FF3333"/>
              </a:solidFill>
              <a:uFill>
                <a:solidFill>
                  <a:srgbClr val="FFFFFF"/>
                </a:solidFill>
              </a:uFill>
              <a:latin typeface="Nexa Light"/>
            </a:endParaRPr>
          </a:p>
        </p:txBody>
      </p:sp>
      <p:sp>
        <p:nvSpPr>
          <p:cNvPr id="248" name="CustomShape 2"/>
          <p:cNvSpPr/>
          <p:nvPr/>
        </p:nvSpPr>
        <p:spPr>
          <a:xfrm>
            <a:off x="818640" y="1327680"/>
            <a:ext cx="7467120" cy="192204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r>
              <a:rPr lang="en-US" sz="2000" b="0" strike="noStrike" spc="-1" dirty="0">
                <a:solidFill>
                  <a:srgbClr val="000000"/>
                </a:solidFill>
                <a:uFill>
                  <a:solidFill>
                    <a:srgbClr val="FFFFFF"/>
                  </a:solidFill>
                </a:uFill>
                <a:latin typeface="Nexa Light"/>
              </a:rPr>
              <a:t>Suppose that the Swiss pharmaceutical company Roche is evaluating a proposal to build a new plant in the United States. To calculate the project’s net present value, Roche forecasts the following dollar cash flows from the project. The U.S. cost of capital is 12%, and the spot exchange rate is 1.2sf / 1$. </a:t>
            </a:r>
          </a:p>
          <a:p>
            <a:pPr>
              <a:lnSpc>
                <a:spcPct val="100000"/>
              </a:lnSpc>
            </a:pPr>
            <a:endParaRPr lang="en-US" sz="2000" spc="-1" dirty="0">
              <a:solidFill>
                <a:srgbClr val="000000"/>
              </a:solidFill>
              <a:uFill>
                <a:solidFill>
                  <a:srgbClr val="FFFFFF"/>
                </a:solidFill>
              </a:uFill>
              <a:latin typeface="Nexa Light"/>
            </a:endParaRPr>
          </a:p>
          <a:p>
            <a:pPr>
              <a:lnSpc>
                <a:spcPct val="100000"/>
              </a:lnSpc>
            </a:pPr>
            <a:r>
              <a:rPr lang="en-US" sz="2000" b="1" spc="-1" dirty="0">
                <a:solidFill>
                  <a:srgbClr val="000000"/>
                </a:solidFill>
                <a:uFill>
                  <a:solidFill>
                    <a:srgbClr val="FFFFFF"/>
                  </a:solidFill>
                </a:uFill>
                <a:latin typeface="Nexa Light"/>
              </a:rPr>
              <a:t>Question</a:t>
            </a:r>
          </a:p>
          <a:p>
            <a:pPr>
              <a:lnSpc>
                <a:spcPct val="100000"/>
              </a:lnSpc>
            </a:pPr>
            <a:r>
              <a:rPr lang="en-US" sz="2000" strike="noStrike" spc="-1" dirty="0">
                <a:solidFill>
                  <a:srgbClr val="000000"/>
                </a:solidFill>
                <a:uFill>
                  <a:solidFill>
                    <a:srgbClr val="FFFFFF"/>
                  </a:solidFill>
                </a:uFill>
                <a:latin typeface="Nexa Light"/>
              </a:rPr>
              <a:t>What is the </a:t>
            </a:r>
            <a:r>
              <a:rPr lang="en-US" sz="2000" strike="noStrike" spc="-1" dirty="0" err="1">
                <a:solidFill>
                  <a:srgbClr val="000000"/>
                </a:solidFill>
                <a:uFill>
                  <a:solidFill>
                    <a:srgbClr val="FFFFFF"/>
                  </a:solidFill>
                </a:uFill>
                <a:latin typeface="Nexa Light"/>
              </a:rPr>
              <a:t>NPV</a:t>
            </a:r>
            <a:r>
              <a:rPr lang="en-US" sz="2000" strike="noStrike" spc="-1" dirty="0">
                <a:solidFill>
                  <a:srgbClr val="000000"/>
                </a:solidFill>
                <a:uFill>
                  <a:solidFill>
                    <a:srgbClr val="FFFFFF"/>
                  </a:solidFill>
                </a:uFill>
                <a:latin typeface="Nexa Light"/>
              </a:rPr>
              <a:t> of the project in Swiss francs? </a:t>
            </a:r>
            <a:endParaRPr lang="en-US" sz="2000" strike="noStrike" spc="-1" dirty="0">
              <a:solidFill>
                <a:srgbClr val="000000"/>
              </a:solidFill>
              <a:uFill>
                <a:solidFill>
                  <a:srgbClr val="FFFFFF"/>
                </a:solidFill>
              </a:uFill>
              <a:latin typeface="Arial"/>
            </a:endParaRP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106200" y="71280"/>
            <a:ext cx="9037440" cy="973440"/>
          </a:xfrm>
          <a:prstGeom prst="rect">
            <a:avLst/>
          </a:prstGeom>
          <a:no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 normalizeH="0" baseline="0" noProof="0">
                <a:ln>
                  <a:noFill/>
                </a:ln>
                <a:solidFill>
                  <a:srgbClr val="FF3333"/>
                </a:solidFill>
                <a:effectLst/>
                <a:uLnTx/>
                <a:uFill>
                  <a:solidFill>
                    <a:srgbClr val="FFFFFF"/>
                  </a:solidFill>
                </a:uFill>
                <a:latin typeface="Nexa Light"/>
              </a:rPr>
              <a:t>Example</a:t>
            </a:r>
            <a:endParaRPr kumimoji="0" lang="en-US" sz="4000" b="0" i="0" u="none" strike="noStrike" kern="1200" cap="all" spc="-1" normalizeH="0" baseline="0" noProof="0">
              <a:ln>
                <a:noFill/>
              </a:ln>
              <a:solidFill>
                <a:srgbClr val="FF3333"/>
              </a:solidFill>
              <a:effectLst/>
              <a:uLnTx/>
              <a:uFill>
                <a:solidFill>
                  <a:srgbClr val="FFFFFF"/>
                </a:solidFill>
              </a:uFill>
              <a:latin typeface="Nexa Light"/>
            </a:endParaRPr>
          </a:p>
        </p:txBody>
      </p:sp>
      <p:sp>
        <p:nvSpPr>
          <p:cNvPr id="251" name="CustomShape 3"/>
          <p:cNvSpPr/>
          <p:nvPr/>
        </p:nvSpPr>
        <p:spPr>
          <a:xfrm>
            <a:off x="957862" y="1044720"/>
            <a:ext cx="7467120" cy="9610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 normalizeH="0" baseline="0" noProof="0" dirty="0">
                <a:ln>
                  <a:noFill/>
                </a:ln>
                <a:solidFill>
                  <a:srgbClr val="000000"/>
                </a:solidFill>
                <a:effectLst/>
                <a:uLnTx/>
                <a:uFill>
                  <a:solidFill>
                    <a:srgbClr val="FFFFFF"/>
                  </a:solidFill>
                </a:uFill>
                <a:latin typeface="Nexa Light"/>
              </a:rPr>
              <a:t>Question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a:ln>
                  <a:noFill/>
                </a:ln>
                <a:solidFill>
                  <a:srgbClr val="000000"/>
                </a:solidFill>
                <a:effectLst/>
                <a:uLnTx/>
                <a:uFill>
                  <a:solidFill>
                    <a:srgbClr val="FFFFFF"/>
                  </a:solidFill>
                </a:uFill>
                <a:latin typeface="Nexa Light"/>
              </a:rPr>
              <a:t>What is the </a:t>
            </a:r>
            <a:r>
              <a:rPr kumimoji="0" lang="en-US" sz="2000" b="0" i="0" u="none" strike="noStrike" kern="1200" cap="none" spc="-1" normalizeH="0" baseline="0" noProof="0" dirty="0" err="1">
                <a:ln>
                  <a:noFill/>
                </a:ln>
                <a:solidFill>
                  <a:srgbClr val="000000"/>
                </a:solidFill>
                <a:effectLst/>
                <a:uLnTx/>
                <a:uFill>
                  <a:solidFill>
                    <a:srgbClr val="FFFFFF"/>
                  </a:solidFill>
                </a:uFill>
                <a:latin typeface="Nexa Light"/>
              </a:rPr>
              <a:t>NPV</a:t>
            </a:r>
            <a:r>
              <a:rPr kumimoji="0" lang="en-US" sz="2000" b="0" i="0" u="none" strike="noStrike" kern="1200" cap="none" spc="-1" normalizeH="0" baseline="0" noProof="0" dirty="0">
                <a:ln>
                  <a:noFill/>
                </a:ln>
                <a:solidFill>
                  <a:srgbClr val="000000"/>
                </a:solidFill>
                <a:effectLst/>
                <a:uLnTx/>
                <a:uFill>
                  <a:solidFill>
                    <a:srgbClr val="FFFFFF"/>
                  </a:solidFill>
                </a:uFill>
                <a:latin typeface="Nexa Light"/>
              </a:rPr>
              <a:t> of the project in Swiss francs?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400" spc="-1" dirty="0">
              <a:solidFill>
                <a:srgbClr val="000000"/>
              </a:solidFill>
              <a:uFill>
                <a:solidFill>
                  <a:srgbClr val="FFFFFF"/>
                </a:solidFill>
              </a:uFill>
              <a:latin typeface="Nexa Light"/>
            </a:endParaRPr>
          </a:p>
          <a:p>
            <a:pPr lvl="0"/>
            <a:r>
              <a:rPr lang="en-US" sz="2000" b="1" spc="-1" dirty="0">
                <a:solidFill>
                  <a:srgbClr val="000000"/>
                </a:solidFill>
                <a:uFill>
                  <a:solidFill>
                    <a:srgbClr val="FFFFFF"/>
                  </a:solidFill>
                </a:uFill>
                <a:latin typeface="Nexa Light"/>
              </a:rPr>
              <a:t>Answer, Part 1:</a:t>
            </a:r>
          </a:p>
          <a:p>
            <a:pPr lvl="0"/>
            <a:r>
              <a:rPr lang="en-US" sz="2000" spc="-1" dirty="0">
                <a:solidFill>
                  <a:srgbClr val="000000"/>
                </a:solidFill>
                <a:uFill>
                  <a:solidFill>
                    <a:srgbClr val="FFFFFF"/>
                  </a:solidFill>
                </a:uFill>
                <a:latin typeface="Nexa Light"/>
              </a:rPr>
              <a:t>Solve for </a:t>
            </a:r>
            <a:r>
              <a:rPr lang="en-US" sz="2000" u="sng" spc="-1" dirty="0">
                <a:solidFill>
                  <a:srgbClr val="000000"/>
                </a:solidFill>
                <a:uFill>
                  <a:solidFill>
                    <a:srgbClr val="FFFFFF"/>
                  </a:solidFill>
                </a:uFill>
              </a:rPr>
              <a:t>Swiss Franc return</a:t>
            </a:r>
            <a:r>
              <a:rPr kumimoji="0" lang="en-US" sz="2000" b="0" i="0" u="none" strike="noStrike" kern="1200" cap="none" spc="-1" normalizeH="0" baseline="0" noProof="0" dirty="0">
                <a:ln>
                  <a:noFill/>
                </a:ln>
                <a:solidFill>
                  <a:srgbClr val="000000"/>
                </a:solidFill>
                <a:effectLst/>
                <a:uLnTx/>
                <a:uFill>
                  <a:solidFill>
                    <a:srgbClr val="FFFFFF"/>
                  </a:solidFill>
                </a:uFill>
                <a:latin typeface="Nexa Light"/>
              </a:rPr>
              <a:t> </a:t>
            </a:r>
            <a:endParaRPr kumimoji="0" lang="en-US" sz="2000" b="0" i="0" u="none" strike="noStrike" kern="1200" cap="none" spc="-1" normalizeH="0" baseline="0" noProof="0" dirty="0">
              <a:ln>
                <a:noFill/>
              </a:ln>
              <a:solidFill>
                <a:srgbClr val="000000"/>
              </a:solidFill>
              <a:effectLst/>
              <a:uLnTx/>
              <a:uFill>
                <a:solidFill>
                  <a:srgbClr val="FFFFFF"/>
                </a:solidFill>
              </a:uFill>
              <a:latin typeface="Arial"/>
            </a:endParaRPr>
          </a:p>
        </p:txBody>
      </p:sp>
    </p:spTree>
    <p:extLst>
      <p:ext uri="{BB962C8B-B14F-4D97-AF65-F5344CB8AC3E}">
        <p14:creationId xmlns:p14="http://schemas.microsoft.com/office/powerpoint/2010/main" val="3437833897"/>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Rates</a:t>
            </a:r>
            <a:endParaRPr lang="en-US" sz="4000" b="0" strike="noStrike" cap="all" spc="-1">
              <a:solidFill>
                <a:srgbClr val="FF3333"/>
              </a:solidFill>
              <a:uFill>
                <a:solidFill>
                  <a:srgbClr val="FFFFFF"/>
                </a:solidFill>
              </a:uFill>
              <a:latin typeface="Nexa Light"/>
            </a:endParaRPr>
          </a:p>
        </p:txBody>
      </p:sp>
      <p:sp>
        <p:nvSpPr>
          <p:cNvPr id="106" name="CustomShape 2"/>
          <p:cNvSpPr/>
          <p:nvPr/>
        </p:nvSpPr>
        <p:spPr>
          <a:xfrm>
            <a:off x="299403" y="910149"/>
            <a:ext cx="29714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1199"/>
              </a:spcBef>
            </a:pPr>
            <a:r>
              <a:rPr lang="en-US" sz="2400" b="0" strike="noStrike" spc="-1" dirty="0">
                <a:solidFill>
                  <a:srgbClr val="000000"/>
                </a:solidFill>
                <a:uFill>
                  <a:solidFill>
                    <a:srgbClr val="FFFFFF"/>
                  </a:solidFill>
                </a:uFill>
                <a:latin typeface="Nexa Light"/>
              </a:rPr>
              <a:t>November 2014</a:t>
            </a:r>
            <a:endParaRPr lang="en-US" sz="2400" b="0" strike="noStrike" spc="-1" dirty="0">
              <a:solidFill>
                <a:srgbClr val="000000"/>
              </a:solidFill>
              <a:uFill>
                <a:solidFill>
                  <a:srgbClr val="FFFFFF"/>
                </a:solidFill>
              </a:uFill>
              <a:latin typeface="Arial"/>
            </a:endParaRPr>
          </a:p>
        </p:txBody>
      </p:sp>
      <p:pic>
        <p:nvPicPr>
          <p:cNvPr id="107" name="Picture 106"/>
          <p:cNvPicPr/>
          <p:nvPr/>
        </p:nvPicPr>
        <p:blipFill>
          <a:blip r:embed="rId2"/>
          <a:stretch/>
        </p:blipFill>
        <p:spPr>
          <a:xfrm>
            <a:off x="1329928" y="1348683"/>
            <a:ext cx="6405402" cy="4910166"/>
          </a:xfrm>
          <a:prstGeom prst="rect">
            <a:avLst/>
          </a:prstGeom>
          <a:ln>
            <a:noFill/>
          </a:ln>
        </p:spPr>
      </p:pic>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45"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46" name="TextShape 3"/>
          <p:cNvSpPr txBox="1"/>
          <p:nvPr/>
        </p:nvSpPr>
        <p:spPr>
          <a:xfrm>
            <a:off x="106560" y="84945"/>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Exchange Rate Relationships</a:t>
            </a:r>
            <a:endParaRPr lang="en-US" sz="4000" b="0" strike="noStrike" cap="all" spc="-1">
              <a:solidFill>
                <a:srgbClr val="FF3333"/>
              </a:solidFill>
              <a:uFill>
                <a:solidFill>
                  <a:srgbClr val="FFFFFF"/>
                </a:solidFill>
              </a:uFill>
              <a:latin typeface="Nexa Light"/>
            </a:endParaRPr>
          </a:p>
        </p:txBody>
      </p:sp>
      <p:sp>
        <p:nvSpPr>
          <p:cNvPr id="147" name="TextShape 4"/>
          <p:cNvSpPr txBox="1"/>
          <p:nvPr/>
        </p:nvSpPr>
        <p:spPr>
          <a:xfrm>
            <a:off x="423699" y="987163"/>
            <a:ext cx="8025120" cy="469217"/>
          </a:xfrm>
          <a:prstGeom prst="rect">
            <a:avLst/>
          </a:prstGeom>
          <a:noFill/>
          <a:ln>
            <a:noFill/>
          </a:ln>
        </p:spPr>
        <p:txBody>
          <a:bodyPr/>
          <a:lstStyle/>
          <a:p>
            <a:pPr marL="228600" indent="-228240">
              <a:lnSpc>
                <a:spcPct val="100000"/>
              </a:lnSpc>
              <a:spcBef>
                <a:spcPts val="1001"/>
              </a:spcBef>
              <a:buClr>
                <a:srgbClr val="000000"/>
              </a:buClr>
              <a:buFont typeface="Arial"/>
              <a:buChar char="•"/>
            </a:pPr>
            <a:r>
              <a:rPr lang="en-US" sz="2800" spc="-1" dirty="0">
                <a:solidFill>
                  <a:srgbClr val="000000"/>
                </a:solidFill>
                <a:uFill>
                  <a:solidFill>
                    <a:srgbClr val="FFFFFF"/>
                  </a:solidFill>
                </a:uFill>
                <a:latin typeface="Nexa Light"/>
              </a:rPr>
              <a:t>Basic Exchange Rate Relationships</a:t>
            </a:r>
          </a:p>
        </p:txBody>
      </p:sp>
      <p:sp>
        <p:nvSpPr>
          <p:cNvPr id="148" name="CustomShape 5"/>
          <p:cNvSpPr/>
          <p:nvPr/>
        </p:nvSpPr>
        <p:spPr>
          <a:xfrm>
            <a:off x="3761864" y="2864032"/>
            <a:ext cx="1215720" cy="454680"/>
          </a:xfrm>
          <a:prstGeom prst="rect">
            <a:avLst/>
          </a:prstGeom>
          <a:noFill/>
          <a:ln>
            <a:noFill/>
          </a:ln>
        </p:spPr>
        <p:style>
          <a:lnRef idx="0">
            <a:scrgbClr r="0" g="0" b="0"/>
          </a:lnRef>
          <a:fillRef idx="0">
            <a:scrgbClr r="0" g="0" b="0"/>
          </a:fillRef>
          <a:effectRef idx="0">
            <a:scrgbClr r="0" g="0" b="0"/>
          </a:effectRef>
          <a:fontRef idx="minor"/>
        </p:style>
        <p:txBody>
          <a:bodyPr lIns="90360" tIns="44280" rIns="90360" bIns="44280"/>
          <a:lstStyle/>
          <a:p>
            <a:pPr algn="ctr">
              <a:lnSpc>
                <a:spcPct val="100000"/>
              </a:lnSpc>
              <a:spcBef>
                <a:spcPts val="1199"/>
              </a:spcBef>
            </a:pPr>
            <a:r>
              <a:rPr lang="en-US" sz="2400" b="0" strike="noStrike" spc="-1">
                <a:solidFill>
                  <a:srgbClr val="000000"/>
                </a:solidFill>
                <a:uFill>
                  <a:solidFill>
                    <a:srgbClr val="FFFFFF"/>
                  </a:solidFill>
                </a:uFill>
                <a:latin typeface="Arial"/>
              </a:rPr>
              <a:t>equals</a:t>
            </a:r>
          </a:p>
        </p:txBody>
      </p:sp>
      <p:sp>
        <p:nvSpPr>
          <p:cNvPr id="152" name="CustomShape 9"/>
          <p:cNvSpPr/>
          <p:nvPr/>
        </p:nvSpPr>
        <p:spPr>
          <a:xfrm>
            <a:off x="1574144" y="2456152"/>
            <a:ext cx="1780920" cy="874440"/>
          </a:xfrm>
          <a:prstGeom prst="rect">
            <a:avLst/>
          </a:prstGeom>
          <a:blipFill>
            <a:blip r:embed="rId3"/>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sp>
        <p:nvSpPr>
          <p:cNvPr id="153" name="CustomShape 10"/>
          <p:cNvSpPr/>
          <p:nvPr/>
        </p:nvSpPr>
        <p:spPr>
          <a:xfrm>
            <a:off x="5433704" y="2456152"/>
            <a:ext cx="1681920" cy="879120"/>
          </a:xfrm>
          <a:prstGeom prst="rect">
            <a:avLst/>
          </a:prstGeom>
          <a:blipFill>
            <a:blip r:embed="rId4"/>
            <a:stretch>
              <a:fillRect/>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p:txBody>
      </p:sp>
      <p:sp>
        <p:nvSpPr>
          <p:cNvPr id="14" name="TextBox 13">
            <a:extLst>
              <a:ext uri="{FF2B5EF4-FFF2-40B4-BE49-F238E27FC236}">
                <a16:creationId xmlns:a16="http://schemas.microsoft.com/office/drawing/2014/main" id="{7BE34273-4909-BC4B-889E-B22B380D572C}"/>
              </a:ext>
            </a:extLst>
          </p:cNvPr>
          <p:cNvSpPr txBox="1"/>
          <p:nvPr/>
        </p:nvSpPr>
        <p:spPr>
          <a:xfrm>
            <a:off x="187935" y="1900011"/>
            <a:ext cx="1976014" cy="369332"/>
          </a:xfrm>
          <a:prstGeom prst="rect">
            <a:avLst/>
          </a:prstGeom>
          <a:noFill/>
          <a:ln w="15875">
            <a:solidFill>
              <a:schemeClr val="tx1"/>
            </a:solidFill>
          </a:ln>
        </p:spPr>
        <p:txBody>
          <a:bodyPr wrap="square" rtlCol="0">
            <a:spAutoFit/>
          </a:bodyPr>
          <a:lstStyle/>
          <a:p>
            <a:pPr algn="ctr"/>
            <a:r>
              <a:rPr lang="en-US" b="1" i="1" dirty="0"/>
              <a:t>r = risk free rate</a:t>
            </a:r>
          </a:p>
        </p:txBody>
      </p:sp>
      <p:cxnSp>
        <p:nvCxnSpPr>
          <p:cNvPr id="15" name="Straight Arrow Connector 14">
            <a:extLst>
              <a:ext uri="{FF2B5EF4-FFF2-40B4-BE49-F238E27FC236}">
                <a16:creationId xmlns:a16="http://schemas.microsoft.com/office/drawing/2014/main" id="{70DE05CD-AA65-3244-A27E-D9A809E47200}"/>
              </a:ext>
            </a:extLst>
          </p:cNvPr>
          <p:cNvCxnSpPr>
            <a:cxnSpLocks/>
          </p:cNvCxnSpPr>
          <p:nvPr/>
        </p:nvCxnSpPr>
        <p:spPr>
          <a:xfrm>
            <a:off x="2163949" y="2269343"/>
            <a:ext cx="108772" cy="29986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7BFF397-9E82-0A42-8E1F-92CCC8C2E12D}"/>
              </a:ext>
            </a:extLst>
          </p:cNvPr>
          <p:cNvSpPr txBox="1"/>
          <p:nvPr/>
        </p:nvSpPr>
        <p:spPr>
          <a:xfrm>
            <a:off x="6296290" y="1812219"/>
            <a:ext cx="1976014" cy="369332"/>
          </a:xfrm>
          <a:prstGeom prst="rect">
            <a:avLst/>
          </a:prstGeom>
          <a:noFill/>
          <a:ln w="15875">
            <a:solidFill>
              <a:schemeClr val="tx1"/>
            </a:solidFill>
          </a:ln>
        </p:spPr>
        <p:txBody>
          <a:bodyPr wrap="square" rtlCol="0">
            <a:spAutoFit/>
          </a:bodyPr>
          <a:lstStyle/>
          <a:p>
            <a:pPr algn="ctr"/>
            <a:r>
              <a:rPr lang="en-US" b="1" i="1" dirty="0" err="1"/>
              <a:t>i</a:t>
            </a:r>
            <a:r>
              <a:rPr lang="en-US" b="1" i="1" dirty="0"/>
              <a:t> = inflation rate</a:t>
            </a:r>
          </a:p>
        </p:txBody>
      </p:sp>
      <p:cxnSp>
        <p:nvCxnSpPr>
          <p:cNvPr id="18" name="Straight Arrow Connector 17">
            <a:extLst>
              <a:ext uri="{FF2B5EF4-FFF2-40B4-BE49-F238E27FC236}">
                <a16:creationId xmlns:a16="http://schemas.microsoft.com/office/drawing/2014/main" id="{97825A4B-9337-5749-936C-D1DA60705906}"/>
              </a:ext>
            </a:extLst>
          </p:cNvPr>
          <p:cNvCxnSpPr>
            <a:cxnSpLocks/>
            <a:endCxn id="153" idx="0"/>
          </p:cNvCxnSpPr>
          <p:nvPr/>
        </p:nvCxnSpPr>
        <p:spPr>
          <a:xfrm flipH="1">
            <a:off x="6274664" y="2181551"/>
            <a:ext cx="51674" cy="27460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069730"/>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106200" y="71280"/>
            <a:ext cx="9037440" cy="973440"/>
          </a:xfrm>
          <a:prstGeom prst="rect">
            <a:avLst/>
          </a:prstGeom>
          <a:no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 normalizeH="0" baseline="0" noProof="0">
                <a:ln>
                  <a:noFill/>
                </a:ln>
                <a:solidFill>
                  <a:srgbClr val="FF3333"/>
                </a:solidFill>
                <a:effectLst/>
                <a:uLnTx/>
                <a:uFill>
                  <a:solidFill>
                    <a:srgbClr val="FFFFFF"/>
                  </a:solidFill>
                </a:uFill>
                <a:latin typeface="Nexa Light"/>
              </a:rPr>
              <a:t>Example</a:t>
            </a:r>
            <a:endParaRPr kumimoji="0" lang="en-US" sz="4000" b="0" i="0" u="none" strike="noStrike" kern="1200" cap="all" spc="-1" normalizeH="0" baseline="0" noProof="0">
              <a:ln>
                <a:noFill/>
              </a:ln>
              <a:solidFill>
                <a:srgbClr val="FF3333"/>
              </a:solidFill>
              <a:effectLst/>
              <a:uLnTx/>
              <a:uFill>
                <a:solidFill>
                  <a:srgbClr val="FFFFFF"/>
                </a:solidFill>
              </a:uFill>
              <a:latin typeface="Nexa Light"/>
            </a:endParaRPr>
          </a:p>
        </p:txBody>
      </p:sp>
      <p:sp>
        <p:nvSpPr>
          <p:cNvPr id="250" name="CustomShape 2"/>
          <p:cNvSpPr/>
          <p:nvPr/>
        </p:nvSpPr>
        <p:spPr>
          <a:xfrm>
            <a:off x="957862" y="2504356"/>
            <a:ext cx="7856673" cy="3527475"/>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marL="0" marR="0" lvl="0" indent="0" algn="l" defTabSz="457200" rtl="0" eaLnBrk="1" fontAlgn="auto" latinLnBrk="0" hangingPunct="1">
              <a:lnSpc>
                <a:spcPct val="100000"/>
              </a:lnSpc>
              <a:spcBef>
                <a:spcPts val="1199"/>
              </a:spcBef>
              <a:spcAft>
                <a:spcPts val="0"/>
              </a:spcAft>
              <a:buClrTx/>
              <a:buSzTx/>
              <a:buFontTx/>
              <a:buNone/>
              <a:tabLst/>
              <a:defRPr/>
            </a:pPr>
            <a:r>
              <a:rPr kumimoji="0" lang="en-US" sz="2000" b="0" i="0" u="sng" strike="noStrike" kern="1200" cap="none" spc="-1" normalizeH="0" baseline="0" noProof="0" dirty="0">
                <a:ln>
                  <a:noFill/>
                </a:ln>
                <a:solidFill>
                  <a:srgbClr val="000000"/>
                </a:solidFill>
                <a:effectLst/>
                <a:uLnTx/>
                <a:uFill>
                  <a:solidFill>
                    <a:srgbClr val="FFFFFF"/>
                  </a:solidFill>
                </a:uFill>
                <a:latin typeface="Arial"/>
              </a:rPr>
              <a:t>1+ Swiss Franc return</a:t>
            </a:r>
            <a:r>
              <a:rPr kumimoji="0" lang="en-US" sz="2000" b="0" i="0" u="none" strike="noStrike" kern="1200" cap="none" spc="-1" normalizeH="0" baseline="0" noProof="0" dirty="0">
                <a:ln>
                  <a:noFill/>
                </a:ln>
                <a:solidFill>
                  <a:srgbClr val="000000"/>
                </a:solidFill>
                <a:effectLst/>
                <a:uLnTx/>
                <a:uFill>
                  <a:solidFill>
                    <a:srgbClr val="FFFFFF"/>
                  </a:solidFill>
                </a:uFill>
                <a:latin typeface="Arial"/>
              </a:rPr>
              <a:t>   =   1+ dollar return x (1+Swiss Franc interest rate/1+dollar interest rate)</a:t>
            </a:r>
          </a:p>
          <a:p>
            <a:pPr marL="0" marR="0" lvl="0" indent="0" algn="l" defTabSz="457200" rtl="0" eaLnBrk="1" fontAlgn="auto" latinLnBrk="0" hangingPunct="1">
              <a:lnSpc>
                <a:spcPct val="100000"/>
              </a:lnSpc>
              <a:spcBef>
                <a:spcPts val="1199"/>
              </a:spcBef>
              <a:spcAft>
                <a:spcPts val="0"/>
              </a:spcAft>
              <a:buClrTx/>
              <a:buSzTx/>
              <a:buFontTx/>
              <a:buNone/>
              <a:tabLst/>
              <a:defRPr/>
            </a:pPr>
            <a:r>
              <a:rPr kumimoji="0" lang="en-US" sz="2000" b="0" i="0" u="none" strike="noStrike" kern="1200" cap="none" spc="-1" normalizeH="0" baseline="0" noProof="0" dirty="0">
                <a:ln>
                  <a:noFill/>
                </a:ln>
                <a:solidFill>
                  <a:srgbClr val="000000"/>
                </a:solidFill>
                <a:effectLst/>
                <a:uLnTx/>
                <a:uFill>
                  <a:solidFill>
                    <a:srgbClr val="FFFFFF"/>
                  </a:solidFill>
                </a:uFill>
                <a:latin typeface="Arial"/>
              </a:rPr>
              <a:t>OR</a:t>
            </a:r>
          </a:p>
          <a:p>
            <a:pPr marL="0" marR="0" lvl="0" indent="0" algn="l" defTabSz="457200" rtl="0" eaLnBrk="1" fontAlgn="auto" latinLnBrk="0" hangingPunct="1">
              <a:lnSpc>
                <a:spcPct val="100000"/>
              </a:lnSpc>
              <a:spcBef>
                <a:spcPts val="1199"/>
              </a:spcBef>
              <a:spcAft>
                <a:spcPts val="0"/>
              </a:spcAft>
              <a:buClrTx/>
              <a:buSzTx/>
              <a:buFontTx/>
              <a:buNone/>
              <a:tabLst/>
              <a:defRPr/>
            </a:pPr>
            <a:r>
              <a:rPr kumimoji="0" lang="en-US" sz="2000" b="0" i="0" u="none" strike="noStrike" kern="1200" cap="none" spc="-1" normalizeH="0" baseline="0" noProof="0" dirty="0">
                <a:ln>
                  <a:noFill/>
                </a:ln>
                <a:solidFill>
                  <a:srgbClr val="000000"/>
                </a:solidFill>
                <a:effectLst/>
                <a:uLnTx/>
                <a:uFill>
                  <a:solidFill>
                    <a:srgbClr val="FFFFFF"/>
                  </a:solidFill>
                </a:uFill>
                <a:latin typeface="Arial"/>
              </a:rPr>
              <a:t>1 + Swiss Franc return = 1.12 x (1.04/1.06) = 1.099</a:t>
            </a:r>
          </a:p>
          <a:p>
            <a:pPr marL="0" marR="0" lvl="0" indent="0" algn="l" defTabSz="457200" rtl="0" eaLnBrk="1" fontAlgn="auto" latinLnBrk="0" hangingPunct="1">
              <a:lnSpc>
                <a:spcPct val="100000"/>
              </a:lnSpc>
              <a:spcBef>
                <a:spcPts val="1199"/>
              </a:spcBef>
              <a:spcAft>
                <a:spcPts val="0"/>
              </a:spcAft>
              <a:buClrTx/>
              <a:buSzTx/>
              <a:buFontTx/>
              <a:buNone/>
              <a:tabLst/>
              <a:defRPr/>
            </a:pPr>
            <a:r>
              <a:rPr kumimoji="0" lang="en-US" sz="2000" b="0" i="0" u="none" strike="noStrike" kern="1200" cap="none" spc="-1" normalizeH="0" baseline="0" noProof="0" dirty="0">
                <a:ln>
                  <a:noFill/>
                </a:ln>
                <a:solidFill>
                  <a:srgbClr val="000000"/>
                </a:solidFill>
                <a:effectLst/>
                <a:uLnTx/>
                <a:uFill>
                  <a:solidFill>
                    <a:srgbClr val="FFFFFF"/>
                  </a:solidFill>
                </a:uFill>
                <a:latin typeface="Arial"/>
              </a:rPr>
              <a:t>OR</a:t>
            </a:r>
          </a:p>
          <a:p>
            <a:pPr marL="0" marR="0" lvl="0" indent="0" algn="l" defTabSz="457200" rtl="0" eaLnBrk="1" fontAlgn="auto" latinLnBrk="0" hangingPunct="1">
              <a:lnSpc>
                <a:spcPct val="100000"/>
              </a:lnSpc>
              <a:spcBef>
                <a:spcPts val="1199"/>
              </a:spcBef>
              <a:spcAft>
                <a:spcPts val="0"/>
              </a:spcAft>
              <a:buClrTx/>
              <a:buSzTx/>
              <a:buFontTx/>
              <a:buNone/>
              <a:tabLst/>
              <a:defRPr/>
            </a:pPr>
            <a:r>
              <a:rPr kumimoji="0" lang="en-US" sz="2000" b="0" i="0" u="none" strike="noStrike" kern="1200" cap="none" spc="-1" normalizeH="0" baseline="0" noProof="0" dirty="0">
                <a:ln>
                  <a:noFill/>
                </a:ln>
                <a:solidFill>
                  <a:srgbClr val="000000"/>
                </a:solidFill>
                <a:effectLst/>
                <a:uLnTx/>
                <a:uFill>
                  <a:solidFill>
                    <a:srgbClr val="FFFFFF"/>
                  </a:solidFill>
                </a:uFill>
                <a:latin typeface="Arial"/>
              </a:rPr>
              <a:t>Swiss Franc return = 1.099 - 1</a:t>
            </a:r>
          </a:p>
          <a:p>
            <a:pPr marL="0" marR="0" lvl="0" indent="0" algn="l" defTabSz="457200" rtl="0" eaLnBrk="1" fontAlgn="auto" latinLnBrk="0" hangingPunct="1">
              <a:lnSpc>
                <a:spcPct val="100000"/>
              </a:lnSpc>
              <a:spcBef>
                <a:spcPts val="1199"/>
              </a:spcBef>
              <a:spcAft>
                <a:spcPts val="0"/>
              </a:spcAft>
              <a:buClrTx/>
              <a:buSzTx/>
              <a:buFontTx/>
              <a:buNone/>
              <a:tabLst/>
              <a:defRPr/>
            </a:pPr>
            <a:r>
              <a:rPr kumimoji="0" lang="en-US" sz="2000" b="0" i="0" u="none" strike="noStrike" kern="1200" cap="none" spc="-1" normalizeH="0" baseline="0" noProof="0" dirty="0">
                <a:ln>
                  <a:noFill/>
                </a:ln>
                <a:solidFill>
                  <a:srgbClr val="000000"/>
                </a:solidFill>
                <a:effectLst/>
                <a:uLnTx/>
                <a:uFill>
                  <a:solidFill>
                    <a:srgbClr val="FFFFFF"/>
                  </a:solidFill>
                </a:uFill>
                <a:latin typeface="Arial"/>
              </a:rPr>
              <a:t>OR</a:t>
            </a:r>
          </a:p>
          <a:p>
            <a:pPr marL="0" marR="0" lvl="0" indent="0" algn="l" defTabSz="457200" rtl="0" eaLnBrk="1" fontAlgn="auto" latinLnBrk="0" hangingPunct="1">
              <a:lnSpc>
                <a:spcPct val="100000"/>
              </a:lnSpc>
              <a:spcBef>
                <a:spcPts val="1199"/>
              </a:spcBef>
              <a:spcAft>
                <a:spcPts val="0"/>
              </a:spcAft>
              <a:buClrTx/>
              <a:buSzTx/>
              <a:buFontTx/>
              <a:buNone/>
              <a:tabLst/>
              <a:defRPr/>
            </a:pPr>
            <a:r>
              <a:rPr kumimoji="0" lang="en-US" sz="2000" b="0" i="0" u="none" strike="noStrike" kern="1200" cap="none" spc="-1" normalizeH="0" baseline="0" noProof="0" dirty="0">
                <a:ln>
                  <a:noFill/>
                </a:ln>
                <a:solidFill>
                  <a:srgbClr val="000000"/>
                </a:solidFill>
                <a:effectLst/>
                <a:uLnTx/>
                <a:uFill>
                  <a:solidFill>
                    <a:srgbClr val="FFFFFF"/>
                  </a:solidFill>
                </a:uFill>
                <a:latin typeface="Arial"/>
              </a:rPr>
              <a:t>Swiss Franc return = .099 = 9.9%</a:t>
            </a:r>
          </a:p>
        </p:txBody>
      </p:sp>
      <p:sp>
        <p:nvSpPr>
          <p:cNvPr id="251" name="CustomShape 3"/>
          <p:cNvSpPr/>
          <p:nvPr/>
        </p:nvSpPr>
        <p:spPr>
          <a:xfrm>
            <a:off x="957862" y="912198"/>
            <a:ext cx="7467120" cy="9610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 normalizeH="0" baseline="0" noProof="0" dirty="0">
                <a:ln>
                  <a:noFill/>
                </a:ln>
                <a:solidFill>
                  <a:srgbClr val="000000"/>
                </a:solidFill>
                <a:effectLst/>
                <a:uLnTx/>
                <a:uFill>
                  <a:solidFill>
                    <a:srgbClr val="FFFFFF"/>
                  </a:solidFill>
                </a:uFill>
                <a:latin typeface="Nexa Light"/>
              </a:rPr>
              <a:t>Question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dirty="0">
                <a:ln>
                  <a:noFill/>
                </a:ln>
                <a:solidFill>
                  <a:srgbClr val="000000"/>
                </a:solidFill>
                <a:effectLst/>
                <a:uLnTx/>
                <a:uFill>
                  <a:solidFill>
                    <a:srgbClr val="FFFFFF"/>
                  </a:solidFill>
                </a:uFill>
                <a:latin typeface="Nexa Light"/>
              </a:rPr>
              <a:t>What is the </a:t>
            </a:r>
            <a:r>
              <a:rPr kumimoji="0" lang="en-US" sz="2000" b="0" i="0" u="none" strike="noStrike" kern="1200" cap="none" spc="-1" normalizeH="0" baseline="0" noProof="0" dirty="0" err="1">
                <a:ln>
                  <a:noFill/>
                </a:ln>
                <a:solidFill>
                  <a:srgbClr val="000000"/>
                </a:solidFill>
                <a:effectLst/>
                <a:uLnTx/>
                <a:uFill>
                  <a:solidFill>
                    <a:srgbClr val="FFFFFF"/>
                  </a:solidFill>
                </a:uFill>
                <a:latin typeface="Nexa Light"/>
              </a:rPr>
              <a:t>NPV</a:t>
            </a:r>
            <a:r>
              <a:rPr kumimoji="0" lang="en-US" sz="2000" b="0" i="0" u="none" strike="noStrike" kern="1200" cap="none" spc="-1" normalizeH="0" baseline="0" noProof="0" dirty="0">
                <a:ln>
                  <a:noFill/>
                </a:ln>
                <a:solidFill>
                  <a:srgbClr val="000000"/>
                </a:solidFill>
                <a:effectLst/>
                <a:uLnTx/>
                <a:uFill>
                  <a:solidFill>
                    <a:srgbClr val="FFFFFF"/>
                  </a:solidFill>
                </a:uFill>
                <a:latin typeface="Nexa Light"/>
              </a:rPr>
              <a:t> of the project in Swiss francs?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400" spc="-1" dirty="0">
              <a:solidFill>
                <a:srgbClr val="000000"/>
              </a:solidFill>
              <a:uFill>
                <a:solidFill>
                  <a:srgbClr val="FFFFFF"/>
                </a:solidFill>
              </a:uFill>
              <a:latin typeface="Nexa Light"/>
            </a:endParaRPr>
          </a:p>
          <a:p>
            <a:pPr lvl="0"/>
            <a:r>
              <a:rPr lang="en-US" sz="2000" b="1" spc="-1" dirty="0">
                <a:solidFill>
                  <a:srgbClr val="000000"/>
                </a:solidFill>
                <a:uFill>
                  <a:solidFill>
                    <a:srgbClr val="FFFFFF"/>
                  </a:solidFill>
                </a:uFill>
                <a:latin typeface="Nexa Light"/>
              </a:rPr>
              <a:t>Answer, Part 1:</a:t>
            </a:r>
          </a:p>
          <a:p>
            <a:pPr lvl="0"/>
            <a:r>
              <a:rPr lang="en-US" sz="2000" spc="-1" dirty="0">
                <a:solidFill>
                  <a:srgbClr val="000000"/>
                </a:solidFill>
                <a:uFill>
                  <a:solidFill>
                    <a:srgbClr val="FFFFFF"/>
                  </a:solidFill>
                </a:uFill>
                <a:latin typeface="Nexa Light"/>
              </a:rPr>
              <a:t>Solve for </a:t>
            </a:r>
            <a:r>
              <a:rPr lang="en-US" sz="2000" u="sng" spc="-1" dirty="0">
                <a:solidFill>
                  <a:srgbClr val="000000"/>
                </a:solidFill>
                <a:uFill>
                  <a:solidFill>
                    <a:srgbClr val="FFFFFF"/>
                  </a:solidFill>
                </a:uFill>
              </a:rPr>
              <a:t>Swiss Franc return</a:t>
            </a:r>
            <a:r>
              <a:rPr kumimoji="0" lang="en-US" sz="2000" b="0" i="0" u="none" strike="noStrike" kern="1200" cap="none" spc="-1" normalizeH="0" baseline="0" noProof="0" dirty="0">
                <a:ln>
                  <a:noFill/>
                </a:ln>
                <a:solidFill>
                  <a:srgbClr val="000000"/>
                </a:solidFill>
                <a:effectLst/>
                <a:uLnTx/>
                <a:uFill>
                  <a:solidFill>
                    <a:srgbClr val="FFFFFF"/>
                  </a:solidFill>
                </a:uFill>
                <a:latin typeface="Nexa Light"/>
              </a:rPr>
              <a:t> </a:t>
            </a:r>
            <a:endParaRPr kumimoji="0" lang="en-US" sz="2000" b="0" i="0" u="none" strike="noStrike" kern="1200" cap="none" spc="-1" normalizeH="0" baseline="0" noProof="0" dirty="0">
              <a:ln>
                <a:noFill/>
              </a:ln>
              <a:solidFill>
                <a:srgbClr val="000000"/>
              </a:solidFill>
              <a:effectLst/>
              <a:uLnTx/>
              <a:uFill>
                <a:solidFill>
                  <a:srgbClr val="FFFFFF"/>
                </a:solidFill>
              </a:uFill>
              <a:latin typeface="Arial"/>
            </a:endParaRPr>
          </a:p>
        </p:txBody>
      </p:sp>
    </p:spTree>
    <p:extLst>
      <p:ext uri="{BB962C8B-B14F-4D97-AF65-F5344CB8AC3E}">
        <p14:creationId xmlns:p14="http://schemas.microsoft.com/office/powerpoint/2010/main" val="2506353634"/>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Example</a:t>
            </a:r>
            <a:endParaRPr lang="en-US" sz="4000" b="0" strike="noStrike" cap="all" spc="-1">
              <a:solidFill>
                <a:srgbClr val="FF3333"/>
              </a:solidFill>
              <a:uFill>
                <a:solidFill>
                  <a:srgbClr val="FFFFFF"/>
                </a:solidFill>
              </a:uFill>
              <a:latin typeface="Nexa Light"/>
            </a:endParaRPr>
          </a:p>
        </p:txBody>
      </p:sp>
      <p:sp>
        <p:nvSpPr>
          <p:cNvPr id="251" name="CustomShape 3"/>
          <p:cNvSpPr/>
          <p:nvPr/>
        </p:nvSpPr>
        <p:spPr>
          <a:xfrm>
            <a:off x="693767" y="871695"/>
            <a:ext cx="7467120" cy="940756"/>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r>
              <a:rPr lang="en-US" sz="1600" b="1" strike="noStrike" spc="-1" dirty="0">
                <a:solidFill>
                  <a:srgbClr val="000000"/>
                </a:solidFill>
                <a:uFill>
                  <a:solidFill>
                    <a:srgbClr val="FFFFFF"/>
                  </a:solidFill>
                </a:uFill>
                <a:latin typeface="Nexa Light"/>
              </a:rPr>
              <a:t>Question</a:t>
            </a:r>
          </a:p>
          <a:p>
            <a:pPr>
              <a:lnSpc>
                <a:spcPct val="100000"/>
              </a:lnSpc>
            </a:pPr>
            <a:r>
              <a:rPr lang="en-US" sz="1600" strike="noStrike" spc="-1" dirty="0">
                <a:solidFill>
                  <a:srgbClr val="000000"/>
                </a:solidFill>
                <a:uFill>
                  <a:solidFill>
                    <a:srgbClr val="FFFFFF"/>
                  </a:solidFill>
                </a:uFill>
                <a:latin typeface="Nexa Light"/>
              </a:rPr>
              <a:t>What is the </a:t>
            </a:r>
            <a:r>
              <a:rPr lang="en-US" sz="1600" strike="noStrike" spc="-1" dirty="0" err="1">
                <a:solidFill>
                  <a:srgbClr val="000000"/>
                </a:solidFill>
                <a:uFill>
                  <a:solidFill>
                    <a:srgbClr val="FFFFFF"/>
                  </a:solidFill>
                </a:uFill>
                <a:latin typeface="Nexa Light"/>
              </a:rPr>
              <a:t>NPV</a:t>
            </a:r>
            <a:r>
              <a:rPr lang="en-US" sz="1600" strike="noStrike" spc="-1" dirty="0">
                <a:solidFill>
                  <a:srgbClr val="000000"/>
                </a:solidFill>
                <a:uFill>
                  <a:solidFill>
                    <a:srgbClr val="FFFFFF"/>
                  </a:solidFill>
                </a:uFill>
                <a:latin typeface="Nexa Light"/>
              </a:rPr>
              <a:t> of the project in Swiss francs? </a:t>
            </a:r>
          </a:p>
          <a:p>
            <a:pPr>
              <a:lnSpc>
                <a:spcPct val="100000"/>
              </a:lnSpc>
            </a:pPr>
            <a:endParaRPr lang="en-US" sz="400" b="1" spc="-1" dirty="0">
              <a:solidFill>
                <a:srgbClr val="000000"/>
              </a:solidFill>
              <a:uFill>
                <a:solidFill>
                  <a:srgbClr val="FFFFFF"/>
                </a:solidFill>
              </a:uFill>
              <a:latin typeface="Nexa Light"/>
            </a:endParaRPr>
          </a:p>
          <a:p>
            <a:pPr>
              <a:lnSpc>
                <a:spcPct val="100000"/>
              </a:lnSpc>
            </a:pPr>
            <a:r>
              <a:rPr lang="en-US" sz="2000" b="1" spc="-1" dirty="0">
                <a:solidFill>
                  <a:srgbClr val="000000"/>
                </a:solidFill>
                <a:uFill>
                  <a:solidFill>
                    <a:srgbClr val="FFFFFF"/>
                  </a:solidFill>
                </a:uFill>
                <a:latin typeface="Nexa Light"/>
              </a:rPr>
              <a:t>Answer, part 2</a:t>
            </a:r>
            <a:endParaRPr lang="en-US" sz="1600" b="1" strike="noStrike" spc="-1" dirty="0">
              <a:solidFill>
                <a:srgbClr val="000000"/>
              </a:solidFill>
              <a:uFill>
                <a:solidFill>
                  <a:srgbClr val="FFFFFF"/>
                </a:solidFill>
              </a:uFill>
              <a:latin typeface="Arial"/>
            </a:endParaRPr>
          </a:p>
        </p:txBody>
      </p:sp>
      <p:pic>
        <p:nvPicPr>
          <p:cNvPr id="5" name="Picture 4">
            <a:extLst>
              <a:ext uri="{FF2B5EF4-FFF2-40B4-BE49-F238E27FC236}">
                <a16:creationId xmlns:a16="http://schemas.microsoft.com/office/drawing/2014/main" id="{8F5EF7BE-DF74-8A4F-9286-50C4603E2F41}"/>
              </a:ext>
            </a:extLst>
          </p:cNvPr>
          <p:cNvPicPr/>
          <p:nvPr/>
        </p:nvPicPr>
        <p:blipFill rotWithShape="1">
          <a:blip r:embed="rId3"/>
          <a:srcRect t="22014"/>
          <a:stretch/>
        </p:blipFill>
        <p:spPr>
          <a:xfrm>
            <a:off x="693767" y="2004969"/>
            <a:ext cx="7376400" cy="1915569"/>
          </a:xfrm>
          <a:prstGeom prst="rect">
            <a:avLst/>
          </a:prstGeom>
          <a:ln>
            <a:noFill/>
          </a:ln>
        </p:spPr>
      </p:pic>
      <p:grpSp>
        <p:nvGrpSpPr>
          <p:cNvPr id="2" name="Group 1">
            <a:extLst>
              <a:ext uri="{FF2B5EF4-FFF2-40B4-BE49-F238E27FC236}">
                <a16:creationId xmlns:a16="http://schemas.microsoft.com/office/drawing/2014/main" id="{987301C5-EBAE-BD43-B83E-A34774630E57}"/>
              </a:ext>
            </a:extLst>
          </p:cNvPr>
          <p:cNvGrpSpPr/>
          <p:nvPr/>
        </p:nvGrpSpPr>
        <p:grpSpPr>
          <a:xfrm>
            <a:off x="404940" y="4013702"/>
            <a:ext cx="7954054" cy="1447818"/>
            <a:chOff x="4923506" y="3264149"/>
            <a:chExt cx="7954054" cy="1447818"/>
          </a:xfrm>
        </p:grpSpPr>
        <p:sp>
          <p:nvSpPr>
            <p:cNvPr id="6" name="Line 3">
              <a:extLst>
                <a:ext uri="{FF2B5EF4-FFF2-40B4-BE49-F238E27FC236}">
                  <a16:creationId xmlns:a16="http://schemas.microsoft.com/office/drawing/2014/main" id="{6300B912-5EFA-9C4A-8C8C-7AB2E03B776F}"/>
                </a:ext>
              </a:extLst>
            </p:cNvPr>
            <p:cNvSpPr/>
            <p:nvPr/>
          </p:nvSpPr>
          <p:spPr>
            <a:xfrm>
              <a:off x="5475787" y="4028898"/>
              <a:ext cx="6426063" cy="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7" name="CustomShape 4">
              <a:extLst>
                <a:ext uri="{FF2B5EF4-FFF2-40B4-BE49-F238E27FC236}">
                  <a16:creationId xmlns:a16="http://schemas.microsoft.com/office/drawing/2014/main" id="{3376CE1C-B77A-AF42-90E5-7495C2E6EB1D}"/>
                </a:ext>
              </a:extLst>
            </p:cNvPr>
            <p:cNvSpPr/>
            <p:nvPr/>
          </p:nvSpPr>
          <p:spPr>
            <a:xfrm>
              <a:off x="4923506" y="4028898"/>
              <a:ext cx="1632236" cy="371231"/>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spcBef>
                  <a:spcPts val="1001"/>
                </a:spcBef>
              </a:pPr>
              <a:r>
                <a:rPr lang="en-US" sz="2000" b="0" strike="noStrike" spc="-1" dirty="0" err="1">
                  <a:solidFill>
                    <a:srgbClr val="000000"/>
                  </a:solidFill>
                  <a:uFill>
                    <a:solidFill>
                      <a:srgbClr val="FFFFFF"/>
                    </a:solidFill>
                  </a:uFill>
                  <a:latin typeface="Arial"/>
                </a:rPr>
                <a:t>NPV</a:t>
              </a:r>
              <a:r>
                <a:rPr lang="en-US" sz="2000" b="0" strike="noStrike" spc="-1" dirty="0">
                  <a:solidFill>
                    <a:srgbClr val="000000"/>
                  </a:solidFill>
                  <a:uFill>
                    <a:solidFill>
                      <a:srgbClr val="FFFFFF"/>
                    </a:solidFill>
                  </a:uFill>
                  <a:latin typeface="Arial"/>
                </a:rPr>
                <a:t> (CF) =</a:t>
              </a:r>
            </a:p>
          </p:txBody>
        </p:sp>
        <p:sp>
          <p:nvSpPr>
            <p:cNvPr id="8" name="CustomShape 2">
              <a:extLst>
                <a:ext uri="{FF2B5EF4-FFF2-40B4-BE49-F238E27FC236}">
                  <a16:creationId xmlns:a16="http://schemas.microsoft.com/office/drawing/2014/main" id="{34817781-BB80-504A-B683-99C4B1793813}"/>
                </a:ext>
              </a:extLst>
            </p:cNvPr>
            <p:cNvSpPr/>
            <p:nvPr/>
          </p:nvSpPr>
          <p:spPr>
            <a:xfrm>
              <a:off x="5410440" y="3264149"/>
              <a:ext cx="7467120" cy="1352102"/>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endParaRPr lang="en-US" sz="2000" b="0" strike="noStrike" spc="-1" dirty="0">
                <a:solidFill>
                  <a:srgbClr val="000000"/>
                </a:solidFill>
                <a:uFill>
                  <a:solidFill>
                    <a:srgbClr val="FFFFFF"/>
                  </a:solidFill>
                </a:uFill>
                <a:latin typeface="Arial"/>
              </a:endParaRPr>
            </a:p>
            <a:p>
              <a:pPr>
                <a:lnSpc>
                  <a:spcPct val="100000"/>
                </a:lnSpc>
              </a:pPr>
              <a:r>
                <a:rPr lang="en-US" sz="2000" b="0" strike="noStrike" spc="-1" dirty="0">
                  <a:solidFill>
                    <a:srgbClr val="000000"/>
                  </a:solidFill>
                  <a:uFill>
                    <a:solidFill>
                      <a:srgbClr val="FFFFFF"/>
                    </a:solidFill>
                  </a:uFill>
                  <a:latin typeface="Nexa Light"/>
                </a:rPr>
                <a:t> </a:t>
              </a:r>
              <a:r>
                <a:rPr lang="en-US" sz="2000" strike="noStrike" spc="-1" dirty="0">
                  <a:solidFill>
                    <a:srgbClr val="000000"/>
                  </a:solidFill>
                  <a:uFill>
                    <a:solidFill>
                      <a:srgbClr val="FFFFFF"/>
                    </a:solidFill>
                  </a:uFill>
                  <a:latin typeface="Nexa Light"/>
                </a:rPr>
                <a:t>year 		0		1		2		3		4		5</a:t>
              </a:r>
              <a:endParaRPr lang="en-US" sz="2000" strike="noStrike" spc="-1" dirty="0">
                <a:solidFill>
                  <a:srgbClr val="000000"/>
                </a:solidFill>
                <a:uFill>
                  <a:solidFill>
                    <a:srgbClr val="FFFFFF"/>
                  </a:solidFill>
                </a:uFill>
                <a:latin typeface="Arial"/>
              </a:endParaRPr>
            </a:p>
            <a:p>
              <a:pPr>
                <a:lnSpc>
                  <a:spcPct val="100000"/>
                </a:lnSpc>
                <a:spcBef>
                  <a:spcPts val="1001"/>
                </a:spcBef>
              </a:pPr>
              <a:r>
                <a:rPr lang="en-US" sz="2000" b="0" strike="noStrike" spc="-1" dirty="0">
                  <a:solidFill>
                    <a:srgbClr val="000000"/>
                  </a:solidFill>
                  <a:uFill>
                    <a:solidFill>
                      <a:srgbClr val="FFFFFF"/>
                    </a:solidFill>
                  </a:uFill>
                  <a:latin typeface="Nexa Light"/>
                </a:rPr>
                <a:t> 		-1560	</a:t>
              </a:r>
              <a:r>
                <a:rPr lang="en-US" sz="2000" spc="-1" dirty="0">
                  <a:solidFill>
                    <a:srgbClr val="000000"/>
                  </a:solidFill>
                  <a:uFill>
                    <a:solidFill>
                      <a:srgbClr val="FFFFFF"/>
                    </a:solidFill>
                  </a:uFill>
                  <a:latin typeface="Nexa Light"/>
                </a:rPr>
                <a:t> +  </a:t>
              </a:r>
              <a:r>
                <a:rPr lang="en-US" sz="2000" b="0" strike="noStrike" spc="-1" dirty="0">
                  <a:solidFill>
                    <a:srgbClr val="000000"/>
                  </a:solidFill>
                  <a:uFill>
                    <a:solidFill>
                      <a:srgbClr val="FFFFFF"/>
                    </a:solidFill>
                  </a:uFill>
                  <a:latin typeface="Nexa Light"/>
                </a:rPr>
                <a:t>471	 +   520	 +  578	</a:t>
              </a:r>
              <a:r>
                <a:rPr lang="en-US" sz="2000" spc="-1" dirty="0">
                  <a:solidFill>
                    <a:srgbClr val="000000"/>
                  </a:solidFill>
                  <a:uFill>
                    <a:solidFill>
                      <a:srgbClr val="FFFFFF"/>
                    </a:solidFill>
                  </a:uFill>
                  <a:latin typeface="Nexa Light"/>
                </a:rPr>
                <a:t> +   639</a:t>
              </a:r>
              <a:r>
                <a:rPr lang="en-US" sz="2000" b="0" strike="noStrike" spc="-1" dirty="0">
                  <a:solidFill>
                    <a:srgbClr val="000000"/>
                  </a:solidFill>
                  <a:uFill>
                    <a:solidFill>
                      <a:srgbClr val="FFFFFF"/>
                    </a:solidFill>
                  </a:uFill>
                  <a:latin typeface="Nexa Light"/>
                </a:rPr>
                <a:t>	 +   709</a:t>
              </a:r>
              <a:endParaRPr lang="en-US" sz="2000" b="0" strike="noStrike" spc="-1" dirty="0">
                <a:solidFill>
                  <a:srgbClr val="000000"/>
                </a:solidFill>
                <a:uFill>
                  <a:solidFill>
                    <a:srgbClr val="FFFFFF"/>
                  </a:solidFill>
                </a:uFill>
                <a:latin typeface="Arial"/>
              </a:endParaRPr>
            </a:p>
          </p:txBody>
        </p:sp>
        <p:sp>
          <p:nvSpPr>
            <p:cNvPr id="9" name="Line 3">
              <a:extLst>
                <a:ext uri="{FF2B5EF4-FFF2-40B4-BE49-F238E27FC236}">
                  <a16:creationId xmlns:a16="http://schemas.microsoft.com/office/drawing/2014/main" id="{DAC7C517-8C5F-AB41-B293-509046220338}"/>
                </a:ext>
              </a:extLst>
            </p:cNvPr>
            <p:cNvSpPr/>
            <p:nvPr/>
          </p:nvSpPr>
          <p:spPr>
            <a:xfrm>
              <a:off x="7653012" y="4376368"/>
              <a:ext cx="425959" cy="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0" name="Line 3">
              <a:extLst>
                <a:ext uri="{FF2B5EF4-FFF2-40B4-BE49-F238E27FC236}">
                  <a16:creationId xmlns:a16="http://schemas.microsoft.com/office/drawing/2014/main" id="{CAFA3F91-E2A6-3444-B42C-764C1499C3A8}"/>
                </a:ext>
              </a:extLst>
            </p:cNvPr>
            <p:cNvSpPr/>
            <p:nvPr/>
          </p:nvSpPr>
          <p:spPr>
            <a:xfrm>
              <a:off x="8546950" y="4383965"/>
              <a:ext cx="544486" cy="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1" name="Line 3">
              <a:extLst>
                <a:ext uri="{FF2B5EF4-FFF2-40B4-BE49-F238E27FC236}">
                  <a16:creationId xmlns:a16="http://schemas.microsoft.com/office/drawing/2014/main" id="{C9F7BBB1-3479-4343-8C39-331EA83D55B3}"/>
                </a:ext>
              </a:extLst>
            </p:cNvPr>
            <p:cNvSpPr/>
            <p:nvPr/>
          </p:nvSpPr>
          <p:spPr>
            <a:xfrm>
              <a:off x="9500152" y="4391562"/>
              <a:ext cx="434331" cy="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2" name="Line 3">
              <a:extLst>
                <a:ext uri="{FF2B5EF4-FFF2-40B4-BE49-F238E27FC236}">
                  <a16:creationId xmlns:a16="http://schemas.microsoft.com/office/drawing/2014/main" id="{FC6F2ABC-9A0C-1D47-AB51-49FA2D8DFBB1}"/>
                </a:ext>
              </a:extLst>
            </p:cNvPr>
            <p:cNvSpPr/>
            <p:nvPr/>
          </p:nvSpPr>
          <p:spPr>
            <a:xfrm>
              <a:off x="10394091" y="4400129"/>
              <a:ext cx="500594" cy="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3" name="Line 3">
              <a:extLst>
                <a:ext uri="{FF2B5EF4-FFF2-40B4-BE49-F238E27FC236}">
                  <a16:creationId xmlns:a16="http://schemas.microsoft.com/office/drawing/2014/main" id="{11EE960C-01B3-F84B-9F52-DC91728BB944}"/>
                </a:ext>
              </a:extLst>
            </p:cNvPr>
            <p:cNvSpPr/>
            <p:nvPr/>
          </p:nvSpPr>
          <p:spPr>
            <a:xfrm>
              <a:off x="11338922" y="4395360"/>
              <a:ext cx="562928" cy="0"/>
            </a:xfrm>
            <a:prstGeom prst="line">
              <a:avLst/>
            </a:prstGeom>
            <a:ln w="12600">
              <a:solidFill>
                <a:srgbClr val="000000"/>
              </a:solidFill>
              <a:round/>
            </a:ln>
          </p:spPr>
          <p:style>
            <a:lnRef idx="0">
              <a:scrgbClr r="0" g="0" b="0"/>
            </a:lnRef>
            <a:fillRef idx="0">
              <a:scrgbClr r="0" g="0" b="0"/>
            </a:fillRef>
            <a:effectRef idx="0">
              <a:scrgbClr r="0" g="0" b="0"/>
            </a:effectRef>
            <a:fontRef idx="minor"/>
          </p:style>
        </p:sp>
        <p:sp>
          <p:nvSpPr>
            <p:cNvPr id="14" name="TextBox 13">
              <a:extLst>
                <a:ext uri="{FF2B5EF4-FFF2-40B4-BE49-F238E27FC236}">
                  <a16:creationId xmlns:a16="http://schemas.microsoft.com/office/drawing/2014/main" id="{C343C6B2-BF7D-F146-A435-11597A22265E}"/>
                </a:ext>
              </a:extLst>
            </p:cNvPr>
            <p:cNvSpPr txBox="1"/>
            <p:nvPr/>
          </p:nvSpPr>
          <p:spPr>
            <a:xfrm>
              <a:off x="7459873" y="4373413"/>
              <a:ext cx="804629" cy="338554"/>
            </a:xfrm>
            <a:prstGeom prst="rect">
              <a:avLst/>
            </a:prstGeom>
            <a:noFill/>
          </p:spPr>
          <p:txBody>
            <a:bodyPr wrap="square" rtlCol="0">
              <a:spAutoFit/>
            </a:bodyPr>
            <a:lstStyle/>
            <a:p>
              <a:r>
                <a:rPr lang="en-US" sz="1600" dirty="0"/>
                <a:t>1.099</a:t>
              </a:r>
              <a:r>
                <a:rPr lang="en-US" sz="1600" baseline="30000" dirty="0"/>
                <a:t>1</a:t>
              </a:r>
              <a:endParaRPr lang="en-US" sz="1600" dirty="0"/>
            </a:p>
          </p:txBody>
        </p:sp>
        <p:sp>
          <p:nvSpPr>
            <p:cNvPr id="15" name="TextBox 14">
              <a:extLst>
                <a:ext uri="{FF2B5EF4-FFF2-40B4-BE49-F238E27FC236}">
                  <a16:creationId xmlns:a16="http://schemas.microsoft.com/office/drawing/2014/main" id="{35388889-4A4D-2441-A041-247B0788883E}"/>
                </a:ext>
              </a:extLst>
            </p:cNvPr>
            <p:cNvSpPr txBox="1"/>
            <p:nvPr/>
          </p:nvSpPr>
          <p:spPr>
            <a:xfrm>
              <a:off x="8482802" y="4373413"/>
              <a:ext cx="794212" cy="338554"/>
            </a:xfrm>
            <a:prstGeom prst="rect">
              <a:avLst/>
            </a:prstGeom>
            <a:noFill/>
          </p:spPr>
          <p:txBody>
            <a:bodyPr wrap="square" rtlCol="0">
              <a:spAutoFit/>
            </a:bodyPr>
            <a:lstStyle/>
            <a:p>
              <a:r>
                <a:rPr lang="en-US" sz="1600" dirty="0"/>
                <a:t>1.099</a:t>
              </a:r>
              <a:r>
                <a:rPr lang="en-US" sz="1600" baseline="30000" dirty="0"/>
                <a:t>2</a:t>
              </a:r>
              <a:endParaRPr lang="en-US" sz="1600" dirty="0"/>
            </a:p>
          </p:txBody>
        </p:sp>
        <p:sp>
          <p:nvSpPr>
            <p:cNvPr id="16" name="TextBox 15">
              <a:extLst>
                <a:ext uri="{FF2B5EF4-FFF2-40B4-BE49-F238E27FC236}">
                  <a16:creationId xmlns:a16="http://schemas.microsoft.com/office/drawing/2014/main" id="{394697E7-90DA-624E-9468-42706B29184F}"/>
                </a:ext>
              </a:extLst>
            </p:cNvPr>
            <p:cNvSpPr txBox="1"/>
            <p:nvPr/>
          </p:nvSpPr>
          <p:spPr>
            <a:xfrm>
              <a:off x="9353508" y="4365816"/>
              <a:ext cx="816672" cy="338554"/>
            </a:xfrm>
            <a:prstGeom prst="rect">
              <a:avLst/>
            </a:prstGeom>
            <a:noFill/>
          </p:spPr>
          <p:txBody>
            <a:bodyPr wrap="square" rtlCol="0">
              <a:spAutoFit/>
            </a:bodyPr>
            <a:lstStyle/>
            <a:p>
              <a:r>
                <a:rPr lang="en-US" sz="1600" dirty="0"/>
                <a:t>1.099</a:t>
              </a:r>
              <a:r>
                <a:rPr lang="en-US" sz="1600" baseline="30000" dirty="0"/>
                <a:t>3</a:t>
              </a:r>
              <a:endParaRPr lang="en-US" sz="1600" dirty="0"/>
            </a:p>
          </p:txBody>
        </p:sp>
        <p:sp>
          <p:nvSpPr>
            <p:cNvPr id="17" name="TextBox 16">
              <a:extLst>
                <a:ext uri="{FF2B5EF4-FFF2-40B4-BE49-F238E27FC236}">
                  <a16:creationId xmlns:a16="http://schemas.microsoft.com/office/drawing/2014/main" id="{E06F4C2D-BA7F-D246-A04E-592645C80E1A}"/>
                </a:ext>
              </a:extLst>
            </p:cNvPr>
            <p:cNvSpPr txBox="1"/>
            <p:nvPr/>
          </p:nvSpPr>
          <p:spPr>
            <a:xfrm>
              <a:off x="10246674" y="4370709"/>
              <a:ext cx="793088" cy="338554"/>
            </a:xfrm>
            <a:prstGeom prst="rect">
              <a:avLst/>
            </a:prstGeom>
            <a:noFill/>
          </p:spPr>
          <p:txBody>
            <a:bodyPr wrap="square" rtlCol="0">
              <a:spAutoFit/>
            </a:bodyPr>
            <a:lstStyle/>
            <a:p>
              <a:r>
                <a:rPr lang="en-US" sz="1600" dirty="0"/>
                <a:t>1.099</a:t>
              </a:r>
              <a:r>
                <a:rPr lang="en-US" sz="1600" baseline="30000" dirty="0"/>
                <a:t>4</a:t>
              </a:r>
              <a:endParaRPr lang="en-US" sz="1600" dirty="0"/>
            </a:p>
          </p:txBody>
        </p:sp>
        <p:sp>
          <p:nvSpPr>
            <p:cNvPr id="18" name="TextBox 17">
              <a:extLst>
                <a:ext uri="{FF2B5EF4-FFF2-40B4-BE49-F238E27FC236}">
                  <a16:creationId xmlns:a16="http://schemas.microsoft.com/office/drawing/2014/main" id="{890B5A63-E2C3-BC41-B7A4-37D8378D8EA2}"/>
                </a:ext>
              </a:extLst>
            </p:cNvPr>
            <p:cNvSpPr txBox="1"/>
            <p:nvPr/>
          </p:nvSpPr>
          <p:spPr>
            <a:xfrm>
              <a:off x="11187179" y="4363186"/>
              <a:ext cx="786250" cy="338554"/>
            </a:xfrm>
            <a:prstGeom prst="rect">
              <a:avLst/>
            </a:prstGeom>
            <a:noFill/>
          </p:spPr>
          <p:txBody>
            <a:bodyPr wrap="square" rtlCol="0">
              <a:spAutoFit/>
            </a:bodyPr>
            <a:lstStyle/>
            <a:p>
              <a:r>
                <a:rPr lang="en-US" sz="1600" dirty="0"/>
                <a:t>1.099</a:t>
              </a:r>
              <a:r>
                <a:rPr lang="en-US" sz="1600" baseline="30000" dirty="0"/>
                <a:t>5</a:t>
              </a:r>
              <a:endParaRPr lang="en-US" sz="1600" dirty="0"/>
            </a:p>
          </p:txBody>
        </p:sp>
      </p:grpSp>
      <p:sp>
        <p:nvSpPr>
          <p:cNvPr id="20" name="CustomShape 4">
            <a:extLst>
              <a:ext uri="{FF2B5EF4-FFF2-40B4-BE49-F238E27FC236}">
                <a16:creationId xmlns:a16="http://schemas.microsoft.com/office/drawing/2014/main" id="{B93E3799-6335-A843-B9EA-09C66819ECB9}"/>
              </a:ext>
            </a:extLst>
          </p:cNvPr>
          <p:cNvSpPr/>
          <p:nvPr/>
        </p:nvSpPr>
        <p:spPr>
          <a:xfrm>
            <a:off x="404940" y="5710318"/>
            <a:ext cx="3750194" cy="371231"/>
          </a:xfrm>
          <a:prstGeom prst="rect">
            <a:avLst/>
          </a:prstGeom>
          <a:noFill/>
          <a:ln>
            <a:solidFill>
              <a:schemeClr val="tx1"/>
            </a:solid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spcBef>
                <a:spcPts val="1001"/>
              </a:spcBef>
            </a:pPr>
            <a:r>
              <a:rPr lang="en-US" sz="2000" b="0" strike="noStrike" spc="-1" dirty="0" err="1">
                <a:solidFill>
                  <a:srgbClr val="000000"/>
                </a:solidFill>
                <a:uFill>
                  <a:solidFill>
                    <a:srgbClr val="FFFFFF"/>
                  </a:solidFill>
                </a:uFill>
                <a:latin typeface="Arial"/>
              </a:rPr>
              <a:t>NPV</a:t>
            </a:r>
            <a:r>
              <a:rPr lang="en-US" sz="2000" b="0" strike="noStrike" spc="-1" dirty="0">
                <a:solidFill>
                  <a:srgbClr val="000000"/>
                </a:solidFill>
                <a:uFill>
                  <a:solidFill>
                    <a:srgbClr val="FFFFFF"/>
                  </a:solidFill>
                </a:uFill>
                <a:latin typeface="Arial"/>
              </a:rPr>
              <a:t> (CF) = 616 million francs</a:t>
            </a:r>
          </a:p>
        </p:txBody>
      </p:sp>
      <p:sp>
        <p:nvSpPr>
          <p:cNvPr id="3" name="Rectangle 2">
            <a:extLst>
              <a:ext uri="{FF2B5EF4-FFF2-40B4-BE49-F238E27FC236}">
                <a16:creationId xmlns:a16="http://schemas.microsoft.com/office/drawing/2014/main" id="{D458F346-8BC6-2447-8869-9209D3F03E36}"/>
              </a:ext>
            </a:extLst>
          </p:cNvPr>
          <p:cNvSpPr/>
          <p:nvPr/>
        </p:nvSpPr>
        <p:spPr>
          <a:xfrm>
            <a:off x="693767" y="2004969"/>
            <a:ext cx="6689517" cy="19155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A36B611-A7F7-CB40-88CB-0A099C29D1E5}"/>
              </a:ext>
            </a:extLst>
          </p:cNvPr>
          <p:cNvSpPr/>
          <p:nvPr/>
        </p:nvSpPr>
        <p:spPr>
          <a:xfrm>
            <a:off x="372221" y="4307187"/>
            <a:ext cx="7274283" cy="11516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911782"/>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Shape 1"/>
          <p:cNvSpPr txBox="1"/>
          <p:nvPr/>
        </p:nvSpPr>
        <p:spPr>
          <a:xfrm>
            <a:off x="106560" y="71280"/>
            <a:ext cx="9037440" cy="658079"/>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Political Risk</a:t>
            </a:r>
            <a:endParaRPr lang="en-US" sz="4000" b="0" strike="noStrike" cap="all" spc="-1">
              <a:solidFill>
                <a:srgbClr val="FF3333"/>
              </a:solidFill>
              <a:uFill>
                <a:solidFill>
                  <a:srgbClr val="FFFFFF"/>
                </a:solidFill>
              </a:uFill>
              <a:latin typeface="Nexa Light"/>
            </a:endParaRPr>
          </a:p>
        </p:txBody>
      </p:sp>
      <p:pic>
        <p:nvPicPr>
          <p:cNvPr id="253" name="Content Placeholder 2"/>
          <p:cNvPicPr/>
          <p:nvPr/>
        </p:nvPicPr>
        <p:blipFill>
          <a:blip r:embed="rId2"/>
          <a:stretch/>
        </p:blipFill>
        <p:spPr>
          <a:xfrm>
            <a:off x="106560" y="1044720"/>
            <a:ext cx="4375240" cy="4388211"/>
          </a:xfrm>
          <a:prstGeom prst="rect">
            <a:avLst/>
          </a:prstGeom>
          <a:ln>
            <a:solidFill>
              <a:srgbClr val="808080"/>
            </a:solidFill>
          </a:ln>
        </p:spPr>
      </p:pic>
      <p:pic>
        <p:nvPicPr>
          <p:cNvPr id="254" name="Content Placeholder 7"/>
          <p:cNvPicPr/>
          <p:nvPr/>
        </p:nvPicPr>
        <p:blipFill>
          <a:blip r:embed="rId3"/>
          <a:stretch/>
        </p:blipFill>
        <p:spPr>
          <a:xfrm>
            <a:off x="4675720" y="1749600"/>
            <a:ext cx="4375240" cy="3367970"/>
          </a:xfrm>
          <a:prstGeom prst="rect">
            <a:avLst/>
          </a:prstGeom>
          <a:ln>
            <a:solidFill>
              <a:srgbClr val="808080"/>
            </a:solidFill>
          </a:ln>
        </p:spPr>
      </p:pic>
      <p:pic>
        <p:nvPicPr>
          <p:cNvPr id="255" name="Picture 8"/>
          <p:cNvPicPr/>
          <p:nvPr/>
        </p:nvPicPr>
        <p:blipFill>
          <a:blip r:embed="rId4"/>
          <a:stretch/>
        </p:blipFill>
        <p:spPr>
          <a:xfrm>
            <a:off x="4675720" y="1044720"/>
            <a:ext cx="4375240" cy="793250"/>
          </a:xfrm>
          <a:prstGeom prst="rect">
            <a:avLst/>
          </a:prstGeom>
          <a:ln>
            <a:solidFill>
              <a:srgbClr val="808080"/>
            </a:solidFill>
          </a:ln>
        </p:spPr>
      </p:pic>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457200" y="273240"/>
            <a:ext cx="6212880" cy="1144800"/>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RE-READ</a:t>
            </a:r>
          </a:p>
        </p:txBody>
      </p:sp>
      <p:sp>
        <p:nvSpPr>
          <p:cNvPr id="89" name="TextShape 2"/>
          <p:cNvSpPr txBox="1"/>
          <p:nvPr/>
        </p:nvSpPr>
        <p:spPr>
          <a:xfrm>
            <a:off x="457200" y="1800720"/>
            <a:ext cx="8229240" cy="4408920"/>
          </a:xfrm>
          <a:prstGeom prst="rect">
            <a:avLst/>
          </a:prstGeom>
          <a:noFill/>
          <a:ln>
            <a:noFill/>
          </a:ln>
        </p:spPr>
        <p:txBody>
          <a:bodyPr lIns="0" tIns="0" rIns="0" bIns="0">
            <a:normAutofit/>
          </a:bodyPr>
          <a:lstStyle/>
          <a:p>
            <a:pPr marL="432000" indent="-324000">
              <a:spcBef>
                <a:spcPts val="1417"/>
              </a:spcBef>
              <a:buClr>
                <a:srgbClr val="FF3333"/>
              </a:buClr>
              <a:buSzPct val="45000"/>
              <a:buFont typeface="Wingdings" charset="2"/>
              <a:buChar char=""/>
            </a:pPr>
            <a:r>
              <a:rPr lang="en-US" sz="3200" b="0" strike="noStrike" spc="-1">
                <a:solidFill>
                  <a:srgbClr val="000000"/>
                </a:solidFill>
                <a:uFill>
                  <a:solidFill>
                    <a:srgbClr val="FFFFFF"/>
                  </a:solidFill>
                </a:uFill>
                <a:latin typeface="Nexa Light"/>
              </a:rPr>
              <a:t>“Principles of Corporate Finance”</a:t>
            </a:r>
          </a:p>
          <a:p>
            <a:pPr marL="864000" lvl="1" indent="-324000">
              <a:spcBef>
                <a:spcPts val="1134"/>
              </a:spcBef>
              <a:buClr>
                <a:srgbClr val="FF3333"/>
              </a:buClr>
              <a:buSzPct val="75000"/>
              <a:buFont typeface="Symbol" charset="2"/>
              <a:buChar char=""/>
            </a:pPr>
            <a:r>
              <a:rPr lang="en-US" sz="2800" b="0" strike="noStrike" spc="-1">
                <a:solidFill>
                  <a:srgbClr val="000000"/>
                </a:solidFill>
                <a:uFill>
                  <a:solidFill>
                    <a:srgbClr val="FFFFFF"/>
                  </a:solidFill>
                </a:uFill>
                <a:latin typeface="Nexa Light"/>
              </a:rPr>
              <a:t>by Brealey, Meyers, Allen</a:t>
            </a:r>
          </a:p>
          <a:p>
            <a:pPr marL="864000" lvl="1" indent="-324000">
              <a:spcBef>
                <a:spcPts val="1134"/>
              </a:spcBef>
              <a:buClr>
                <a:srgbClr val="FF3333"/>
              </a:buClr>
              <a:buSzPct val="75000"/>
              <a:buFont typeface="Symbol" charset="2"/>
              <a:buChar char=""/>
            </a:pPr>
            <a:endParaRPr lang="en-US" sz="2800" b="0" strike="noStrike" spc="-1">
              <a:solidFill>
                <a:srgbClr val="000000"/>
              </a:solidFill>
              <a:uFill>
                <a:solidFill>
                  <a:srgbClr val="FFFFFF"/>
                </a:solidFill>
              </a:uFill>
              <a:latin typeface="Nexa Light"/>
            </a:endParaRPr>
          </a:p>
          <a:p>
            <a:pPr marL="864000" lvl="1" indent="-324000">
              <a:spcBef>
                <a:spcPts val="1134"/>
              </a:spcBef>
              <a:buClr>
                <a:srgbClr val="FF3333"/>
              </a:buClr>
              <a:buSzPct val="75000"/>
              <a:buFont typeface="Symbol" charset="2"/>
              <a:buChar char=""/>
            </a:pPr>
            <a:r>
              <a:rPr lang="en-US" sz="2800" b="0" strike="noStrike" spc="-1">
                <a:solidFill>
                  <a:srgbClr val="000000"/>
                </a:solidFill>
                <a:uFill>
                  <a:solidFill>
                    <a:srgbClr val="FFFFFF"/>
                  </a:solidFill>
                </a:uFill>
                <a:latin typeface="Nexa Light"/>
              </a:rPr>
              <a:t>Chapter 27</a:t>
            </a:r>
          </a:p>
        </p:txBody>
      </p:sp>
    </p:spTree>
    <p:extLst>
      <p:ext uri="{BB962C8B-B14F-4D97-AF65-F5344CB8AC3E}">
        <p14:creationId xmlns:p14="http://schemas.microsoft.com/office/powerpoint/2010/main" val="416930362"/>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Shape 1"/>
          <p:cNvSpPr txBox="1"/>
          <p:nvPr/>
        </p:nvSpPr>
        <p:spPr>
          <a:xfrm>
            <a:off x="457200" y="273240"/>
            <a:ext cx="6212880" cy="1144800"/>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REDO Homework</a:t>
            </a:r>
          </a:p>
        </p:txBody>
      </p:sp>
      <p:sp>
        <p:nvSpPr>
          <p:cNvPr id="257" name="TextShape 2"/>
          <p:cNvSpPr txBox="1"/>
          <p:nvPr/>
        </p:nvSpPr>
        <p:spPr>
          <a:xfrm>
            <a:off x="457200" y="1800720"/>
            <a:ext cx="8229240" cy="4408920"/>
          </a:xfrm>
          <a:prstGeom prst="rect">
            <a:avLst/>
          </a:prstGeom>
          <a:noFill/>
          <a:ln>
            <a:noFill/>
          </a:ln>
        </p:spPr>
        <p:txBody>
          <a:bodyPr lIns="0" tIns="0" rIns="0" bIns="0">
            <a:normAutofit/>
          </a:bodyPr>
          <a:lstStyle/>
          <a:p>
            <a:pPr marL="432000" indent="-324000">
              <a:spcBef>
                <a:spcPts val="1417"/>
              </a:spcBef>
              <a:buClr>
                <a:srgbClr val="FF3333"/>
              </a:buClr>
              <a:buSzPct val="45000"/>
              <a:buFont typeface="Wingdings" charset="2"/>
              <a:buChar char=""/>
            </a:pPr>
            <a:r>
              <a:rPr lang="en-US" sz="3200" b="0" strike="noStrike" spc="-1">
                <a:solidFill>
                  <a:srgbClr val="000000"/>
                </a:solidFill>
                <a:uFill>
                  <a:solidFill>
                    <a:srgbClr val="FFFFFF"/>
                  </a:solidFill>
                </a:uFill>
                <a:latin typeface="Nexa Light"/>
              </a:rPr>
              <a:t>Chapter 27 - Ex 1, 9, 10 &amp; 20</a:t>
            </a:r>
          </a:p>
        </p:txBody>
      </p:sp>
    </p:spTree>
    <p:extLst>
      <p:ext uri="{BB962C8B-B14F-4D97-AF65-F5344CB8AC3E}">
        <p14:creationId xmlns:p14="http://schemas.microsoft.com/office/powerpoint/2010/main" val="1002717021"/>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extShape 1"/>
          <p:cNvSpPr txBox="1"/>
          <p:nvPr/>
        </p:nvSpPr>
        <p:spPr>
          <a:xfrm>
            <a:off x="457200" y="273240"/>
            <a:ext cx="6212880" cy="1144800"/>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Homework - READ</a:t>
            </a:r>
          </a:p>
        </p:txBody>
      </p:sp>
      <p:sp>
        <p:nvSpPr>
          <p:cNvPr id="313" name="TextShape 2"/>
          <p:cNvSpPr txBox="1"/>
          <p:nvPr/>
        </p:nvSpPr>
        <p:spPr>
          <a:xfrm>
            <a:off x="457200" y="1800720"/>
            <a:ext cx="8229240" cy="4408920"/>
          </a:xfrm>
          <a:prstGeom prst="rect">
            <a:avLst/>
          </a:prstGeom>
          <a:noFill/>
          <a:ln>
            <a:noFill/>
          </a:ln>
        </p:spPr>
        <p:txBody>
          <a:bodyPr lIns="0" tIns="0" rIns="0" bIns="0">
            <a:normAutofit/>
          </a:bodyPr>
          <a:lstStyle/>
          <a:p>
            <a:pPr marL="432000" indent="-324000">
              <a:spcBef>
                <a:spcPts val="1417"/>
              </a:spcBef>
              <a:buClr>
                <a:srgbClr val="FF3333"/>
              </a:buClr>
              <a:buSzPct val="45000"/>
              <a:buFont typeface="Wingdings" charset="2"/>
              <a:buChar char=""/>
            </a:pPr>
            <a:r>
              <a:rPr lang="en-US" sz="3200" b="0" strike="noStrike" spc="-1">
                <a:solidFill>
                  <a:srgbClr val="000000"/>
                </a:solidFill>
                <a:uFill>
                  <a:solidFill>
                    <a:srgbClr val="FFFFFF"/>
                  </a:solidFill>
                </a:uFill>
                <a:latin typeface="Nexa Light"/>
              </a:rPr>
              <a:t>“Principles of Corporate Finance”</a:t>
            </a:r>
          </a:p>
          <a:p>
            <a:pPr marL="864000" lvl="1" indent="-324000">
              <a:spcBef>
                <a:spcPts val="1134"/>
              </a:spcBef>
              <a:buClr>
                <a:srgbClr val="FF3333"/>
              </a:buClr>
              <a:buSzPct val="75000"/>
              <a:buFont typeface="Symbol" charset="2"/>
              <a:buChar char=""/>
            </a:pPr>
            <a:r>
              <a:rPr lang="en-US" sz="2800" b="0" strike="noStrike" spc="-1">
                <a:solidFill>
                  <a:srgbClr val="000000"/>
                </a:solidFill>
                <a:uFill>
                  <a:solidFill>
                    <a:srgbClr val="FFFFFF"/>
                  </a:solidFill>
                </a:uFill>
                <a:latin typeface="Nexa Light"/>
              </a:rPr>
              <a:t>by Brealey, Meyers, Allen</a:t>
            </a:r>
          </a:p>
          <a:p>
            <a:pPr marL="864000" lvl="1" indent="-324000">
              <a:spcBef>
                <a:spcPts val="1134"/>
              </a:spcBef>
              <a:buClr>
                <a:srgbClr val="FF3333"/>
              </a:buClr>
              <a:buSzPct val="75000"/>
              <a:buFont typeface="Symbol" charset="2"/>
              <a:buChar char=""/>
            </a:pPr>
            <a:endParaRPr lang="en-US" sz="2800" b="0" strike="noStrike" spc="-1">
              <a:solidFill>
                <a:srgbClr val="000000"/>
              </a:solidFill>
              <a:uFill>
                <a:solidFill>
                  <a:srgbClr val="FFFFFF"/>
                </a:solidFill>
              </a:uFill>
              <a:latin typeface="Nexa Light"/>
            </a:endParaRPr>
          </a:p>
          <a:p>
            <a:pPr marL="864000" lvl="1" indent="-324000">
              <a:spcBef>
                <a:spcPts val="1134"/>
              </a:spcBef>
              <a:buClr>
                <a:srgbClr val="FF3333"/>
              </a:buClr>
              <a:buSzPct val="75000"/>
              <a:buFont typeface="Symbol" charset="2"/>
              <a:buChar char=""/>
            </a:pPr>
            <a:r>
              <a:rPr lang="en-US" sz="2800" b="0" strike="noStrike" spc="-1">
                <a:solidFill>
                  <a:srgbClr val="000000"/>
                </a:solidFill>
                <a:uFill>
                  <a:solidFill>
                    <a:srgbClr val="FFFFFF"/>
                  </a:solidFill>
                </a:uFill>
                <a:latin typeface="Nexa Light"/>
              </a:rPr>
              <a:t>Chapter 20 &amp; 26</a:t>
            </a:r>
          </a:p>
        </p:txBody>
      </p:sp>
    </p:spTree>
    <p:extLst>
      <p:ext uri="{BB962C8B-B14F-4D97-AF65-F5344CB8AC3E}">
        <p14:creationId xmlns:p14="http://schemas.microsoft.com/office/powerpoint/2010/main" val="2308138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TextShape 1"/>
          <p:cNvSpPr txBox="1"/>
          <p:nvPr/>
        </p:nvSpPr>
        <p:spPr>
          <a:xfrm>
            <a:off x="457200" y="273240"/>
            <a:ext cx="6212880" cy="1144800"/>
          </a:xfrm>
          <a:prstGeom prst="rect">
            <a:avLst/>
          </a:prstGeom>
          <a:noFill/>
          <a:ln>
            <a:noFill/>
          </a:ln>
        </p:spPr>
        <p:txBody>
          <a:bodyPr lIns="0" tIns="0" rIns="0" bIns="0" anchor="ctr"/>
          <a:lstStyle/>
          <a:p>
            <a:r>
              <a:rPr lang="en-US" sz="2480" b="0" strike="noStrike" cap="all" spc="-1" dirty="0">
                <a:solidFill>
                  <a:srgbClr val="FF3333"/>
                </a:solidFill>
                <a:uFill>
                  <a:solidFill>
                    <a:srgbClr val="FFFFFF"/>
                  </a:solidFill>
                </a:uFill>
                <a:latin typeface="Nexa Light"/>
              </a:rPr>
              <a:t>Homework – to do</a:t>
            </a:r>
          </a:p>
        </p:txBody>
      </p:sp>
      <p:sp>
        <p:nvSpPr>
          <p:cNvPr id="613" name="TextShape 2"/>
          <p:cNvSpPr txBox="1"/>
          <p:nvPr/>
        </p:nvSpPr>
        <p:spPr>
          <a:xfrm>
            <a:off x="457200" y="1800720"/>
            <a:ext cx="8229240" cy="4408920"/>
          </a:xfrm>
          <a:prstGeom prst="rect">
            <a:avLst/>
          </a:prstGeom>
          <a:noFill/>
          <a:ln>
            <a:noFill/>
          </a:ln>
        </p:spPr>
        <p:txBody>
          <a:bodyPr lIns="0" tIns="0" rIns="0" bIns="0">
            <a:normAutofit/>
          </a:bodyPr>
          <a:lstStyle/>
          <a:p>
            <a:pPr marL="432000" indent="-324000">
              <a:spcBef>
                <a:spcPts val="1284"/>
              </a:spcBef>
              <a:buClr>
                <a:srgbClr val="FF3333"/>
              </a:buClr>
              <a:buSzPct val="45000"/>
              <a:buFont typeface="Wingdings" charset="2"/>
              <a:buChar char=""/>
            </a:pPr>
            <a:r>
              <a:rPr lang="en-US" sz="2910" b="0" strike="noStrike" spc="-1">
                <a:solidFill>
                  <a:srgbClr val="000000"/>
                </a:solidFill>
                <a:uFill>
                  <a:solidFill>
                    <a:srgbClr val="FFFFFF"/>
                  </a:solidFill>
                </a:uFill>
                <a:latin typeface="Nexa Light"/>
              </a:rPr>
              <a:t>Chapter 20 ex 1,2,3,6,7,10</a:t>
            </a:r>
          </a:p>
          <a:p>
            <a:pPr marL="432000" indent="-324000">
              <a:spcBef>
                <a:spcPts val="1284"/>
              </a:spcBef>
              <a:buClr>
                <a:srgbClr val="FF3333"/>
              </a:buClr>
              <a:buSzPct val="45000"/>
              <a:buFont typeface="Wingdings" charset="2"/>
              <a:buChar char=""/>
            </a:pPr>
            <a:r>
              <a:rPr lang="en-US" sz="2910" b="0" strike="noStrike" spc="-1">
                <a:solidFill>
                  <a:srgbClr val="000000"/>
                </a:solidFill>
                <a:uFill>
                  <a:solidFill>
                    <a:srgbClr val="FFFFFF"/>
                  </a:solidFill>
                </a:uFill>
                <a:latin typeface="Nexa Light"/>
              </a:rPr>
              <a:t>Chapter 26 ex 2,3,4,5</a:t>
            </a:r>
          </a:p>
          <a:p>
            <a:pPr marL="432000" indent="-324000">
              <a:spcBef>
                <a:spcPts val="1284"/>
              </a:spcBef>
              <a:buClr>
                <a:srgbClr val="FF3333"/>
              </a:buClr>
              <a:buSzPct val="45000"/>
              <a:buFont typeface="Wingdings" charset="2"/>
              <a:buChar char=""/>
            </a:pPr>
            <a:r>
              <a:rPr lang="en-US" sz="2910" b="0" strike="noStrike" spc="-1">
                <a:solidFill>
                  <a:srgbClr val="000000"/>
                </a:solidFill>
                <a:uFill>
                  <a:solidFill>
                    <a:srgbClr val="FFFFFF"/>
                  </a:solidFill>
                </a:uFill>
                <a:latin typeface="Nexa Light"/>
              </a:rPr>
              <a:t>Watch the movie “Inside Job” (US-2010) !</a:t>
            </a:r>
          </a:p>
        </p:txBody>
      </p:sp>
    </p:spTree>
    <p:extLst>
      <p:ext uri="{BB962C8B-B14F-4D97-AF65-F5344CB8AC3E}">
        <p14:creationId xmlns:p14="http://schemas.microsoft.com/office/powerpoint/2010/main" val="40177610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9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457200" y="273240"/>
            <a:ext cx="6212880" cy="1144800"/>
          </a:xfrm>
          <a:prstGeom prst="rect">
            <a:avLst/>
          </a:prstGeom>
          <a:noFill/>
          <a:ln>
            <a:noFill/>
          </a:ln>
        </p:spPr>
        <p:txBody>
          <a:bodyPr lIns="0" tIns="0" rIns="0" bIns="0" anchor="ctr"/>
          <a:lstStyle/>
          <a:p>
            <a:r>
              <a:rPr lang="en-US" sz="3200" b="0" strike="noStrike" cap="all" spc="-1">
                <a:solidFill>
                  <a:srgbClr val="FF3333"/>
                </a:solidFill>
                <a:uFill>
                  <a:solidFill>
                    <a:srgbClr val="FFFFFF"/>
                  </a:solidFill>
                </a:uFill>
                <a:latin typeface="Nexa Light"/>
              </a:rPr>
              <a:t>Reference</a:t>
            </a:r>
          </a:p>
        </p:txBody>
      </p:sp>
      <p:sp>
        <p:nvSpPr>
          <p:cNvPr id="89" name="TextShape 2"/>
          <p:cNvSpPr txBox="1"/>
          <p:nvPr/>
        </p:nvSpPr>
        <p:spPr>
          <a:xfrm>
            <a:off x="457200" y="1800720"/>
            <a:ext cx="8229240" cy="4408920"/>
          </a:xfrm>
          <a:prstGeom prst="rect">
            <a:avLst/>
          </a:prstGeom>
          <a:noFill/>
          <a:ln>
            <a:noFill/>
          </a:ln>
        </p:spPr>
        <p:txBody>
          <a:bodyPr lIns="0" tIns="0" rIns="0" bIns="0">
            <a:normAutofit/>
          </a:bodyPr>
          <a:lstStyle/>
          <a:p>
            <a:pPr marL="432000" indent="-324000">
              <a:spcBef>
                <a:spcPts val="1417"/>
              </a:spcBef>
              <a:buClr>
                <a:srgbClr val="FF3333"/>
              </a:buClr>
              <a:buSzPct val="45000"/>
              <a:buFont typeface="Wingdings" charset="2"/>
              <a:buChar char=""/>
            </a:pPr>
            <a:r>
              <a:rPr lang="en-US" sz="3200" b="0" strike="noStrike" spc="-1">
                <a:solidFill>
                  <a:srgbClr val="000000"/>
                </a:solidFill>
                <a:uFill>
                  <a:solidFill>
                    <a:srgbClr val="FFFFFF"/>
                  </a:solidFill>
                </a:uFill>
                <a:latin typeface="Nexa Light"/>
              </a:rPr>
              <a:t>“Principles of Corporate Finance”</a:t>
            </a:r>
          </a:p>
          <a:p>
            <a:pPr marL="864000" lvl="1" indent="-324000">
              <a:spcBef>
                <a:spcPts val="1134"/>
              </a:spcBef>
              <a:buClr>
                <a:srgbClr val="FF3333"/>
              </a:buClr>
              <a:buSzPct val="75000"/>
              <a:buFont typeface="Symbol" charset="2"/>
              <a:buChar char=""/>
            </a:pPr>
            <a:r>
              <a:rPr lang="en-US" sz="2800" b="0" strike="noStrike" spc="-1">
                <a:solidFill>
                  <a:srgbClr val="000000"/>
                </a:solidFill>
                <a:uFill>
                  <a:solidFill>
                    <a:srgbClr val="FFFFFF"/>
                  </a:solidFill>
                </a:uFill>
                <a:latin typeface="Nexa Light"/>
              </a:rPr>
              <a:t>by Brealey, Meyers, Allen</a:t>
            </a:r>
          </a:p>
          <a:p>
            <a:pPr marL="864000" lvl="1" indent="-324000">
              <a:spcBef>
                <a:spcPts val="1134"/>
              </a:spcBef>
              <a:buClr>
                <a:srgbClr val="FF3333"/>
              </a:buClr>
              <a:buSzPct val="75000"/>
              <a:buFont typeface="Symbol" charset="2"/>
              <a:buChar char=""/>
            </a:pPr>
            <a:endParaRPr lang="en-US" sz="2800" b="0" strike="noStrike" spc="-1">
              <a:solidFill>
                <a:srgbClr val="000000"/>
              </a:solidFill>
              <a:uFill>
                <a:solidFill>
                  <a:srgbClr val="FFFFFF"/>
                </a:solidFill>
              </a:uFill>
              <a:latin typeface="Nexa Light"/>
            </a:endParaRPr>
          </a:p>
          <a:p>
            <a:pPr marL="864000" lvl="1" indent="-324000">
              <a:spcBef>
                <a:spcPts val="1134"/>
              </a:spcBef>
              <a:buClr>
                <a:srgbClr val="FF3333"/>
              </a:buClr>
              <a:buSzPct val="75000"/>
              <a:buFont typeface="Symbol" charset="2"/>
              <a:buChar char=""/>
            </a:pPr>
            <a:r>
              <a:rPr lang="en-US" sz="2800" b="0" strike="noStrike" spc="-1">
                <a:solidFill>
                  <a:srgbClr val="000000"/>
                </a:solidFill>
                <a:uFill>
                  <a:solidFill>
                    <a:srgbClr val="FFFFFF"/>
                  </a:solidFill>
                </a:uFill>
                <a:latin typeface="Nexa Light"/>
              </a:rPr>
              <a:t>Chapter 27</a:t>
            </a:r>
          </a:p>
        </p:txBody>
      </p:sp>
    </p:spTree>
    <p:extLst>
      <p:ext uri="{BB962C8B-B14F-4D97-AF65-F5344CB8AC3E}">
        <p14:creationId xmlns:p14="http://schemas.microsoft.com/office/powerpoint/2010/main" val="3529025184"/>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09"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10" name="TextShape 3"/>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Foreign Exchange Markets</a:t>
            </a:r>
            <a:endParaRPr lang="en-US" sz="4000" b="0" strike="noStrike" cap="all" spc="-1">
              <a:solidFill>
                <a:srgbClr val="FF3333"/>
              </a:solidFill>
              <a:uFill>
                <a:solidFill>
                  <a:srgbClr val="FFFFFF"/>
                </a:solidFill>
              </a:uFill>
              <a:latin typeface="Nexa Light"/>
            </a:endParaRPr>
          </a:p>
        </p:txBody>
      </p:sp>
      <p:sp>
        <p:nvSpPr>
          <p:cNvPr id="111" name="TextShape 4"/>
          <p:cNvSpPr txBox="1"/>
          <p:nvPr/>
        </p:nvSpPr>
        <p:spPr>
          <a:xfrm>
            <a:off x="762120" y="1676520"/>
            <a:ext cx="7543440" cy="4723920"/>
          </a:xfrm>
          <a:prstGeom prst="rect">
            <a:avLst/>
          </a:prstGeom>
          <a:noFill/>
          <a:ln>
            <a:noFill/>
          </a:ln>
        </p:spPr>
        <p:txBody>
          <a:bodyPr/>
          <a:lstStyle/>
          <a:p>
            <a:pPr marL="228600" indent="-228240">
              <a:lnSpc>
                <a:spcPct val="100000"/>
              </a:lnSpc>
              <a:spcBef>
                <a:spcPts val="1001"/>
              </a:spcBef>
              <a:spcAft>
                <a:spcPts val="601"/>
              </a:spcAft>
            </a:pPr>
            <a:r>
              <a:rPr lang="en-US" sz="2800" b="1" strike="noStrike" spc="-1">
                <a:solidFill>
                  <a:srgbClr val="000000"/>
                </a:solidFill>
                <a:uFill>
                  <a:solidFill>
                    <a:srgbClr val="FFFFFF"/>
                  </a:solidFill>
                </a:uFill>
                <a:latin typeface="Nexa Light"/>
              </a:rPr>
              <a:t>Exchange Rate</a:t>
            </a:r>
            <a:r>
              <a:rPr lang="en-US" sz="2800" b="0" strike="noStrike" spc="-1">
                <a:solidFill>
                  <a:srgbClr val="000000"/>
                </a:solidFill>
                <a:uFill>
                  <a:solidFill>
                    <a:srgbClr val="FFFFFF"/>
                  </a:solidFill>
                </a:uFill>
                <a:latin typeface="Nexa Light"/>
              </a:rPr>
              <a:t> - Amount of one currency needed to purchase one unit of another</a:t>
            </a:r>
          </a:p>
          <a:p>
            <a:pPr marL="228600" indent="-228240">
              <a:lnSpc>
                <a:spcPct val="100000"/>
              </a:lnSpc>
              <a:spcBef>
                <a:spcPts val="1001"/>
              </a:spcBef>
              <a:spcAft>
                <a:spcPts val="601"/>
              </a:spcAft>
            </a:pPr>
            <a:r>
              <a:rPr lang="en-US" sz="2800" b="1" strike="noStrike" spc="-1">
                <a:solidFill>
                  <a:srgbClr val="000000"/>
                </a:solidFill>
                <a:uFill>
                  <a:solidFill>
                    <a:srgbClr val="FFFFFF"/>
                  </a:solidFill>
                </a:uFill>
                <a:latin typeface="Nexa Light"/>
              </a:rPr>
              <a:t>Spot Rate of Exchange</a:t>
            </a:r>
            <a:r>
              <a:rPr lang="en-US" sz="2800" b="0" strike="noStrike" spc="-1">
                <a:solidFill>
                  <a:srgbClr val="000000"/>
                </a:solidFill>
                <a:uFill>
                  <a:solidFill>
                    <a:srgbClr val="FFFFFF"/>
                  </a:solidFill>
                </a:uFill>
                <a:latin typeface="Nexa Light"/>
              </a:rPr>
              <a:t> - Exchange rate for an immediate transaction</a:t>
            </a:r>
          </a:p>
          <a:p>
            <a:pPr marL="228600" indent="-228240">
              <a:lnSpc>
                <a:spcPct val="100000"/>
              </a:lnSpc>
              <a:spcBef>
                <a:spcPts val="1001"/>
              </a:spcBef>
              <a:spcAft>
                <a:spcPts val="601"/>
              </a:spcAft>
            </a:pPr>
            <a:r>
              <a:rPr lang="en-US" sz="2800" b="1" strike="noStrike" spc="-1">
                <a:solidFill>
                  <a:srgbClr val="000000"/>
                </a:solidFill>
                <a:uFill>
                  <a:solidFill>
                    <a:srgbClr val="FFFFFF"/>
                  </a:solidFill>
                </a:uFill>
                <a:latin typeface="Nexa Light"/>
              </a:rPr>
              <a:t>Forward Exchange Rate</a:t>
            </a:r>
            <a:r>
              <a:rPr lang="en-US" sz="2800" b="0" strike="noStrike" spc="-1">
                <a:solidFill>
                  <a:srgbClr val="000000"/>
                </a:solidFill>
                <a:uFill>
                  <a:solidFill>
                    <a:srgbClr val="FFFFFF"/>
                  </a:solidFill>
                </a:uFill>
                <a:latin typeface="Nexa Light"/>
              </a:rPr>
              <a:t> - Exchange rate for a forward transaction</a:t>
            </a: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Shape 1"/>
          <p:cNvSpPr txBox="1"/>
          <p:nvPr/>
        </p:nvSpPr>
        <p:spPr>
          <a:xfrm>
            <a:off x="457200" y="273240"/>
            <a:ext cx="6212880" cy="1144800"/>
          </a:xfrm>
          <a:prstGeom prst="rect">
            <a:avLst/>
          </a:prstGeom>
          <a:noFill/>
          <a:ln>
            <a:noFill/>
          </a:ln>
        </p:spPr>
        <p:txBody>
          <a:bodyPr lIns="0" tIns="0" rIns="0" bIns="0" anchor="ctr"/>
          <a:lstStyle/>
          <a:p>
            <a:r>
              <a:rPr lang="en-US" sz="3200" b="0" strike="noStrike" cap="all" spc="-1">
                <a:solidFill>
                  <a:srgbClr val="FF3333"/>
                </a:solidFill>
                <a:uFill>
                  <a:solidFill>
                    <a:srgbClr val="FFFFFF"/>
                  </a:solidFill>
                </a:uFill>
                <a:latin typeface="Nexa Light"/>
              </a:rPr>
              <a:t>Homeworks</a:t>
            </a:r>
          </a:p>
        </p:txBody>
      </p:sp>
      <p:sp>
        <p:nvSpPr>
          <p:cNvPr id="257" name="TextShape 2"/>
          <p:cNvSpPr txBox="1"/>
          <p:nvPr/>
        </p:nvSpPr>
        <p:spPr>
          <a:xfrm>
            <a:off x="457200" y="1800720"/>
            <a:ext cx="8229240" cy="4408920"/>
          </a:xfrm>
          <a:prstGeom prst="rect">
            <a:avLst/>
          </a:prstGeom>
          <a:noFill/>
          <a:ln>
            <a:noFill/>
          </a:ln>
        </p:spPr>
        <p:txBody>
          <a:bodyPr lIns="0" tIns="0" rIns="0" bIns="0">
            <a:normAutofit/>
          </a:bodyPr>
          <a:lstStyle/>
          <a:p>
            <a:pPr marL="432000" indent="-324000">
              <a:spcBef>
                <a:spcPts val="1417"/>
              </a:spcBef>
              <a:buClr>
                <a:srgbClr val="FF3333"/>
              </a:buClr>
              <a:buSzPct val="45000"/>
              <a:buFont typeface="Wingdings" charset="2"/>
              <a:buChar char=""/>
            </a:pPr>
            <a:r>
              <a:rPr lang="en-US" sz="3200" b="0" strike="noStrike" spc="-1">
                <a:solidFill>
                  <a:srgbClr val="000000"/>
                </a:solidFill>
                <a:uFill>
                  <a:solidFill>
                    <a:srgbClr val="FFFFFF"/>
                  </a:solidFill>
                </a:uFill>
                <a:latin typeface="Nexa Light"/>
              </a:rPr>
              <a:t>Chapter 27 - Ex 1, 9, 10 &amp; 20</a:t>
            </a:r>
          </a:p>
        </p:txBody>
      </p:sp>
    </p:spTree>
    <p:extLst>
      <p:ext uri="{BB962C8B-B14F-4D97-AF65-F5344CB8AC3E}">
        <p14:creationId xmlns:p14="http://schemas.microsoft.com/office/powerpoint/2010/main" val="1817334729"/>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13"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14" name="TextShape 3"/>
          <p:cNvSpPr txBox="1"/>
          <p:nvPr/>
        </p:nvSpPr>
        <p:spPr>
          <a:xfrm>
            <a:off x="106200" y="71280"/>
            <a:ext cx="9037440" cy="973440"/>
          </a:xfrm>
          <a:prstGeom prst="rect">
            <a:avLst/>
          </a:prstGeom>
          <a:noFill/>
          <a:ln>
            <a:noFill/>
          </a:ln>
        </p:spPr>
        <p:txBody>
          <a:bodyPr anchor="ctr"/>
          <a:lstStyle/>
          <a:p>
            <a:pPr>
              <a:lnSpc>
                <a:spcPct val="90000"/>
              </a:lnSpc>
            </a:pPr>
            <a:r>
              <a:rPr lang="en-US" sz="4000" b="0" strike="noStrike" spc="-1">
                <a:solidFill>
                  <a:srgbClr val="FF3333"/>
                </a:solidFill>
                <a:uFill>
                  <a:solidFill>
                    <a:srgbClr val="FFFFFF"/>
                  </a:solidFill>
                </a:uFill>
                <a:latin typeface="Nexa Light"/>
              </a:rPr>
              <a:t>Foreign Exchange Markets</a:t>
            </a:r>
            <a:endParaRPr lang="en-US" sz="4000" b="0" strike="noStrike" cap="all" spc="-1">
              <a:solidFill>
                <a:srgbClr val="FF3333"/>
              </a:solidFill>
              <a:uFill>
                <a:solidFill>
                  <a:srgbClr val="FFFFFF"/>
                </a:solidFill>
              </a:uFill>
              <a:latin typeface="Nexa Light"/>
            </a:endParaRPr>
          </a:p>
        </p:txBody>
      </p:sp>
      <p:sp>
        <p:nvSpPr>
          <p:cNvPr id="115" name="TextShape 4"/>
          <p:cNvSpPr txBox="1"/>
          <p:nvPr/>
        </p:nvSpPr>
        <p:spPr>
          <a:xfrm>
            <a:off x="489960" y="1523880"/>
            <a:ext cx="8025120" cy="4652640"/>
          </a:xfrm>
          <a:prstGeom prst="rect">
            <a:avLst/>
          </a:prstGeom>
          <a:noFill/>
          <a:ln>
            <a:noFill/>
          </a:ln>
        </p:spPr>
        <p:txBody>
          <a:bodyPr>
            <a:normAutofit/>
          </a:bodyPr>
          <a:lstStyle/>
          <a:p>
            <a:pPr>
              <a:lnSpc>
                <a:spcPct val="100000"/>
              </a:lnSpc>
              <a:spcBef>
                <a:spcPts val="1001"/>
              </a:spcBef>
            </a:pPr>
            <a:r>
              <a:rPr lang="en-US" sz="2800" b="1" strike="noStrike" spc="-1" dirty="0">
                <a:solidFill>
                  <a:srgbClr val="000000"/>
                </a:solidFill>
                <a:uFill>
                  <a:solidFill>
                    <a:srgbClr val="FFFFFF"/>
                  </a:solidFill>
                </a:uFill>
                <a:latin typeface="Nexa Light"/>
              </a:rPr>
              <a:t>Forward Premiums and Forward Discounts</a:t>
            </a:r>
          </a:p>
          <a:p>
            <a:pPr>
              <a:lnSpc>
                <a:spcPct val="100000"/>
              </a:lnSpc>
              <a:spcBef>
                <a:spcPts val="1001"/>
              </a:spcBef>
            </a:pPr>
            <a:endParaRPr lang="en-US" sz="2800" b="0" strike="noStrike" spc="-1" dirty="0">
              <a:solidFill>
                <a:srgbClr val="000000"/>
              </a:solidFill>
              <a:uFill>
                <a:solidFill>
                  <a:srgbClr val="FFFFFF"/>
                </a:solidFill>
              </a:uFill>
              <a:latin typeface="Nexa Light"/>
            </a:endParaRPr>
          </a:p>
          <a:p>
            <a:pPr>
              <a:lnSpc>
                <a:spcPct val="100000"/>
              </a:lnSpc>
              <a:spcBef>
                <a:spcPts val="1001"/>
              </a:spcBef>
            </a:pPr>
            <a:r>
              <a:rPr lang="en-US" sz="2800" b="1" i="1" u="sng" strike="noStrike" spc="-1" dirty="0">
                <a:solidFill>
                  <a:srgbClr val="000000"/>
                </a:solidFill>
                <a:uFill>
                  <a:solidFill>
                    <a:srgbClr val="FFFFFF"/>
                  </a:solidFill>
                </a:uFill>
                <a:latin typeface="Nexa Light"/>
              </a:rPr>
              <a:t>Example </a:t>
            </a:r>
            <a:endParaRPr lang="en-US" sz="2800" b="0" strike="noStrike" spc="-1" dirty="0">
              <a:solidFill>
                <a:srgbClr val="000000"/>
              </a:solidFill>
              <a:uFill>
                <a:solidFill>
                  <a:srgbClr val="FFFFFF"/>
                </a:solidFill>
              </a:uFill>
              <a:latin typeface="Nexa Light"/>
            </a:endParaRPr>
          </a:p>
          <a:p>
            <a:pPr>
              <a:lnSpc>
                <a:spcPct val="100000"/>
              </a:lnSpc>
              <a:spcBef>
                <a:spcPts val="1001"/>
              </a:spcBef>
            </a:pPr>
            <a:r>
              <a:rPr lang="en-US" sz="2800" b="0" i="1" strike="noStrike" spc="-1" dirty="0">
                <a:solidFill>
                  <a:srgbClr val="000000"/>
                </a:solidFill>
                <a:uFill>
                  <a:solidFill>
                    <a:srgbClr val="FFFFFF"/>
                  </a:solidFill>
                </a:uFill>
                <a:latin typeface="Nexa Light"/>
              </a:rPr>
              <a:t>The Brazil real spot price is 2.5218 real per dollar, and the 3-month forward rate is 2.5874 real per dollar. What is the premium and discount relationship? </a:t>
            </a:r>
            <a:endParaRPr lang="en-US" sz="2800" b="0" strike="noStrike" spc="-1" dirty="0">
              <a:solidFill>
                <a:srgbClr val="000000"/>
              </a:solidFill>
              <a:uFill>
                <a:solidFill>
                  <a:srgbClr val="FFFFFF"/>
                </a:solidFill>
              </a:uFill>
              <a:latin typeface="Nexa Light"/>
            </a:endParaRP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17"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18" name="TextShape 3"/>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Foreign Exchange Markets</a:t>
            </a:r>
            <a:endParaRPr lang="en-US" sz="4000" b="0" strike="noStrike" cap="all" spc="-1">
              <a:solidFill>
                <a:srgbClr val="FF3333"/>
              </a:solidFill>
              <a:uFill>
                <a:solidFill>
                  <a:srgbClr val="FFFFFF"/>
                </a:solidFill>
              </a:uFill>
              <a:latin typeface="Nexa Light"/>
            </a:endParaRPr>
          </a:p>
        </p:txBody>
      </p:sp>
      <p:sp>
        <p:nvSpPr>
          <p:cNvPr id="119" name="CustomShape 4"/>
          <p:cNvSpPr/>
          <p:nvPr/>
        </p:nvSpPr>
        <p:spPr>
          <a:xfrm>
            <a:off x="357438" y="853200"/>
            <a:ext cx="8025120" cy="27798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nSpc>
                <a:spcPct val="100000"/>
              </a:lnSpc>
              <a:spcBef>
                <a:spcPts val="1001"/>
              </a:spcBef>
            </a:pPr>
            <a:r>
              <a:rPr lang="en-US" sz="2400" b="1" i="1" u="sng" strike="noStrike" spc="-1" dirty="0">
                <a:solidFill>
                  <a:srgbClr val="000000"/>
                </a:solidFill>
                <a:uFill>
                  <a:solidFill>
                    <a:srgbClr val="FFFFFF"/>
                  </a:solidFill>
                </a:uFill>
                <a:latin typeface="Nexa Light"/>
              </a:rPr>
              <a:t>Example </a:t>
            </a:r>
            <a:endParaRPr lang="en-US" sz="2400" b="0" strike="noStrike" spc="-1" dirty="0">
              <a:solidFill>
                <a:srgbClr val="000000"/>
              </a:solidFill>
              <a:uFill>
                <a:solidFill>
                  <a:srgbClr val="FFFFFF"/>
                </a:solidFill>
              </a:uFill>
              <a:latin typeface="Arial"/>
            </a:endParaRPr>
          </a:p>
          <a:p>
            <a:pPr>
              <a:lnSpc>
                <a:spcPct val="100000"/>
              </a:lnSpc>
              <a:spcBef>
                <a:spcPts val="1001"/>
              </a:spcBef>
            </a:pPr>
            <a:r>
              <a:rPr lang="en-US" sz="2400" b="0" i="1" strike="noStrike" spc="-1" dirty="0">
                <a:solidFill>
                  <a:srgbClr val="000000"/>
                </a:solidFill>
                <a:uFill>
                  <a:solidFill>
                    <a:srgbClr val="FFFFFF"/>
                  </a:solidFill>
                </a:uFill>
                <a:latin typeface="Nexa Light"/>
              </a:rPr>
              <a:t>The Brazil real spot price is 2.5218 real per dollar, and the 3-month forward rate is 2.5874 real per dollar. </a:t>
            </a:r>
          </a:p>
          <a:p>
            <a:pPr>
              <a:lnSpc>
                <a:spcPct val="100000"/>
              </a:lnSpc>
              <a:spcBef>
                <a:spcPts val="1001"/>
              </a:spcBef>
            </a:pPr>
            <a:r>
              <a:rPr lang="en-US" sz="2400" b="1" i="1" spc="-1" dirty="0">
                <a:solidFill>
                  <a:srgbClr val="000000"/>
                </a:solidFill>
                <a:uFill>
                  <a:solidFill>
                    <a:srgbClr val="FFFFFF"/>
                  </a:solidFill>
                </a:uFill>
                <a:latin typeface="Nexa Light"/>
              </a:rPr>
              <a:t>Question</a:t>
            </a:r>
          </a:p>
          <a:p>
            <a:pPr>
              <a:lnSpc>
                <a:spcPct val="100000"/>
              </a:lnSpc>
              <a:spcBef>
                <a:spcPts val="1001"/>
              </a:spcBef>
            </a:pPr>
            <a:r>
              <a:rPr lang="en-US" sz="2400" b="0" i="1" strike="noStrike" spc="-1" dirty="0">
                <a:solidFill>
                  <a:srgbClr val="000000"/>
                </a:solidFill>
                <a:uFill>
                  <a:solidFill>
                    <a:srgbClr val="FFFFFF"/>
                  </a:solidFill>
                </a:uFill>
                <a:latin typeface="Nexa Light"/>
              </a:rPr>
              <a:t>What is the premium and discount relationship? </a:t>
            </a:r>
          </a:p>
          <a:p>
            <a:pPr>
              <a:lnSpc>
                <a:spcPct val="100000"/>
              </a:lnSpc>
              <a:spcBef>
                <a:spcPts val="1001"/>
              </a:spcBef>
            </a:pPr>
            <a:r>
              <a:rPr lang="en-US" sz="2400" b="1" i="1" spc="-1" dirty="0">
                <a:solidFill>
                  <a:srgbClr val="000000"/>
                </a:solidFill>
                <a:uFill>
                  <a:solidFill>
                    <a:srgbClr val="FFFFFF"/>
                  </a:solidFill>
                </a:uFill>
                <a:latin typeface="Nexa Light"/>
              </a:rPr>
              <a:t>Answer</a:t>
            </a:r>
            <a:endParaRPr lang="en-US" sz="2400" b="1" strike="noStrike" spc="-1" dirty="0">
              <a:solidFill>
                <a:srgbClr val="000000"/>
              </a:solidFill>
              <a:uFill>
                <a:solidFill>
                  <a:srgbClr val="FFFFFF"/>
                </a:solidFill>
              </a:uFill>
              <a:latin typeface="Arial"/>
            </a:endParaRPr>
          </a:p>
        </p:txBody>
      </p:sp>
      <p:pic>
        <p:nvPicPr>
          <p:cNvPr id="120" name="Picture 119"/>
          <p:cNvPicPr/>
          <p:nvPr/>
        </p:nvPicPr>
        <p:blipFill>
          <a:blip r:embed="rId3"/>
          <a:stretch/>
        </p:blipFill>
        <p:spPr>
          <a:xfrm>
            <a:off x="1434960" y="4152842"/>
            <a:ext cx="5499000" cy="2057400"/>
          </a:xfrm>
          <a:prstGeom prst="rect">
            <a:avLst/>
          </a:prstGeom>
          <a:ln>
            <a:noFill/>
          </a:ln>
        </p:spPr>
      </p:pic>
      <p:sp>
        <p:nvSpPr>
          <p:cNvPr id="121" name="CustomShape 5"/>
          <p:cNvSpPr/>
          <p:nvPr/>
        </p:nvSpPr>
        <p:spPr>
          <a:xfrm>
            <a:off x="1879200" y="4127642"/>
            <a:ext cx="127080" cy="851040"/>
          </a:xfrm>
          <a:custGeom>
            <a:avLst/>
            <a:gdLst/>
            <a:ahLst/>
            <a:cxnLst/>
            <a:rect l="0" t="0" r="r" b="b"/>
            <a:pathLst>
              <a:path w="355" h="2366">
                <a:moveTo>
                  <a:pt x="354" y="0"/>
                </a:moveTo>
                <a:cubicBezTo>
                  <a:pt x="265" y="0"/>
                  <a:pt x="177" y="98"/>
                  <a:pt x="177" y="197"/>
                </a:cubicBezTo>
                <a:lnTo>
                  <a:pt x="177" y="985"/>
                </a:lnTo>
                <a:cubicBezTo>
                  <a:pt x="177" y="1083"/>
                  <a:pt x="88" y="1182"/>
                  <a:pt x="0" y="1182"/>
                </a:cubicBezTo>
                <a:cubicBezTo>
                  <a:pt x="88" y="1182"/>
                  <a:pt x="177" y="1281"/>
                  <a:pt x="177" y="1379"/>
                </a:cubicBezTo>
                <a:lnTo>
                  <a:pt x="177" y="2167"/>
                </a:lnTo>
                <a:cubicBezTo>
                  <a:pt x="177" y="2266"/>
                  <a:pt x="265" y="2365"/>
                  <a:pt x="354" y="2365"/>
                </a:cubicBezTo>
              </a:path>
            </a:pathLst>
          </a:custGeom>
          <a:noFill/>
          <a:ln w="12600">
            <a:solidFill>
              <a:srgbClr val="000000"/>
            </a:solidFill>
            <a:round/>
          </a:ln>
        </p:spPr>
        <p:style>
          <a:lnRef idx="0">
            <a:scrgbClr r="0" g="0" b="0"/>
          </a:lnRef>
          <a:fillRef idx="0">
            <a:scrgbClr r="0" g="0" b="0"/>
          </a:fillRef>
          <a:effectRef idx="0">
            <a:scrgbClr r="0" g="0" b="0"/>
          </a:effectRef>
          <a:fontRef idx="minor"/>
        </p:style>
      </p:sp>
      <p:sp>
        <p:nvSpPr>
          <p:cNvPr id="122" name="CustomShape 6"/>
          <p:cNvSpPr/>
          <p:nvPr/>
        </p:nvSpPr>
        <p:spPr>
          <a:xfrm>
            <a:off x="2628360" y="5385122"/>
            <a:ext cx="127080" cy="851040"/>
          </a:xfrm>
          <a:custGeom>
            <a:avLst/>
            <a:gdLst/>
            <a:ahLst/>
            <a:cxnLst/>
            <a:rect l="0" t="0" r="r" b="b"/>
            <a:pathLst>
              <a:path w="355" h="2366">
                <a:moveTo>
                  <a:pt x="354" y="0"/>
                </a:moveTo>
                <a:cubicBezTo>
                  <a:pt x="265" y="0"/>
                  <a:pt x="177" y="98"/>
                  <a:pt x="177" y="197"/>
                </a:cubicBezTo>
                <a:lnTo>
                  <a:pt x="177" y="985"/>
                </a:lnTo>
                <a:cubicBezTo>
                  <a:pt x="177" y="1083"/>
                  <a:pt x="88" y="1182"/>
                  <a:pt x="0" y="1182"/>
                </a:cubicBezTo>
                <a:cubicBezTo>
                  <a:pt x="88" y="1182"/>
                  <a:pt x="177" y="1281"/>
                  <a:pt x="177" y="1379"/>
                </a:cubicBezTo>
                <a:lnTo>
                  <a:pt x="177" y="2167"/>
                </a:lnTo>
                <a:cubicBezTo>
                  <a:pt x="177" y="2266"/>
                  <a:pt x="265" y="2365"/>
                  <a:pt x="354" y="2365"/>
                </a:cubicBezTo>
              </a:path>
            </a:pathLst>
          </a:custGeom>
          <a:noFill/>
          <a:ln w="12600">
            <a:solidFill>
              <a:srgbClr val="000000"/>
            </a:solidFill>
            <a:round/>
          </a:ln>
        </p:spPr>
        <p:style>
          <a:lnRef idx="0">
            <a:scrgbClr r="0" g="0" b="0"/>
          </a:lnRef>
          <a:fillRef idx="0">
            <a:scrgbClr r="0" g="0" b="0"/>
          </a:fillRef>
          <a:effectRef idx="0">
            <a:scrgbClr r="0" g="0" b="0"/>
          </a:effectRef>
          <a:fontRef idx="minor"/>
        </p:style>
      </p:sp>
      <p:sp>
        <p:nvSpPr>
          <p:cNvPr id="123" name="CustomShape 7"/>
          <p:cNvSpPr/>
          <p:nvPr/>
        </p:nvSpPr>
        <p:spPr>
          <a:xfrm>
            <a:off x="3757320" y="4090202"/>
            <a:ext cx="127080" cy="851040"/>
          </a:xfrm>
          <a:custGeom>
            <a:avLst/>
            <a:gdLst/>
            <a:ahLst/>
            <a:cxnLst/>
            <a:rect l="0" t="0" r="r" b="b"/>
            <a:pathLst>
              <a:path w="355" h="2366">
                <a:moveTo>
                  <a:pt x="0" y="2365"/>
                </a:moveTo>
                <a:cubicBezTo>
                  <a:pt x="89" y="2365"/>
                  <a:pt x="177" y="2267"/>
                  <a:pt x="177" y="2168"/>
                </a:cubicBezTo>
                <a:lnTo>
                  <a:pt x="177" y="1380"/>
                </a:lnTo>
                <a:cubicBezTo>
                  <a:pt x="177" y="1282"/>
                  <a:pt x="266" y="1183"/>
                  <a:pt x="354" y="1183"/>
                </a:cubicBezTo>
                <a:cubicBezTo>
                  <a:pt x="266" y="1183"/>
                  <a:pt x="177" y="1084"/>
                  <a:pt x="177" y="986"/>
                </a:cubicBezTo>
                <a:lnTo>
                  <a:pt x="177" y="198"/>
                </a:lnTo>
                <a:cubicBezTo>
                  <a:pt x="177" y="99"/>
                  <a:pt x="89" y="0"/>
                  <a:pt x="0" y="0"/>
                </a:cubicBezTo>
              </a:path>
            </a:pathLst>
          </a:custGeom>
          <a:noFill/>
          <a:ln w="12600">
            <a:solidFill>
              <a:srgbClr val="000000"/>
            </a:solidFill>
            <a:round/>
          </a:ln>
        </p:spPr>
        <p:style>
          <a:lnRef idx="0">
            <a:scrgbClr r="0" g="0" b="0"/>
          </a:lnRef>
          <a:fillRef idx="0">
            <a:scrgbClr r="0" g="0" b="0"/>
          </a:fillRef>
          <a:effectRef idx="0">
            <a:scrgbClr r="0" g="0" b="0"/>
          </a:effectRef>
          <a:fontRef idx="minor"/>
        </p:style>
      </p:sp>
      <p:sp>
        <p:nvSpPr>
          <p:cNvPr id="124" name="CustomShape 8"/>
          <p:cNvSpPr/>
          <p:nvPr/>
        </p:nvSpPr>
        <p:spPr>
          <a:xfrm>
            <a:off x="3719160" y="5398442"/>
            <a:ext cx="127080" cy="851040"/>
          </a:xfrm>
          <a:custGeom>
            <a:avLst/>
            <a:gdLst/>
            <a:ahLst/>
            <a:cxnLst/>
            <a:rect l="0" t="0" r="r" b="b"/>
            <a:pathLst>
              <a:path w="355" h="2366">
                <a:moveTo>
                  <a:pt x="0" y="2365"/>
                </a:moveTo>
                <a:cubicBezTo>
                  <a:pt x="89" y="2365"/>
                  <a:pt x="177" y="2267"/>
                  <a:pt x="177" y="2168"/>
                </a:cubicBezTo>
                <a:lnTo>
                  <a:pt x="177" y="1380"/>
                </a:lnTo>
                <a:cubicBezTo>
                  <a:pt x="177" y="1282"/>
                  <a:pt x="266" y="1183"/>
                  <a:pt x="354" y="1183"/>
                </a:cubicBezTo>
                <a:cubicBezTo>
                  <a:pt x="266" y="1183"/>
                  <a:pt x="177" y="1084"/>
                  <a:pt x="177" y="986"/>
                </a:cubicBezTo>
                <a:lnTo>
                  <a:pt x="177" y="198"/>
                </a:lnTo>
                <a:cubicBezTo>
                  <a:pt x="177" y="99"/>
                  <a:pt x="89" y="0"/>
                  <a:pt x="0" y="0"/>
                </a:cubicBezTo>
              </a:path>
            </a:pathLst>
          </a:custGeom>
          <a:noFill/>
          <a:ln w="12600">
            <a:solidFill>
              <a:srgbClr val="000000"/>
            </a:solidFill>
            <a:round/>
          </a:ln>
        </p:spPr>
        <p:style>
          <a:lnRef idx="0">
            <a:scrgbClr r="0" g="0" b="0"/>
          </a:lnRef>
          <a:fillRef idx="0">
            <a:scrgbClr r="0" g="0" b="0"/>
          </a:fillRef>
          <a:effectRef idx="0">
            <a:scrgbClr r="0" g="0" b="0"/>
          </a:effectRef>
          <a:fontRef idx="minor"/>
        </p:style>
      </p:sp>
      <p:sp>
        <p:nvSpPr>
          <p:cNvPr id="2" name="TextBox 1">
            <a:extLst>
              <a:ext uri="{FF2B5EF4-FFF2-40B4-BE49-F238E27FC236}">
                <a16:creationId xmlns:a16="http://schemas.microsoft.com/office/drawing/2014/main" id="{AE2CB8E6-5292-5C46-86D1-9BF540BD3A1E}"/>
              </a:ext>
            </a:extLst>
          </p:cNvPr>
          <p:cNvSpPr txBox="1"/>
          <p:nvPr/>
        </p:nvSpPr>
        <p:spPr>
          <a:xfrm>
            <a:off x="473408" y="3689016"/>
            <a:ext cx="772296" cy="369332"/>
          </a:xfrm>
          <a:prstGeom prst="rect">
            <a:avLst/>
          </a:prstGeom>
          <a:noFill/>
          <a:ln w="15875">
            <a:solidFill>
              <a:schemeClr val="tx1"/>
            </a:solidFill>
          </a:ln>
        </p:spPr>
        <p:txBody>
          <a:bodyPr wrap="square" rtlCol="0">
            <a:spAutoFit/>
          </a:bodyPr>
          <a:lstStyle/>
          <a:p>
            <a:pPr algn="ctr"/>
            <a:r>
              <a:rPr lang="en-US" b="1" dirty="0"/>
              <a:t>Time</a:t>
            </a:r>
          </a:p>
        </p:txBody>
      </p:sp>
      <p:cxnSp>
        <p:nvCxnSpPr>
          <p:cNvPr id="4" name="Straight Arrow Connector 3">
            <a:extLst>
              <a:ext uri="{FF2B5EF4-FFF2-40B4-BE49-F238E27FC236}">
                <a16:creationId xmlns:a16="http://schemas.microsoft.com/office/drawing/2014/main" id="{E224EEF2-92ED-1A4C-936A-90437ED00F3D}"/>
              </a:ext>
            </a:extLst>
          </p:cNvPr>
          <p:cNvCxnSpPr>
            <a:cxnSpLocks/>
          </p:cNvCxnSpPr>
          <p:nvPr/>
        </p:nvCxnSpPr>
        <p:spPr>
          <a:xfrm>
            <a:off x="1245704" y="4058348"/>
            <a:ext cx="189256" cy="30161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685800" y="6248520"/>
            <a:ext cx="1904760" cy="456840"/>
          </a:xfrm>
          <a:prstGeom prst="rect">
            <a:avLst/>
          </a:prstGeom>
          <a:noFill/>
          <a:ln>
            <a:noFill/>
          </a:ln>
        </p:spPr>
        <p:style>
          <a:lnRef idx="0">
            <a:scrgbClr r="0" g="0" b="0"/>
          </a:lnRef>
          <a:fillRef idx="0">
            <a:scrgbClr r="0" g="0" b="0"/>
          </a:fillRef>
          <a:effectRef idx="0">
            <a:scrgbClr r="0" g="0" b="0"/>
          </a:effectRef>
          <a:fontRef idx="minor"/>
        </p:style>
      </p:sp>
      <p:sp>
        <p:nvSpPr>
          <p:cNvPr id="126" name="CustomShape 2"/>
          <p:cNvSpPr/>
          <p:nvPr/>
        </p:nvSpPr>
        <p:spPr>
          <a:xfrm>
            <a:off x="3124080" y="6248520"/>
            <a:ext cx="2895120" cy="456840"/>
          </a:xfrm>
          <a:prstGeom prst="rect">
            <a:avLst/>
          </a:prstGeom>
          <a:noFill/>
          <a:ln>
            <a:noFill/>
          </a:ln>
        </p:spPr>
        <p:style>
          <a:lnRef idx="0">
            <a:scrgbClr r="0" g="0" b="0"/>
          </a:lnRef>
          <a:fillRef idx="0">
            <a:scrgbClr r="0" g="0" b="0"/>
          </a:fillRef>
          <a:effectRef idx="0">
            <a:scrgbClr r="0" g="0" b="0"/>
          </a:effectRef>
          <a:fontRef idx="minor"/>
        </p:style>
      </p:sp>
      <p:sp>
        <p:nvSpPr>
          <p:cNvPr id="127" name="TextShape 3"/>
          <p:cNvSpPr txBox="1"/>
          <p:nvPr/>
        </p:nvSpPr>
        <p:spPr>
          <a:xfrm>
            <a:off x="106200" y="71280"/>
            <a:ext cx="9037440" cy="973440"/>
          </a:xfrm>
          <a:prstGeom prst="rect">
            <a:avLst/>
          </a:prstGeom>
          <a:noFill/>
          <a:ln>
            <a:noFill/>
          </a:ln>
        </p:spPr>
        <p:txBody>
          <a:bodyPr anchor="ctr"/>
          <a:lstStyle/>
          <a:p>
            <a:pPr>
              <a:lnSpc>
                <a:spcPct val="100000"/>
              </a:lnSpc>
            </a:pPr>
            <a:r>
              <a:rPr lang="en-US" sz="4000" b="0" strike="noStrike" spc="-1">
                <a:solidFill>
                  <a:srgbClr val="FF3333"/>
                </a:solidFill>
                <a:uFill>
                  <a:solidFill>
                    <a:srgbClr val="FFFFFF"/>
                  </a:solidFill>
                </a:uFill>
                <a:latin typeface="Nexa Light"/>
              </a:rPr>
              <a:t>Foreign Exchange Markets</a:t>
            </a:r>
            <a:endParaRPr lang="en-US" sz="4000" b="0" strike="noStrike" cap="all" spc="-1">
              <a:solidFill>
                <a:srgbClr val="FF3333"/>
              </a:solidFill>
              <a:uFill>
                <a:solidFill>
                  <a:srgbClr val="FFFFFF"/>
                </a:solidFill>
              </a:uFill>
              <a:latin typeface="Nexa Light"/>
            </a:endParaRPr>
          </a:p>
        </p:txBody>
      </p:sp>
      <p:sp>
        <p:nvSpPr>
          <p:cNvPr id="128" name="TextShape 4"/>
          <p:cNvSpPr txBox="1"/>
          <p:nvPr/>
        </p:nvSpPr>
        <p:spPr>
          <a:xfrm>
            <a:off x="505800" y="1372320"/>
            <a:ext cx="7695720" cy="4548600"/>
          </a:xfrm>
          <a:prstGeom prst="rect">
            <a:avLst/>
          </a:prstGeom>
          <a:noFill/>
          <a:ln>
            <a:noFill/>
          </a:ln>
        </p:spPr>
        <p:txBody>
          <a:bodyPr/>
          <a:lstStyle/>
          <a:p>
            <a:pPr>
              <a:lnSpc>
                <a:spcPct val="100000"/>
              </a:lnSpc>
              <a:spcBef>
                <a:spcPts val="1001"/>
              </a:spcBef>
            </a:pPr>
            <a:r>
              <a:rPr lang="en-US" sz="2400" b="1" i="1" u="sng" strike="noStrike" spc="-1" dirty="0">
                <a:solidFill>
                  <a:srgbClr val="000000"/>
                </a:solidFill>
                <a:uFill>
                  <a:solidFill>
                    <a:srgbClr val="FFFFFF"/>
                  </a:solidFill>
                </a:uFill>
                <a:latin typeface="Nexa Light"/>
              </a:rPr>
              <a:t>Example </a:t>
            </a:r>
            <a:endParaRPr lang="en-US" sz="2400" b="0" strike="noStrike" spc="-1" dirty="0">
              <a:solidFill>
                <a:srgbClr val="000000"/>
              </a:solidFill>
              <a:uFill>
                <a:solidFill>
                  <a:srgbClr val="FFFFFF"/>
                </a:solidFill>
              </a:uFill>
              <a:latin typeface="Nexa Light"/>
            </a:endParaRPr>
          </a:p>
          <a:p>
            <a:pPr>
              <a:lnSpc>
                <a:spcPct val="100000"/>
              </a:lnSpc>
              <a:spcBef>
                <a:spcPts val="1001"/>
              </a:spcBef>
            </a:pPr>
            <a:r>
              <a:rPr lang="en-US" sz="2400" b="0" i="1" strike="noStrike" spc="-1" dirty="0">
                <a:solidFill>
                  <a:srgbClr val="000000"/>
                </a:solidFill>
                <a:uFill>
                  <a:solidFill>
                    <a:srgbClr val="FFFFFF"/>
                  </a:solidFill>
                </a:uFill>
                <a:latin typeface="Nexa Light"/>
              </a:rPr>
              <a:t>The Brazil real spot price is 2.5218 real per dollar, and the 3-month forward rate is 2.5874 real per dollar. What is the premium and discount relationship? </a:t>
            </a:r>
            <a:endParaRPr lang="en-US" sz="2400" b="0" strike="noStrike" spc="-1" dirty="0">
              <a:solidFill>
                <a:srgbClr val="000000"/>
              </a:solidFill>
              <a:uFill>
                <a:solidFill>
                  <a:srgbClr val="FFFFFF"/>
                </a:solidFill>
              </a:uFill>
              <a:latin typeface="Nexa Light"/>
            </a:endParaRPr>
          </a:p>
          <a:p>
            <a:pPr marL="228600" indent="-228240">
              <a:lnSpc>
                <a:spcPct val="100000"/>
              </a:lnSpc>
              <a:spcBef>
                <a:spcPts val="1001"/>
              </a:spcBef>
            </a:pPr>
            <a:endParaRPr lang="en-US" sz="2400" b="0" strike="noStrike" spc="-1" dirty="0">
              <a:solidFill>
                <a:srgbClr val="000000"/>
              </a:solidFill>
              <a:uFill>
                <a:solidFill>
                  <a:srgbClr val="FFFFFF"/>
                </a:solidFill>
              </a:uFill>
              <a:latin typeface="Nexa Light"/>
            </a:endParaRPr>
          </a:p>
          <a:p>
            <a:pPr marL="12700" indent="-11113">
              <a:lnSpc>
                <a:spcPct val="100000"/>
              </a:lnSpc>
              <a:spcBef>
                <a:spcPts val="1001"/>
              </a:spcBef>
            </a:pPr>
            <a:r>
              <a:rPr lang="en-US" sz="2400" b="1" strike="noStrike" spc="-1" dirty="0">
                <a:solidFill>
                  <a:srgbClr val="000000"/>
                </a:solidFill>
                <a:uFill>
                  <a:solidFill>
                    <a:srgbClr val="FFFFFF"/>
                  </a:solidFill>
                </a:uFill>
                <a:latin typeface="Nexa Light"/>
              </a:rPr>
              <a:t>Answer</a:t>
            </a:r>
            <a:r>
              <a:rPr lang="en-US" sz="2400" b="0" strike="noStrike" spc="-1" dirty="0">
                <a:solidFill>
                  <a:srgbClr val="000000"/>
                </a:solidFill>
                <a:uFill>
                  <a:solidFill>
                    <a:srgbClr val="FFFFFF"/>
                  </a:solidFill>
                </a:uFill>
                <a:latin typeface="Nexa Light"/>
              </a:rPr>
              <a:t> - The dollar is selling at a 10.1% premium, relative to the real.  The real is selling at a 10.1% discount, relative to the dollar.</a:t>
            </a:r>
          </a:p>
          <a:p>
            <a:pPr marL="1257660" lvl="2" indent="-342900">
              <a:spcBef>
                <a:spcPts val="1001"/>
              </a:spcBef>
              <a:buFont typeface="Arial" panose="020B0604020202020204" pitchFamily="34" charset="0"/>
              <a:buChar char="•"/>
            </a:pPr>
            <a:r>
              <a:rPr lang="en-US" sz="2400" b="0" strike="noStrike" spc="-1" dirty="0">
                <a:solidFill>
                  <a:srgbClr val="000000"/>
                </a:solidFill>
                <a:uFill>
                  <a:solidFill>
                    <a:srgbClr val="FFFFFF"/>
                  </a:solidFill>
                </a:uFill>
                <a:latin typeface="Nexa Light"/>
              </a:rPr>
              <a:t>The Real is Depreciating against the $</a:t>
            </a:r>
          </a:p>
          <a:p>
            <a:pPr marL="1257660" lvl="2" indent="-342900">
              <a:spcBef>
                <a:spcPts val="1001"/>
              </a:spcBef>
              <a:buFont typeface="Arial" panose="020B0604020202020204" pitchFamily="34" charset="0"/>
              <a:buChar char="•"/>
            </a:pPr>
            <a:r>
              <a:rPr lang="en-US" sz="2400" spc="-1" dirty="0">
                <a:solidFill>
                  <a:srgbClr val="000000"/>
                </a:solidFill>
                <a:uFill>
                  <a:solidFill>
                    <a:srgbClr val="FFFFFF"/>
                  </a:solidFill>
                </a:uFill>
                <a:latin typeface="Nexa Light"/>
              </a:rPr>
              <a:t>The $ is Appreciating against the Real</a:t>
            </a:r>
            <a:endParaRPr lang="en-US" sz="2400" b="0" strike="noStrike" spc="-1" dirty="0">
              <a:solidFill>
                <a:srgbClr val="000000"/>
              </a:solidFill>
              <a:uFill>
                <a:solidFill>
                  <a:srgbClr val="FFFFFF"/>
                </a:solidFill>
              </a:uFill>
              <a:latin typeface="Nexa Light"/>
            </a:endParaRPr>
          </a:p>
        </p:txBody>
      </p:sp>
    </p:spTree>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3335</TotalTime>
  <Words>3092</Words>
  <Application>Microsoft Macintosh PowerPoint</Application>
  <PresentationFormat>On-screen Show (4:3)</PresentationFormat>
  <Paragraphs>486</Paragraphs>
  <Slides>60</Slides>
  <Notes>43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60</vt:i4>
      </vt:variant>
    </vt:vector>
  </HeadingPairs>
  <TitlesOfParts>
    <vt:vector size="70" baseType="lpstr">
      <vt:lpstr>Arial</vt:lpstr>
      <vt:lpstr>Calibri</vt:lpstr>
      <vt:lpstr>Cambria Math</vt:lpstr>
      <vt:lpstr>DejaVu Sans</vt:lpstr>
      <vt:lpstr>Nexa Light</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Matt Will</dc:creator>
  <dc:description/>
  <cp:lastModifiedBy>PGK</cp:lastModifiedBy>
  <cp:revision>109</cp:revision>
  <dcterms:created xsi:type="dcterms:W3CDTF">2015-10-07T12:27:36Z</dcterms:created>
  <dcterms:modified xsi:type="dcterms:W3CDTF">2020-02-26T15:22:38Z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25</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36</vt:i4>
  </property>
</Properties>
</file>