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9"/>
  </p:notesMasterIdLst>
  <p:sldIdLst>
    <p:sldId id="256" r:id="rId3"/>
    <p:sldId id="257" r:id="rId4"/>
    <p:sldId id="261" r:id="rId5"/>
    <p:sldId id="259" r:id="rId6"/>
    <p:sldId id="262" r:id="rId7"/>
    <p:sldId id="260" r:id="rId8"/>
  </p:sldIdLst>
  <p:sldSz cx="10080625" cy="7559675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25"/>
    <p:restoredTop sz="87583"/>
  </p:normalViewPr>
  <p:slideViewPr>
    <p:cSldViewPr snapToGrid="0" snapToObjects="1">
      <p:cViewPr varScale="1">
        <p:scale>
          <a:sx n="78" d="100"/>
          <a:sy n="78" d="100"/>
        </p:scale>
        <p:origin x="14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F0B77-0758-9E41-BD53-5061013254AA}" type="datetimeFigureOut">
              <a:rPr lang="en-US" smtClean="0"/>
              <a:t>2/23/20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EF5D1A-4A28-6448-91BA-56C86F3B8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388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Current Account: https://</a:t>
            </a:r>
            <a:r>
              <a:rPr lang="en-US" dirty="0" err="1"/>
              <a:t>youtu.be</a:t>
            </a:r>
            <a:r>
              <a:rPr lang="en-US" dirty="0"/>
              <a:t>/dirBYVjDk7A</a:t>
            </a:r>
          </a:p>
          <a:p>
            <a:endParaRPr lang="en-US" dirty="0"/>
          </a:p>
          <a:p>
            <a:r>
              <a:rPr lang="en-US" dirty="0"/>
              <a:t>Capital Account: https://</a:t>
            </a:r>
            <a:r>
              <a:rPr lang="en-US" dirty="0" err="1"/>
              <a:t>youtu.be</a:t>
            </a:r>
            <a:r>
              <a:rPr lang="en-US" dirty="0"/>
              <a:t>/AimYG1jYD0A</a:t>
            </a:r>
          </a:p>
          <a:p>
            <a:endParaRPr lang="en-US" dirty="0"/>
          </a:p>
          <a:p>
            <a:r>
              <a:rPr lang="en-US" dirty="0"/>
              <a:t>Why the Current Account and Capital Account net out:</a:t>
            </a:r>
          </a:p>
          <a:p>
            <a:r>
              <a:rPr lang="en-US" dirty="0"/>
              <a:t>https://</a:t>
            </a:r>
            <a:r>
              <a:rPr lang="en-US" dirty="0" err="1"/>
              <a:t>youtu.be</a:t>
            </a:r>
            <a:r>
              <a:rPr lang="en-US" dirty="0"/>
              <a:t>/tYmMEqro8D4</a:t>
            </a:r>
          </a:p>
          <a:p>
            <a:endParaRPr lang="en-US" dirty="0"/>
          </a:p>
          <a:p>
            <a:r>
              <a:rPr lang="en-US" dirty="0"/>
              <a:t>Financial Account: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EF5D1A-4A28-6448-91BA-56C86F3B8FF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7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6849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cap="all" spc="-1">
              <a:solidFill>
                <a:srgbClr val="FF3333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504000" y="1985400"/>
            <a:ext cx="9071640" cy="2318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504000" y="4524120"/>
            <a:ext cx="9071640" cy="2318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6849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cap="all" spc="-1">
              <a:solidFill>
                <a:srgbClr val="FF3333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504000" y="1985400"/>
            <a:ext cx="4426920" cy="2318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5152680" y="1985400"/>
            <a:ext cx="4426920" cy="2318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5152680" y="4524120"/>
            <a:ext cx="4426920" cy="2318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504000" y="4524120"/>
            <a:ext cx="4426920" cy="2318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6849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cap="all" spc="-1">
              <a:solidFill>
                <a:srgbClr val="FF3333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504000" y="1985400"/>
            <a:ext cx="2920680" cy="2318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3571200" y="1985400"/>
            <a:ext cx="2920680" cy="2318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638040" y="1985400"/>
            <a:ext cx="2920680" cy="2318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6638040" y="4524120"/>
            <a:ext cx="2920680" cy="2318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3571200" y="4524120"/>
            <a:ext cx="2920680" cy="2318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504000" y="4524120"/>
            <a:ext cx="2920680" cy="2318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6849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cap="all" spc="-1">
              <a:solidFill>
                <a:srgbClr val="FF3333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504000" y="1985400"/>
            <a:ext cx="9071640" cy="486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6849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cap="all" spc="-1">
              <a:solidFill>
                <a:srgbClr val="FF3333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504000" y="1985400"/>
            <a:ext cx="9071640" cy="4860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6849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cap="all" spc="-1">
              <a:solidFill>
                <a:srgbClr val="FF3333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504000" y="1985400"/>
            <a:ext cx="4426920" cy="4860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5152680" y="1985400"/>
            <a:ext cx="4426920" cy="4860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6849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cap="all" spc="-1">
              <a:solidFill>
                <a:srgbClr val="FF3333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6849000" cy="585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6849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cap="all" spc="-1">
              <a:solidFill>
                <a:srgbClr val="FF3333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4000" y="1985400"/>
            <a:ext cx="4426920" cy="2318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04000" y="4524120"/>
            <a:ext cx="4426920" cy="2318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152680" y="1985400"/>
            <a:ext cx="4426920" cy="4860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6849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cap="all" spc="-1">
              <a:solidFill>
                <a:srgbClr val="FF3333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504000" y="1985400"/>
            <a:ext cx="9071640" cy="486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6849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cap="all" spc="-1">
              <a:solidFill>
                <a:srgbClr val="FF3333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4000" y="1985400"/>
            <a:ext cx="4426920" cy="4860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152680" y="1985400"/>
            <a:ext cx="4426920" cy="2318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152680" y="4524120"/>
            <a:ext cx="4426920" cy="2318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6849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cap="all" spc="-1">
              <a:solidFill>
                <a:srgbClr val="FF3333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504000" y="1985400"/>
            <a:ext cx="4426920" cy="2318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152680" y="1985400"/>
            <a:ext cx="4426920" cy="2318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504000" y="4524120"/>
            <a:ext cx="9071640" cy="2318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6849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cap="all" spc="-1">
              <a:solidFill>
                <a:srgbClr val="FF3333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04000" y="1985400"/>
            <a:ext cx="9071640" cy="2318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04000" y="4524120"/>
            <a:ext cx="9071640" cy="2318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6849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cap="all" spc="-1">
              <a:solidFill>
                <a:srgbClr val="FF3333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504000" y="1985400"/>
            <a:ext cx="4426920" cy="2318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5152680" y="1985400"/>
            <a:ext cx="4426920" cy="2318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5152680" y="4524120"/>
            <a:ext cx="4426920" cy="2318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504000" y="4524120"/>
            <a:ext cx="4426920" cy="2318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6849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cap="all" spc="-1">
              <a:solidFill>
                <a:srgbClr val="FF3333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504000" y="1985400"/>
            <a:ext cx="2920680" cy="2318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571200" y="1985400"/>
            <a:ext cx="2920680" cy="2318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638040" y="1985400"/>
            <a:ext cx="2920680" cy="2318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638040" y="4524120"/>
            <a:ext cx="2920680" cy="2318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571200" y="4524120"/>
            <a:ext cx="2920680" cy="2318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504000" y="4524120"/>
            <a:ext cx="2920680" cy="2318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6849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cap="all" spc="-1">
              <a:solidFill>
                <a:srgbClr val="FF3333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985400"/>
            <a:ext cx="9071640" cy="4860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6849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cap="all" spc="-1">
              <a:solidFill>
                <a:srgbClr val="FF3333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504000" y="1985400"/>
            <a:ext cx="4426920" cy="4860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5152680" y="1985400"/>
            <a:ext cx="4426920" cy="4860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6849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cap="all" spc="-1">
              <a:solidFill>
                <a:srgbClr val="FF3333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6849000" cy="585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6849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cap="all" spc="-1">
              <a:solidFill>
                <a:srgbClr val="FF3333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504000" y="1985400"/>
            <a:ext cx="4426920" cy="2318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504000" y="4524120"/>
            <a:ext cx="4426920" cy="2318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5152680" y="1985400"/>
            <a:ext cx="4426920" cy="4860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6849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cap="all" spc="-1">
              <a:solidFill>
                <a:srgbClr val="FF3333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504000" y="1985400"/>
            <a:ext cx="4426920" cy="4860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5152680" y="1985400"/>
            <a:ext cx="4426920" cy="2318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5152680" y="4524120"/>
            <a:ext cx="4426920" cy="2318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6849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cap="all" spc="-1">
              <a:solidFill>
                <a:srgbClr val="FF3333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504000" y="1985400"/>
            <a:ext cx="4426920" cy="2318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5152680" y="1985400"/>
            <a:ext cx="4426920" cy="2318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504000" y="4524120"/>
            <a:ext cx="9071640" cy="2318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Nexa Ligh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86360" y="490356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Nexa Light"/>
              </a:rPr>
              <a:t>Click to edit the title text format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95000" y="6917040"/>
            <a:ext cx="9071640" cy="207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  <p:pic>
        <p:nvPicPr>
          <p:cNvPr id="2" name="Picture 1"/>
          <p:cNvPicPr/>
          <p:nvPr/>
        </p:nvPicPr>
        <p:blipFill>
          <a:blip r:embed="rId14"/>
          <a:stretch/>
        </p:blipFill>
        <p:spPr>
          <a:xfrm>
            <a:off x="1347120" y="261720"/>
            <a:ext cx="7536960" cy="4746960"/>
          </a:xfrm>
          <a:prstGeom prst="rect">
            <a:avLst/>
          </a:prstGeom>
          <a:ln>
            <a:noFill/>
          </a:ln>
        </p:spPr>
      </p:pic>
      <p:pic>
        <p:nvPicPr>
          <p:cNvPr id="3" name="Image 4"/>
          <p:cNvPicPr/>
          <p:nvPr/>
        </p:nvPicPr>
        <p:blipFill>
          <a:blip r:embed="rId15"/>
          <a:stretch/>
        </p:blipFill>
        <p:spPr>
          <a:xfrm>
            <a:off x="3654720" y="7083720"/>
            <a:ext cx="2772720" cy="36756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0" y="7014960"/>
            <a:ext cx="10103760" cy="547560"/>
          </a:xfrm>
          <a:prstGeom prst="rect">
            <a:avLst/>
          </a:prstGeom>
          <a:solidFill>
            <a:srgbClr val="FF3333"/>
          </a:solidFill>
          <a:ln w="9360">
            <a:noFill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" name="PlaceHolder 2"/>
          <p:cNvSpPr>
            <a:spLocks noGrp="1"/>
          </p:cNvSpPr>
          <p:nvPr>
            <p:ph type="title"/>
          </p:nvPr>
        </p:nvSpPr>
        <p:spPr>
          <a:xfrm>
            <a:off x="504000" y="301320"/>
            <a:ext cx="6849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3200" b="0" strike="noStrike" cap="all" spc="-1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Nexa Light"/>
              </a:rPr>
              <a:t>Click to edit the title text format</a:t>
            </a: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504000" y="1985400"/>
            <a:ext cx="9071640" cy="4860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3333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exa Light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3333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exa Light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3333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exa Light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3333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exa Light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3333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exa Light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3333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exa Light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3333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Nexa Light"/>
              </a:rPr>
              <a:t>Seventh Outline Level</a:t>
            </a:r>
          </a:p>
        </p:txBody>
      </p:sp>
      <p:sp>
        <p:nvSpPr>
          <p:cNvPr id="43" name="PlaceHolder 4"/>
          <p:cNvSpPr>
            <a:spLocks noGrp="1"/>
          </p:cNvSpPr>
          <p:nvPr>
            <p:ph type="ftr"/>
          </p:nvPr>
        </p:nvSpPr>
        <p:spPr>
          <a:xfrm>
            <a:off x="73440" y="7029720"/>
            <a:ext cx="5614920" cy="521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1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Nexa Light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sldNum"/>
          </p:nvPr>
        </p:nvSpPr>
        <p:spPr>
          <a:xfrm>
            <a:off x="5687280" y="7029720"/>
            <a:ext cx="2348280" cy="521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fld id="{EE9F10D5-40C5-40B7-BBCF-3FE6D7099466}" type="slidenum">
              <a:rPr lang="en-US" sz="1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Nexa Light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45" name="Image 11"/>
          <p:cNvPicPr/>
          <p:nvPr/>
        </p:nvPicPr>
        <p:blipFill>
          <a:blip r:embed="rId15"/>
          <a:stretch/>
        </p:blipFill>
        <p:spPr>
          <a:xfrm>
            <a:off x="8077680" y="7161480"/>
            <a:ext cx="1917360" cy="25416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486360" y="490356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Nexa Light"/>
              </a:rPr>
              <a:t>INTERNATIONAL FINANCE</a:t>
            </a:r>
            <a:br/>
            <a:r>
              <a:rPr lang="en-US" sz="3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Nexa Light"/>
              </a:rPr>
              <a:t>HW2 – Balance of Payments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504000" y="301320"/>
            <a:ext cx="684900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3200" b="0" strike="noStrike" cap="all" spc="-1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Nexa Light"/>
              </a:rPr>
              <a:t>Questions</a:t>
            </a:r>
          </a:p>
        </p:txBody>
      </p:sp>
      <p:pic>
        <p:nvPicPr>
          <p:cNvPr id="84" name="Picture 83"/>
          <p:cNvPicPr/>
          <p:nvPr/>
        </p:nvPicPr>
        <p:blipFill rotWithShape="1">
          <a:blip r:embed="rId2"/>
          <a:srcRect b="50198"/>
          <a:stretch/>
        </p:blipFill>
        <p:spPr>
          <a:xfrm>
            <a:off x="504000" y="1563480"/>
            <a:ext cx="9071640" cy="1657702"/>
          </a:xfrm>
          <a:prstGeom prst="rect">
            <a:avLst/>
          </a:prstGeom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093FEB8-073A-4F4E-AAB1-8C3654C4A382}"/>
              </a:ext>
            </a:extLst>
          </p:cNvPr>
          <p:cNvPicPr/>
          <p:nvPr/>
        </p:nvPicPr>
        <p:blipFill rotWithShape="1">
          <a:blip r:embed="rId3"/>
          <a:srcRect b="57465"/>
          <a:stretch/>
        </p:blipFill>
        <p:spPr>
          <a:xfrm>
            <a:off x="504000" y="4943193"/>
            <a:ext cx="9071640" cy="64711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504000" y="301320"/>
            <a:ext cx="684900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3200" b="0" strike="noStrike" cap="all" spc="-1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Nexa Light"/>
              </a:rPr>
              <a:t>Questions</a:t>
            </a:r>
          </a:p>
        </p:txBody>
      </p:sp>
      <p:pic>
        <p:nvPicPr>
          <p:cNvPr id="84" name="Picture 83"/>
          <p:cNvPicPr/>
          <p:nvPr/>
        </p:nvPicPr>
        <p:blipFill rotWithShape="1">
          <a:blip r:embed="rId2"/>
          <a:srcRect t="50427"/>
          <a:stretch/>
        </p:blipFill>
        <p:spPr>
          <a:xfrm>
            <a:off x="504000" y="1563480"/>
            <a:ext cx="9071640" cy="1650076"/>
          </a:xfrm>
          <a:prstGeom prst="rect">
            <a:avLst/>
          </a:prstGeom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2C12C64-FD9E-0E43-964F-0D672AEEC615}"/>
              </a:ext>
            </a:extLst>
          </p:cNvPr>
          <p:cNvPicPr/>
          <p:nvPr/>
        </p:nvPicPr>
        <p:blipFill rotWithShape="1">
          <a:blip r:embed="rId3"/>
          <a:srcRect t="43211"/>
          <a:stretch/>
        </p:blipFill>
        <p:spPr>
          <a:xfrm>
            <a:off x="504000" y="5133108"/>
            <a:ext cx="9071640" cy="86396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504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504000" y="301320"/>
            <a:ext cx="684900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3200" b="0" strike="noStrike" cap="all" spc="-1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Nexa Light"/>
              </a:rPr>
              <a:t>Question</a:t>
            </a:r>
          </a:p>
        </p:txBody>
      </p:sp>
      <p:pic>
        <p:nvPicPr>
          <p:cNvPr id="88" name="Picture 87"/>
          <p:cNvPicPr/>
          <p:nvPr/>
        </p:nvPicPr>
        <p:blipFill>
          <a:blip r:embed="rId2"/>
          <a:stretch/>
        </p:blipFill>
        <p:spPr>
          <a:xfrm>
            <a:off x="316604" y="1459570"/>
            <a:ext cx="9071640" cy="3622680"/>
          </a:xfrm>
          <a:prstGeom prst="rect">
            <a:avLst/>
          </a:prstGeom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76D836-4C9B-0A4E-BBA3-C3107E439A0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482860" y="5699454"/>
            <a:ext cx="9071640" cy="964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504000" y="301320"/>
            <a:ext cx="684900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3200" b="0" strike="noStrike" cap="all" spc="-1" dirty="0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Nexa Light"/>
              </a:rPr>
              <a:t>QUICK REVIEW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8A6788-93CF-1F49-AD67-BBF825D53C72}"/>
              </a:ext>
            </a:extLst>
          </p:cNvPr>
          <p:cNvSpPr txBox="1"/>
          <p:nvPr/>
        </p:nvSpPr>
        <p:spPr>
          <a:xfrm>
            <a:off x="976740" y="5133963"/>
            <a:ext cx="85413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 </a:t>
            </a:r>
            <a:r>
              <a:rPr lang="en-US" sz="2400" b="1" dirty="0"/>
              <a:t>financial account</a:t>
            </a:r>
            <a:r>
              <a:rPr lang="en-US" sz="2400" dirty="0"/>
              <a:t> measures the increases or decreases in international ownership assets that a country is associated with.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A17D3B-EC63-5F44-B390-234F87345ABC}"/>
              </a:ext>
            </a:extLst>
          </p:cNvPr>
          <p:cNvSpPr txBox="1"/>
          <p:nvPr/>
        </p:nvSpPr>
        <p:spPr>
          <a:xfrm>
            <a:off x="976738" y="3133140"/>
            <a:ext cx="85413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 </a:t>
            </a:r>
            <a:r>
              <a:rPr lang="en-US" sz="2400" b="1" dirty="0"/>
              <a:t>capital account measures financial</a:t>
            </a:r>
            <a:r>
              <a:rPr lang="en-US" sz="2400" dirty="0"/>
              <a:t> transactions that don't affect income, production, or savings. Examples include international transfers of drilling rights, trademarks, and copyrights.</a:t>
            </a:r>
            <a:endParaRPr lang="en-US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C81130-CD76-2740-A3C8-1479C437BA69}"/>
              </a:ext>
            </a:extLst>
          </p:cNvPr>
          <p:cNvSpPr txBox="1"/>
          <p:nvPr/>
        </p:nvSpPr>
        <p:spPr>
          <a:xfrm>
            <a:off x="926362" y="1671063"/>
            <a:ext cx="8541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 </a:t>
            </a:r>
            <a:r>
              <a:rPr lang="en-US" sz="2400" b="1" dirty="0"/>
              <a:t>current account measures</a:t>
            </a:r>
            <a:r>
              <a:rPr lang="en-US" sz="2400" dirty="0"/>
              <a:t> international trade of goods and services plus net income and transfer payments.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8838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</TotalTime>
  <Words>125</Words>
  <Application>Microsoft Macintosh PowerPoint</Application>
  <PresentationFormat>Custom</PresentationFormat>
  <Paragraphs>17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DejaVu Sans</vt:lpstr>
      <vt:lpstr>Nexa Light</vt:lpstr>
      <vt:lpstr>Symbol</vt:lpstr>
      <vt:lpstr>Times New Roman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skema</dc:title>
  <dc:subject/>
  <dc:creator>Gael Leboeuf</dc:creator>
  <dc:description/>
  <cp:lastModifiedBy>PGK</cp:lastModifiedBy>
  <cp:revision>12</cp:revision>
  <dcterms:created xsi:type="dcterms:W3CDTF">2017-01-10T11:33:02Z</dcterms:created>
  <dcterms:modified xsi:type="dcterms:W3CDTF">2020-02-23T12:53:08Z</dcterms:modified>
  <dc:language>en-GB</dc:language>
</cp:coreProperties>
</file>