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0058400" cy="75438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CFCE"/>
          </a:solidFill>
        </a:fill>
      </a:tcStyle>
    </a:wholeTbl>
    <a:band2H>
      <a:tcTxStyle b="def" i="def"/>
      <a:tcStyle>
        <a:tcBdr/>
        <a:fill>
          <a:solidFill>
            <a:srgbClr val="E9E8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5" name="Shape 35"/>
          <p:cNvSpPr/>
          <p:nvPr>
            <p:ph type="sldImg"/>
          </p:nvPr>
        </p:nvSpPr>
        <p:spPr>
          <a:xfrm>
            <a:off x="1143000" y="685800"/>
            <a:ext cx="4572000" cy="3429000"/>
          </a:xfrm>
          <a:prstGeom prst="rect">
            <a:avLst/>
          </a:prstGeom>
        </p:spPr>
        <p:txBody>
          <a:bodyPr/>
          <a:lstStyle/>
          <a:p>
            <a:pPr/>
          </a:p>
        </p:txBody>
      </p:sp>
      <p:sp>
        <p:nvSpPr>
          <p:cNvPr id="36" name="Shape 3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Frutiger 45 Light"/>
      </a:defRPr>
    </a:lvl1pPr>
    <a:lvl2pPr indent="228600" latinLnBrk="0">
      <a:spcBef>
        <a:spcPts val="400"/>
      </a:spcBef>
      <a:defRPr sz="1200">
        <a:latin typeface="+mn-lt"/>
        <a:ea typeface="+mn-ea"/>
        <a:cs typeface="+mn-cs"/>
        <a:sym typeface="Frutiger 45 Light"/>
      </a:defRPr>
    </a:lvl2pPr>
    <a:lvl3pPr indent="457200" latinLnBrk="0">
      <a:spcBef>
        <a:spcPts val="400"/>
      </a:spcBef>
      <a:defRPr sz="1200">
        <a:latin typeface="+mn-lt"/>
        <a:ea typeface="+mn-ea"/>
        <a:cs typeface="+mn-cs"/>
        <a:sym typeface="Frutiger 45 Light"/>
      </a:defRPr>
    </a:lvl3pPr>
    <a:lvl4pPr indent="685800" latinLnBrk="0">
      <a:spcBef>
        <a:spcPts val="400"/>
      </a:spcBef>
      <a:defRPr sz="1200">
        <a:latin typeface="+mn-lt"/>
        <a:ea typeface="+mn-ea"/>
        <a:cs typeface="+mn-cs"/>
        <a:sym typeface="Frutiger 45 Light"/>
      </a:defRPr>
    </a:lvl4pPr>
    <a:lvl5pPr indent="914400" latinLnBrk="0">
      <a:spcBef>
        <a:spcPts val="400"/>
      </a:spcBef>
      <a:defRPr sz="1200">
        <a:latin typeface="+mn-lt"/>
        <a:ea typeface="+mn-ea"/>
        <a:cs typeface="+mn-cs"/>
        <a:sym typeface="Frutiger 45 Light"/>
      </a:defRPr>
    </a:lvl5pPr>
    <a:lvl6pPr indent="1143000" latinLnBrk="0">
      <a:spcBef>
        <a:spcPts val="400"/>
      </a:spcBef>
      <a:defRPr sz="1200">
        <a:latin typeface="+mn-lt"/>
        <a:ea typeface="+mn-ea"/>
        <a:cs typeface="+mn-cs"/>
        <a:sym typeface="Frutiger 45 Light"/>
      </a:defRPr>
    </a:lvl6pPr>
    <a:lvl7pPr indent="1371600" latinLnBrk="0">
      <a:spcBef>
        <a:spcPts val="400"/>
      </a:spcBef>
      <a:defRPr sz="1200">
        <a:latin typeface="+mn-lt"/>
        <a:ea typeface="+mn-ea"/>
        <a:cs typeface="+mn-cs"/>
        <a:sym typeface="Frutiger 45 Light"/>
      </a:defRPr>
    </a:lvl7pPr>
    <a:lvl8pPr indent="1600200" latinLnBrk="0">
      <a:spcBef>
        <a:spcPts val="400"/>
      </a:spcBef>
      <a:defRPr sz="1200">
        <a:latin typeface="+mn-lt"/>
        <a:ea typeface="+mn-ea"/>
        <a:cs typeface="+mn-cs"/>
        <a:sym typeface="Frutiger 45 Light"/>
      </a:defRPr>
    </a:lvl8pPr>
    <a:lvl9pPr indent="1828800" latinLnBrk="0">
      <a:spcBef>
        <a:spcPts val="400"/>
      </a:spcBef>
      <a:defRPr sz="1200">
        <a:latin typeface="+mn-lt"/>
        <a:ea typeface="+mn-ea"/>
        <a:cs typeface="+mn-cs"/>
        <a:sym typeface="Frutiger 45 Light"/>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efault">
    <p:spTree>
      <p:nvGrpSpPr>
        <p:cNvPr id="1" name=""/>
        <p:cNvGrpSpPr/>
        <p:nvPr/>
      </p:nvGrpSpPr>
      <p:grpSpPr>
        <a:xfrm>
          <a:off x="0" y="0"/>
          <a:ext cx="0" cy="0"/>
          <a:chOff x="0" y="0"/>
          <a:chExt cx="0" cy="0"/>
        </a:xfrm>
      </p:grpSpPr>
      <p:sp>
        <p:nvSpPr>
          <p:cNvPr id="11" name="Title Text"/>
          <p:cNvSpPr txBox="1"/>
          <p:nvPr>
            <p:ph type="title"/>
          </p:nvPr>
        </p:nvSpPr>
        <p:spPr>
          <a:xfrm>
            <a:off x="428625" y="1058862"/>
            <a:ext cx="9186863" cy="1617663"/>
          </a:xfrm>
          <a:prstGeom prst="rect">
            <a:avLst/>
          </a:prstGeom>
        </p:spPr>
        <p:txBody>
          <a:bodyPr>
            <a:normAutofit fontScale="100000" lnSpcReduction="0"/>
          </a:bodyPr>
          <a:lstStyle>
            <a:lvl1pPr>
              <a:lnSpc>
                <a:spcPct val="115000"/>
              </a:lnSpc>
              <a:defRPr sz="1600">
                <a:solidFill>
                  <a:srgbClr val="E60000"/>
                </a:solidFill>
                <a:latin typeface="+mn-lt"/>
                <a:ea typeface="+mn-ea"/>
                <a:cs typeface="+mn-cs"/>
                <a:sym typeface="Frutiger 45 Light"/>
              </a:defRPr>
            </a:lvl1pPr>
          </a:lstStyle>
          <a:p>
            <a:pPr/>
            <a:r>
              <a:t>Title Text</a:t>
            </a:r>
          </a:p>
        </p:txBody>
      </p:sp>
      <p:sp>
        <p:nvSpPr>
          <p:cNvPr id="12" name="Body Level One…"/>
          <p:cNvSpPr txBox="1"/>
          <p:nvPr>
            <p:ph type="body" sz="half" idx="1"/>
          </p:nvPr>
        </p:nvSpPr>
        <p:spPr>
          <a:xfrm>
            <a:off x="428625" y="2933700"/>
            <a:ext cx="9186863" cy="1928813"/>
          </a:xfrm>
          <a:prstGeom prst="rect">
            <a:avLst/>
          </a:prstGeom>
        </p:spPr>
        <p:txBody>
          <a:bodyPr>
            <a:normAutofit fontScale="100000" lnSpcReduction="0"/>
          </a:bodyPr>
          <a:lstStyle>
            <a:lvl1pPr>
              <a:spcBef>
                <a:spcPts val="0"/>
              </a:spcBef>
              <a:defRPr sz="2400">
                <a:latin typeface="UBSHeadline"/>
                <a:ea typeface="UBSHeadline"/>
                <a:cs typeface="UBSHeadline"/>
                <a:sym typeface="UBSHeadline"/>
              </a:defRPr>
            </a:lvl1pPr>
            <a:lvl2pPr>
              <a:spcBef>
                <a:spcPts val="0"/>
              </a:spcBef>
              <a:defRPr sz="2400">
                <a:latin typeface="UBSHeadline"/>
                <a:ea typeface="UBSHeadline"/>
                <a:cs typeface="UBSHeadline"/>
                <a:sym typeface="UBSHeadline"/>
              </a:defRPr>
            </a:lvl2pPr>
            <a:lvl3pPr marL="0" indent="3175">
              <a:spcBef>
                <a:spcPts val="0"/>
              </a:spcBef>
              <a:buSzTx/>
              <a:buNone/>
              <a:defRPr sz="2400">
                <a:latin typeface="UBSHeadline"/>
                <a:ea typeface="UBSHeadline"/>
                <a:cs typeface="UBSHeadline"/>
                <a:sym typeface="UBSHeadline"/>
              </a:defRPr>
            </a:lvl3pPr>
            <a:lvl4pPr marL="0" indent="230187">
              <a:spcBef>
                <a:spcPts val="0"/>
              </a:spcBef>
              <a:buSzTx/>
              <a:buNone/>
              <a:defRPr sz="2400">
                <a:latin typeface="UBSHeadline"/>
                <a:ea typeface="UBSHeadline"/>
                <a:cs typeface="UBSHeadline"/>
                <a:sym typeface="UBSHeadline"/>
              </a:defRPr>
            </a:lvl4pPr>
            <a:lvl5pPr marL="0" indent="458787">
              <a:spcBef>
                <a:spcPts val="0"/>
              </a:spcBef>
              <a:buSzTx/>
              <a:buNone/>
              <a:defRPr sz="2400">
                <a:latin typeface="UBSHeadline"/>
                <a:ea typeface="UBSHeadline"/>
                <a:cs typeface="UBSHeadline"/>
                <a:sym typeface="UBSHeadline"/>
              </a:defRPr>
            </a:lvl5pPr>
          </a:lstStyle>
          <a:p>
            <a:pPr/>
            <a:r>
              <a:t>Body Level One</a:t>
            </a:r>
          </a:p>
          <a:p>
            <a:pPr lvl="1"/>
            <a:r>
              <a:t>Body Level Two</a:t>
            </a:r>
          </a:p>
          <a:p>
            <a:pPr lvl="2"/>
            <a:r>
              <a:t>Body Level Three</a:t>
            </a:r>
          </a:p>
          <a:p>
            <a:pPr lvl="3"/>
            <a:r>
              <a:t>Body Level Four</a:t>
            </a:r>
          </a:p>
          <a:p>
            <a:pPr lvl="4"/>
            <a:r>
              <a:t>Body Level Five</a:t>
            </a:r>
          </a:p>
        </p:txBody>
      </p:sp>
      <p:sp>
        <p:nvSpPr>
          <p:cNvPr id="13" name="Line"/>
          <p:cNvSpPr/>
          <p:nvPr/>
        </p:nvSpPr>
        <p:spPr>
          <a:xfrm>
            <a:off x="419099" y="2805112"/>
            <a:ext cx="9186864" cy="1"/>
          </a:xfrm>
          <a:prstGeom prst="line">
            <a:avLst/>
          </a:prstGeom>
          <a:ln w="15875">
            <a:solidFill>
              <a:srgbClr val="000000"/>
            </a:solidFill>
          </a:ln>
        </p:spPr>
        <p:txBody>
          <a:bodyPr lIns="45719" rIns="45719"/>
          <a:lstStyle/>
          <a:p>
            <a:pPr/>
          </a:p>
        </p:txBody>
      </p:sp>
      <p:sp>
        <p:nvSpPr>
          <p:cNvPr id="14" name="Slide Number"/>
          <p:cNvSpPr txBox="1"/>
          <p:nvPr>
            <p:ph type="sldNum" sz="quarter" idx="2"/>
          </p:nvPr>
        </p:nvSpPr>
        <p:spPr>
          <a:xfrm>
            <a:off x="4861559" y="6585584"/>
            <a:ext cx="2346961" cy="4064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8" name="Slide Number"/>
          <p:cNvSpPr txBox="1"/>
          <p:nvPr>
            <p:ph type="sldNum" sz="quarter" idx="2"/>
          </p:nvPr>
        </p:nvSpPr>
        <p:spPr>
          <a:prstGeom prst="rect">
            <a:avLst/>
          </a:prstGeom>
        </p:spPr>
        <p:txBody>
          <a:bodyPr/>
          <a:lstStyle/>
          <a:p>
            <a:pPr/>
            <a:fld id="{86CB4B4D-7CA3-9044-876B-883B54F8677D}" type="slidenum"/>
          </a:p>
        </p:txBody>
      </p:sp>
      <p:sp>
        <p:nvSpPr>
          <p:cNvPr id="29" name="Title Text"/>
          <p:cNvSpPr txBox="1"/>
          <p:nvPr>
            <p:ph type="title"/>
          </p:nvPr>
        </p:nvSpPr>
        <p:spPr>
          <a:xfrm>
            <a:off x="419100" y="0"/>
            <a:ext cx="9186863" cy="941388"/>
          </a:xfrm>
          <a:prstGeom prst="rect">
            <a:avLst/>
          </a:prstGeom>
        </p:spPr>
        <p:txBody>
          <a:bodyPr>
            <a:normAutofit fontScale="100000" lnSpcReduction="0"/>
          </a:bodyPr>
          <a:lstStyle/>
          <a:p>
            <a:pPr/>
            <a:r>
              <a:t>Title Text</a:t>
            </a:r>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Slide Number"/>
          <p:cNvSpPr txBox="1"/>
          <p:nvPr>
            <p:ph type="sldNum" sz="quarter" idx="2"/>
          </p:nvPr>
        </p:nvSpPr>
        <p:spPr>
          <a:xfrm>
            <a:off x="9490074" y="7107237"/>
            <a:ext cx="127001" cy="127001"/>
          </a:xfrm>
          <a:prstGeom prst="rect">
            <a:avLst/>
          </a:prstGeom>
          <a:ln w="12700">
            <a:miter lim="400000"/>
          </a:ln>
        </p:spPr>
        <p:txBody>
          <a:bodyPr wrap="none" lIns="0" tIns="0" rIns="0" bIns="0" anchor="b">
            <a:spAutoFit/>
          </a:bodyPr>
          <a:lstStyle>
            <a:lvl1pPr algn="r" defTabSz="1006475">
              <a:defRPr sz="700"/>
            </a:lvl1pPr>
          </a:lstStyle>
          <a:p>
            <a:pPr/>
            <a:fld id="{86CB4B4D-7CA3-9044-876B-883B54F8677D}" type="slidenum"/>
          </a:p>
        </p:txBody>
      </p:sp>
      <p:sp>
        <p:nvSpPr>
          <p:cNvPr id="3" name="Title Text"/>
          <p:cNvSpPr txBox="1"/>
          <p:nvPr>
            <p:ph type="title"/>
          </p:nvPr>
        </p:nvSpPr>
        <p:spPr>
          <a:xfrm>
            <a:off x="502920" y="-1"/>
            <a:ext cx="9052560" cy="1559403"/>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lstStyle/>
          <a:p>
            <a:pPr/>
            <a:r>
              <a:t>Title Text</a:t>
            </a:r>
          </a:p>
        </p:txBody>
      </p:sp>
      <p:sp>
        <p:nvSpPr>
          <p:cNvPr id="4" name="Body Level One…"/>
          <p:cNvSpPr txBox="1"/>
          <p:nvPr>
            <p:ph type="body" idx="1"/>
          </p:nvPr>
        </p:nvSpPr>
        <p:spPr>
          <a:xfrm>
            <a:off x="502920" y="1760220"/>
            <a:ext cx="9052560" cy="5783581"/>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xmlns:p14="http://schemas.microsoft.com/office/powerpoint/2010/main" spd="med" advClick="1"/>
  <p:txStyles>
    <p:titleStyle>
      <a:lvl1pPr marL="0" marR="0" indent="0" algn="l" defTabSz="1006475" rtl="0" latinLnBrk="0">
        <a:lnSpc>
          <a:spcPct val="100000"/>
        </a:lnSpc>
        <a:spcBef>
          <a:spcPts val="0"/>
        </a:spcBef>
        <a:spcAft>
          <a:spcPts val="0"/>
        </a:spcAft>
        <a:buClrTx/>
        <a:buSzTx/>
        <a:buFontTx/>
        <a:buNone/>
        <a:tabLst/>
        <a:defRPr b="0" baseline="0" cap="none" i="0" spc="0" strike="noStrike" sz="2400" u="none">
          <a:solidFill>
            <a:srgbClr val="000000"/>
          </a:solidFill>
          <a:uFillTx/>
          <a:latin typeface="UBSHeadline"/>
          <a:ea typeface="UBSHeadline"/>
          <a:cs typeface="UBSHeadline"/>
          <a:sym typeface="UBSHeadline"/>
        </a:defRPr>
      </a:lvl1pPr>
      <a:lvl2pPr marL="0" marR="0" indent="0" algn="l" defTabSz="1006475" rtl="0" latinLnBrk="0">
        <a:lnSpc>
          <a:spcPct val="100000"/>
        </a:lnSpc>
        <a:spcBef>
          <a:spcPts val="0"/>
        </a:spcBef>
        <a:spcAft>
          <a:spcPts val="0"/>
        </a:spcAft>
        <a:buClrTx/>
        <a:buSzTx/>
        <a:buFontTx/>
        <a:buNone/>
        <a:tabLst/>
        <a:defRPr b="0" baseline="0" cap="none" i="0" spc="0" strike="noStrike" sz="2400" u="none">
          <a:solidFill>
            <a:srgbClr val="000000"/>
          </a:solidFill>
          <a:uFillTx/>
          <a:latin typeface="UBSHeadline"/>
          <a:ea typeface="UBSHeadline"/>
          <a:cs typeface="UBSHeadline"/>
          <a:sym typeface="UBSHeadline"/>
        </a:defRPr>
      </a:lvl2pPr>
      <a:lvl3pPr marL="0" marR="0" indent="0" algn="l" defTabSz="1006475" rtl="0" latinLnBrk="0">
        <a:lnSpc>
          <a:spcPct val="100000"/>
        </a:lnSpc>
        <a:spcBef>
          <a:spcPts val="0"/>
        </a:spcBef>
        <a:spcAft>
          <a:spcPts val="0"/>
        </a:spcAft>
        <a:buClrTx/>
        <a:buSzTx/>
        <a:buFontTx/>
        <a:buNone/>
        <a:tabLst/>
        <a:defRPr b="0" baseline="0" cap="none" i="0" spc="0" strike="noStrike" sz="2400" u="none">
          <a:solidFill>
            <a:srgbClr val="000000"/>
          </a:solidFill>
          <a:uFillTx/>
          <a:latin typeface="UBSHeadline"/>
          <a:ea typeface="UBSHeadline"/>
          <a:cs typeface="UBSHeadline"/>
          <a:sym typeface="UBSHeadline"/>
        </a:defRPr>
      </a:lvl3pPr>
      <a:lvl4pPr marL="0" marR="0" indent="0" algn="l" defTabSz="1006475" rtl="0" latinLnBrk="0">
        <a:lnSpc>
          <a:spcPct val="100000"/>
        </a:lnSpc>
        <a:spcBef>
          <a:spcPts val="0"/>
        </a:spcBef>
        <a:spcAft>
          <a:spcPts val="0"/>
        </a:spcAft>
        <a:buClrTx/>
        <a:buSzTx/>
        <a:buFontTx/>
        <a:buNone/>
        <a:tabLst/>
        <a:defRPr b="0" baseline="0" cap="none" i="0" spc="0" strike="noStrike" sz="2400" u="none">
          <a:solidFill>
            <a:srgbClr val="000000"/>
          </a:solidFill>
          <a:uFillTx/>
          <a:latin typeface="UBSHeadline"/>
          <a:ea typeface="UBSHeadline"/>
          <a:cs typeface="UBSHeadline"/>
          <a:sym typeface="UBSHeadline"/>
        </a:defRPr>
      </a:lvl4pPr>
      <a:lvl5pPr marL="0" marR="0" indent="0" algn="l" defTabSz="1006475" rtl="0" latinLnBrk="0">
        <a:lnSpc>
          <a:spcPct val="100000"/>
        </a:lnSpc>
        <a:spcBef>
          <a:spcPts val="0"/>
        </a:spcBef>
        <a:spcAft>
          <a:spcPts val="0"/>
        </a:spcAft>
        <a:buClrTx/>
        <a:buSzTx/>
        <a:buFontTx/>
        <a:buNone/>
        <a:tabLst/>
        <a:defRPr b="0" baseline="0" cap="none" i="0" spc="0" strike="noStrike" sz="2400" u="none">
          <a:solidFill>
            <a:srgbClr val="000000"/>
          </a:solidFill>
          <a:uFillTx/>
          <a:latin typeface="UBSHeadline"/>
          <a:ea typeface="UBSHeadline"/>
          <a:cs typeface="UBSHeadline"/>
          <a:sym typeface="UBSHeadline"/>
        </a:defRPr>
      </a:lvl5pPr>
      <a:lvl6pPr marL="0" marR="0" indent="457200" algn="l" defTabSz="1006475" rtl="0" latinLnBrk="0">
        <a:lnSpc>
          <a:spcPct val="100000"/>
        </a:lnSpc>
        <a:spcBef>
          <a:spcPts val="0"/>
        </a:spcBef>
        <a:spcAft>
          <a:spcPts val="0"/>
        </a:spcAft>
        <a:buClrTx/>
        <a:buSzTx/>
        <a:buFontTx/>
        <a:buNone/>
        <a:tabLst/>
        <a:defRPr b="0" baseline="0" cap="none" i="0" spc="0" strike="noStrike" sz="2400" u="none">
          <a:solidFill>
            <a:srgbClr val="000000"/>
          </a:solidFill>
          <a:uFillTx/>
          <a:latin typeface="UBSHeadline"/>
          <a:ea typeface="UBSHeadline"/>
          <a:cs typeface="UBSHeadline"/>
          <a:sym typeface="UBSHeadline"/>
        </a:defRPr>
      </a:lvl6pPr>
      <a:lvl7pPr marL="0" marR="0" indent="914400" algn="l" defTabSz="1006475" rtl="0" latinLnBrk="0">
        <a:lnSpc>
          <a:spcPct val="100000"/>
        </a:lnSpc>
        <a:spcBef>
          <a:spcPts val="0"/>
        </a:spcBef>
        <a:spcAft>
          <a:spcPts val="0"/>
        </a:spcAft>
        <a:buClrTx/>
        <a:buSzTx/>
        <a:buFontTx/>
        <a:buNone/>
        <a:tabLst/>
        <a:defRPr b="0" baseline="0" cap="none" i="0" spc="0" strike="noStrike" sz="2400" u="none">
          <a:solidFill>
            <a:srgbClr val="000000"/>
          </a:solidFill>
          <a:uFillTx/>
          <a:latin typeface="UBSHeadline"/>
          <a:ea typeface="UBSHeadline"/>
          <a:cs typeface="UBSHeadline"/>
          <a:sym typeface="UBSHeadline"/>
        </a:defRPr>
      </a:lvl7pPr>
      <a:lvl8pPr marL="0" marR="0" indent="1371600" algn="l" defTabSz="1006475" rtl="0" latinLnBrk="0">
        <a:lnSpc>
          <a:spcPct val="100000"/>
        </a:lnSpc>
        <a:spcBef>
          <a:spcPts val="0"/>
        </a:spcBef>
        <a:spcAft>
          <a:spcPts val="0"/>
        </a:spcAft>
        <a:buClrTx/>
        <a:buSzTx/>
        <a:buFontTx/>
        <a:buNone/>
        <a:tabLst/>
        <a:defRPr b="0" baseline="0" cap="none" i="0" spc="0" strike="noStrike" sz="2400" u="none">
          <a:solidFill>
            <a:srgbClr val="000000"/>
          </a:solidFill>
          <a:uFillTx/>
          <a:latin typeface="UBSHeadline"/>
          <a:ea typeface="UBSHeadline"/>
          <a:cs typeface="UBSHeadline"/>
          <a:sym typeface="UBSHeadline"/>
        </a:defRPr>
      </a:lvl8pPr>
      <a:lvl9pPr marL="0" marR="0" indent="1828800" algn="l" defTabSz="1006475" rtl="0" latinLnBrk="0">
        <a:lnSpc>
          <a:spcPct val="100000"/>
        </a:lnSpc>
        <a:spcBef>
          <a:spcPts val="0"/>
        </a:spcBef>
        <a:spcAft>
          <a:spcPts val="0"/>
        </a:spcAft>
        <a:buClrTx/>
        <a:buSzTx/>
        <a:buFontTx/>
        <a:buNone/>
        <a:tabLst/>
        <a:defRPr b="0" baseline="0" cap="none" i="0" spc="0" strike="noStrike" sz="2400" u="none">
          <a:solidFill>
            <a:srgbClr val="000000"/>
          </a:solidFill>
          <a:uFillTx/>
          <a:latin typeface="UBSHeadline"/>
          <a:ea typeface="UBSHeadline"/>
          <a:cs typeface="UBSHeadline"/>
          <a:sym typeface="UBSHeadline"/>
        </a:defRPr>
      </a:lvl9pPr>
    </p:titleStyle>
    <p:bodyStyle>
      <a:lvl1pPr marL="0" marR="0" indent="0" algn="l" defTabSz="1006475" rtl="0" latinLnBrk="0">
        <a:lnSpc>
          <a:spcPct val="100000"/>
        </a:lnSpc>
        <a:spcBef>
          <a:spcPts val="1300"/>
        </a:spcBef>
        <a:spcAft>
          <a:spcPts val="0"/>
        </a:spcAft>
        <a:buClrTx/>
        <a:buSzTx/>
        <a:buFontTx/>
        <a:buNone/>
        <a:tabLst/>
        <a:defRPr b="0" baseline="0" cap="none" i="0" spc="0" strike="noStrike" sz="1100" u="none">
          <a:solidFill>
            <a:srgbClr val="000000"/>
          </a:solidFill>
          <a:uFillTx/>
          <a:latin typeface="+mn-lt"/>
          <a:ea typeface="+mn-ea"/>
          <a:cs typeface="+mn-cs"/>
          <a:sym typeface="Frutiger 45 Light"/>
        </a:defRPr>
      </a:lvl1pPr>
      <a:lvl2pPr marL="0" marR="0" indent="1587" algn="l" defTabSz="1006475" rtl="0" latinLnBrk="0">
        <a:lnSpc>
          <a:spcPct val="100000"/>
        </a:lnSpc>
        <a:spcBef>
          <a:spcPts val="1300"/>
        </a:spcBef>
        <a:spcAft>
          <a:spcPts val="0"/>
        </a:spcAft>
        <a:buClrTx/>
        <a:buSzTx/>
        <a:buFontTx/>
        <a:buNone/>
        <a:tabLst/>
        <a:defRPr b="0" baseline="0" cap="none" i="0" spc="0" strike="noStrike" sz="1100" u="none">
          <a:solidFill>
            <a:srgbClr val="000000"/>
          </a:solidFill>
          <a:uFillTx/>
          <a:latin typeface="+mn-lt"/>
          <a:ea typeface="+mn-ea"/>
          <a:cs typeface="+mn-cs"/>
          <a:sym typeface="Frutiger 45 Light"/>
        </a:defRPr>
      </a:lvl2pPr>
      <a:lvl3pPr marL="140934" marR="0" indent="-137759" algn="l" defTabSz="1006475" rtl="0" latinLnBrk="0">
        <a:lnSpc>
          <a:spcPct val="100000"/>
        </a:lnSpc>
        <a:spcBef>
          <a:spcPts val="1300"/>
        </a:spcBef>
        <a:spcAft>
          <a:spcPts val="0"/>
        </a:spcAft>
        <a:buClrTx/>
        <a:buSzPct val="100000"/>
        <a:buFontTx/>
        <a:buChar char="•"/>
        <a:tabLst/>
        <a:defRPr b="0" baseline="0" cap="none" i="0" spc="0" strike="noStrike" sz="1100" u="none">
          <a:solidFill>
            <a:srgbClr val="000000"/>
          </a:solidFill>
          <a:uFillTx/>
          <a:latin typeface="+mn-lt"/>
          <a:ea typeface="+mn-ea"/>
          <a:cs typeface="+mn-cs"/>
          <a:sym typeface="Frutiger 45 Light"/>
        </a:defRPr>
      </a:lvl3pPr>
      <a:lvl4pPr marL="368917" marR="0" indent="-138729" algn="l" defTabSz="1006475" rtl="0" latinLnBrk="0">
        <a:lnSpc>
          <a:spcPct val="100000"/>
        </a:lnSpc>
        <a:spcBef>
          <a:spcPts val="1300"/>
        </a:spcBef>
        <a:spcAft>
          <a:spcPts val="0"/>
        </a:spcAft>
        <a:buClrTx/>
        <a:buSzPct val="84000"/>
        <a:buFontTx/>
        <a:buChar char="–"/>
        <a:tabLst/>
        <a:defRPr b="0" baseline="0" cap="none" i="0" spc="0" strike="noStrike" sz="1100" u="none">
          <a:solidFill>
            <a:srgbClr val="000000"/>
          </a:solidFill>
          <a:uFillTx/>
          <a:latin typeface="+mn-lt"/>
          <a:ea typeface="+mn-ea"/>
          <a:cs typeface="+mn-cs"/>
          <a:sym typeface="Frutiger 45 Light"/>
        </a:defRPr>
      </a:lvl4pPr>
      <a:lvl5pPr marL="596547" marR="0" indent="-137759" algn="l" defTabSz="1006475" rtl="0" latinLnBrk="0">
        <a:lnSpc>
          <a:spcPct val="100000"/>
        </a:lnSpc>
        <a:spcBef>
          <a:spcPts val="1300"/>
        </a:spcBef>
        <a:spcAft>
          <a:spcPts val="0"/>
        </a:spcAft>
        <a:buClrTx/>
        <a:buSzPct val="84000"/>
        <a:buFontTx/>
        <a:buChar char="–"/>
        <a:tabLst/>
        <a:defRPr b="0" baseline="0" cap="none" i="0" spc="0" strike="noStrike" sz="1100" u="none">
          <a:solidFill>
            <a:srgbClr val="000000"/>
          </a:solidFill>
          <a:uFillTx/>
          <a:latin typeface="+mn-lt"/>
          <a:ea typeface="+mn-ea"/>
          <a:cs typeface="+mn-cs"/>
          <a:sym typeface="Frutiger 45 Light"/>
        </a:defRPr>
      </a:lvl5pPr>
      <a:lvl6pPr marL="1053747" marR="0" indent="-137759" algn="l" defTabSz="1006475" rtl="0" latinLnBrk="0">
        <a:lnSpc>
          <a:spcPct val="100000"/>
        </a:lnSpc>
        <a:spcBef>
          <a:spcPts val="1300"/>
        </a:spcBef>
        <a:spcAft>
          <a:spcPts val="0"/>
        </a:spcAft>
        <a:buClrTx/>
        <a:buSzPct val="84000"/>
        <a:buFontTx/>
        <a:buChar char=""/>
        <a:tabLst/>
        <a:defRPr b="0" baseline="0" cap="none" i="0" spc="0" strike="noStrike" sz="1100" u="none">
          <a:solidFill>
            <a:srgbClr val="000000"/>
          </a:solidFill>
          <a:uFillTx/>
          <a:latin typeface="+mn-lt"/>
          <a:ea typeface="+mn-ea"/>
          <a:cs typeface="+mn-cs"/>
          <a:sym typeface="Frutiger 45 Light"/>
        </a:defRPr>
      </a:lvl6pPr>
      <a:lvl7pPr marL="1510947" marR="0" indent="-137759" algn="l" defTabSz="1006475" rtl="0" latinLnBrk="0">
        <a:lnSpc>
          <a:spcPct val="100000"/>
        </a:lnSpc>
        <a:spcBef>
          <a:spcPts val="1300"/>
        </a:spcBef>
        <a:spcAft>
          <a:spcPts val="0"/>
        </a:spcAft>
        <a:buClrTx/>
        <a:buSzPct val="84000"/>
        <a:buFontTx/>
        <a:buChar char=""/>
        <a:tabLst/>
        <a:defRPr b="0" baseline="0" cap="none" i="0" spc="0" strike="noStrike" sz="1100" u="none">
          <a:solidFill>
            <a:srgbClr val="000000"/>
          </a:solidFill>
          <a:uFillTx/>
          <a:latin typeface="+mn-lt"/>
          <a:ea typeface="+mn-ea"/>
          <a:cs typeface="+mn-cs"/>
          <a:sym typeface="Frutiger 45 Light"/>
        </a:defRPr>
      </a:lvl7pPr>
      <a:lvl8pPr marL="1968147" marR="0" indent="-137759" algn="l" defTabSz="1006475" rtl="0" latinLnBrk="0">
        <a:lnSpc>
          <a:spcPct val="100000"/>
        </a:lnSpc>
        <a:spcBef>
          <a:spcPts val="1300"/>
        </a:spcBef>
        <a:spcAft>
          <a:spcPts val="0"/>
        </a:spcAft>
        <a:buClrTx/>
        <a:buSzPct val="84000"/>
        <a:buFontTx/>
        <a:buChar char=""/>
        <a:tabLst/>
        <a:defRPr b="0" baseline="0" cap="none" i="0" spc="0" strike="noStrike" sz="1100" u="none">
          <a:solidFill>
            <a:srgbClr val="000000"/>
          </a:solidFill>
          <a:uFillTx/>
          <a:latin typeface="+mn-lt"/>
          <a:ea typeface="+mn-ea"/>
          <a:cs typeface="+mn-cs"/>
          <a:sym typeface="Frutiger 45 Light"/>
        </a:defRPr>
      </a:lvl8pPr>
      <a:lvl9pPr marL="2425347" marR="0" indent="-137759" algn="l" defTabSz="1006475" rtl="0" latinLnBrk="0">
        <a:lnSpc>
          <a:spcPct val="100000"/>
        </a:lnSpc>
        <a:spcBef>
          <a:spcPts val="1300"/>
        </a:spcBef>
        <a:spcAft>
          <a:spcPts val="0"/>
        </a:spcAft>
        <a:buClrTx/>
        <a:buSzPct val="84000"/>
        <a:buFontTx/>
        <a:buChar char=""/>
        <a:tabLst/>
        <a:defRPr b="0" baseline="0" cap="none" i="0" spc="0" strike="noStrike" sz="1100" u="none">
          <a:solidFill>
            <a:srgbClr val="000000"/>
          </a:solidFill>
          <a:uFillTx/>
          <a:latin typeface="+mn-lt"/>
          <a:ea typeface="+mn-ea"/>
          <a:cs typeface="+mn-cs"/>
          <a:sym typeface="Frutiger 45 Light"/>
        </a:defRPr>
      </a:lvl9pPr>
    </p:bodyStyle>
    <p:otherStyle>
      <a:lvl1pPr marL="0" marR="0" indent="0" algn="r" defTabSz="1006475" rtl="0" latinLnBrk="0">
        <a:lnSpc>
          <a:spcPct val="100000"/>
        </a:lnSpc>
        <a:spcBef>
          <a:spcPts val="0"/>
        </a:spcBef>
        <a:spcAft>
          <a:spcPts val="0"/>
        </a:spcAft>
        <a:buClrTx/>
        <a:buSzTx/>
        <a:buFontTx/>
        <a:buNone/>
        <a:tabLst/>
        <a:defRPr b="0" baseline="0" cap="none" i="0" spc="0" strike="noStrike" sz="700" u="none">
          <a:solidFill>
            <a:schemeClr val="tx1"/>
          </a:solidFill>
          <a:uFillTx/>
          <a:latin typeface="+mn-lt"/>
          <a:ea typeface="+mn-ea"/>
          <a:cs typeface="+mn-cs"/>
          <a:sym typeface="Frutiger 45 Light"/>
        </a:defRPr>
      </a:lvl1pPr>
      <a:lvl2pPr marL="0" marR="0" indent="457200" algn="r" defTabSz="1006475" rtl="0" latinLnBrk="0">
        <a:lnSpc>
          <a:spcPct val="100000"/>
        </a:lnSpc>
        <a:spcBef>
          <a:spcPts val="0"/>
        </a:spcBef>
        <a:spcAft>
          <a:spcPts val="0"/>
        </a:spcAft>
        <a:buClrTx/>
        <a:buSzTx/>
        <a:buFontTx/>
        <a:buNone/>
        <a:tabLst/>
        <a:defRPr b="0" baseline="0" cap="none" i="0" spc="0" strike="noStrike" sz="700" u="none">
          <a:solidFill>
            <a:schemeClr val="tx1"/>
          </a:solidFill>
          <a:uFillTx/>
          <a:latin typeface="+mn-lt"/>
          <a:ea typeface="+mn-ea"/>
          <a:cs typeface="+mn-cs"/>
          <a:sym typeface="Frutiger 45 Light"/>
        </a:defRPr>
      </a:lvl2pPr>
      <a:lvl3pPr marL="0" marR="0" indent="914400" algn="r" defTabSz="1006475" rtl="0" latinLnBrk="0">
        <a:lnSpc>
          <a:spcPct val="100000"/>
        </a:lnSpc>
        <a:spcBef>
          <a:spcPts val="0"/>
        </a:spcBef>
        <a:spcAft>
          <a:spcPts val="0"/>
        </a:spcAft>
        <a:buClrTx/>
        <a:buSzTx/>
        <a:buFontTx/>
        <a:buNone/>
        <a:tabLst/>
        <a:defRPr b="0" baseline="0" cap="none" i="0" spc="0" strike="noStrike" sz="700" u="none">
          <a:solidFill>
            <a:schemeClr val="tx1"/>
          </a:solidFill>
          <a:uFillTx/>
          <a:latin typeface="+mn-lt"/>
          <a:ea typeface="+mn-ea"/>
          <a:cs typeface="+mn-cs"/>
          <a:sym typeface="Frutiger 45 Light"/>
        </a:defRPr>
      </a:lvl3pPr>
      <a:lvl4pPr marL="0" marR="0" indent="1371600" algn="r" defTabSz="1006475" rtl="0" latinLnBrk="0">
        <a:lnSpc>
          <a:spcPct val="100000"/>
        </a:lnSpc>
        <a:spcBef>
          <a:spcPts val="0"/>
        </a:spcBef>
        <a:spcAft>
          <a:spcPts val="0"/>
        </a:spcAft>
        <a:buClrTx/>
        <a:buSzTx/>
        <a:buFontTx/>
        <a:buNone/>
        <a:tabLst/>
        <a:defRPr b="0" baseline="0" cap="none" i="0" spc="0" strike="noStrike" sz="700" u="none">
          <a:solidFill>
            <a:schemeClr val="tx1"/>
          </a:solidFill>
          <a:uFillTx/>
          <a:latin typeface="+mn-lt"/>
          <a:ea typeface="+mn-ea"/>
          <a:cs typeface="+mn-cs"/>
          <a:sym typeface="Frutiger 45 Light"/>
        </a:defRPr>
      </a:lvl4pPr>
      <a:lvl5pPr marL="0" marR="0" indent="1828800" algn="r" defTabSz="1006475" rtl="0" latinLnBrk="0">
        <a:lnSpc>
          <a:spcPct val="100000"/>
        </a:lnSpc>
        <a:spcBef>
          <a:spcPts val="0"/>
        </a:spcBef>
        <a:spcAft>
          <a:spcPts val="0"/>
        </a:spcAft>
        <a:buClrTx/>
        <a:buSzTx/>
        <a:buFontTx/>
        <a:buNone/>
        <a:tabLst/>
        <a:defRPr b="0" baseline="0" cap="none" i="0" spc="0" strike="noStrike" sz="700" u="none">
          <a:solidFill>
            <a:schemeClr val="tx1"/>
          </a:solidFill>
          <a:uFillTx/>
          <a:latin typeface="+mn-lt"/>
          <a:ea typeface="+mn-ea"/>
          <a:cs typeface="+mn-cs"/>
          <a:sym typeface="Frutiger 45 Light"/>
        </a:defRPr>
      </a:lvl5pPr>
      <a:lvl6pPr marL="0" marR="0" indent="0" algn="r" defTabSz="1006475" rtl="0" latinLnBrk="0">
        <a:lnSpc>
          <a:spcPct val="100000"/>
        </a:lnSpc>
        <a:spcBef>
          <a:spcPts val="0"/>
        </a:spcBef>
        <a:spcAft>
          <a:spcPts val="0"/>
        </a:spcAft>
        <a:buClrTx/>
        <a:buSzTx/>
        <a:buFontTx/>
        <a:buNone/>
        <a:tabLst/>
        <a:defRPr b="0" baseline="0" cap="none" i="0" spc="0" strike="noStrike" sz="700" u="none">
          <a:solidFill>
            <a:schemeClr val="tx1"/>
          </a:solidFill>
          <a:uFillTx/>
          <a:latin typeface="+mn-lt"/>
          <a:ea typeface="+mn-ea"/>
          <a:cs typeface="+mn-cs"/>
          <a:sym typeface="Frutiger 45 Light"/>
        </a:defRPr>
      </a:lvl6pPr>
      <a:lvl7pPr marL="0" marR="0" indent="0" algn="r" defTabSz="1006475" rtl="0" latinLnBrk="0">
        <a:lnSpc>
          <a:spcPct val="100000"/>
        </a:lnSpc>
        <a:spcBef>
          <a:spcPts val="0"/>
        </a:spcBef>
        <a:spcAft>
          <a:spcPts val="0"/>
        </a:spcAft>
        <a:buClrTx/>
        <a:buSzTx/>
        <a:buFontTx/>
        <a:buNone/>
        <a:tabLst/>
        <a:defRPr b="0" baseline="0" cap="none" i="0" spc="0" strike="noStrike" sz="700" u="none">
          <a:solidFill>
            <a:schemeClr val="tx1"/>
          </a:solidFill>
          <a:uFillTx/>
          <a:latin typeface="+mn-lt"/>
          <a:ea typeface="+mn-ea"/>
          <a:cs typeface="+mn-cs"/>
          <a:sym typeface="Frutiger 45 Light"/>
        </a:defRPr>
      </a:lvl7pPr>
      <a:lvl8pPr marL="0" marR="0" indent="0" algn="r" defTabSz="1006475" rtl="0" latinLnBrk="0">
        <a:lnSpc>
          <a:spcPct val="100000"/>
        </a:lnSpc>
        <a:spcBef>
          <a:spcPts val="0"/>
        </a:spcBef>
        <a:spcAft>
          <a:spcPts val="0"/>
        </a:spcAft>
        <a:buClrTx/>
        <a:buSzTx/>
        <a:buFontTx/>
        <a:buNone/>
        <a:tabLst/>
        <a:defRPr b="0" baseline="0" cap="none" i="0" spc="0" strike="noStrike" sz="700" u="none">
          <a:solidFill>
            <a:schemeClr val="tx1"/>
          </a:solidFill>
          <a:uFillTx/>
          <a:latin typeface="+mn-lt"/>
          <a:ea typeface="+mn-ea"/>
          <a:cs typeface="+mn-cs"/>
          <a:sym typeface="Frutiger 45 Light"/>
        </a:defRPr>
      </a:lvl8pPr>
      <a:lvl9pPr marL="0" marR="0" indent="0" algn="r" defTabSz="1006475" rtl="0" latinLnBrk="0">
        <a:lnSpc>
          <a:spcPct val="100000"/>
        </a:lnSpc>
        <a:spcBef>
          <a:spcPts val="0"/>
        </a:spcBef>
        <a:spcAft>
          <a:spcPts val="0"/>
        </a:spcAft>
        <a:buClrTx/>
        <a:buSzTx/>
        <a:buFontTx/>
        <a:buNone/>
        <a:tabLst/>
        <a:defRPr b="0" baseline="0" cap="none" i="0" spc="0" strike="noStrike" sz="700" u="none">
          <a:solidFill>
            <a:schemeClr val="tx1"/>
          </a:solidFill>
          <a:uFillTx/>
          <a:latin typeface="+mn-lt"/>
          <a:ea typeface="+mn-ea"/>
          <a:cs typeface="+mn-cs"/>
          <a:sym typeface="Frutiger 45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9.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0.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3.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3.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7.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39" name="STRICTLY CONFIDENTIAL"/>
          <p:cNvSpPr txBox="1"/>
          <p:nvPr/>
        </p:nvSpPr>
        <p:spPr>
          <a:xfrm>
            <a:off x="4098925" y="708025"/>
            <a:ext cx="5324475" cy="15240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algn="r">
              <a:spcBef>
                <a:spcPts val="600"/>
              </a:spcBef>
              <a:defRPr sz="1000">
                <a:latin typeface="Garamond"/>
                <a:ea typeface="Garamond"/>
                <a:cs typeface="Garamond"/>
                <a:sym typeface="Garamond"/>
              </a:defRPr>
            </a:lvl1pPr>
          </a:lstStyle>
          <a:p>
            <a:pPr/>
            <a:r>
              <a:t>STRICTLY CONFIDENTIAL</a:t>
            </a:r>
          </a:p>
        </p:txBody>
      </p:sp>
      <p:sp>
        <p:nvSpPr>
          <p:cNvPr id="40" name="Investment Banking, 2E  USER GUIDE   Discounted Cash Flow Analysis…"/>
          <p:cNvSpPr txBox="1"/>
          <p:nvPr/>
        </p:nvSpPr>
        <p:spPr>
          <a:xfrm>
            <a:off x="622299" y="2198364"/>
            <a:ext cx="8702677" cy="3445199"/>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spAutoFit/>
          </a:bodyPr>
          <a:lstStyle/>
          <a:p>
            <a:pPr>
              <a:spcBef>
                <a:spcPts val="2400"/>
              </a:spcBef>
              <a:defRPr b="1" sz="4000">
                <a:solidFill>
                  <a:srgbClr val="002B7F"/>
                </a:solidFill>
                <a:latin typeface="Franklin Gothic Medium Cond"/>
                <a:ea typeface="Franklin Gothic Medium Cond"/>
                <a:cs typeface="Franklin Gothic Medium Cond"/>
                <a:sym typeface="Franklin Gothic Medium Cond"/>
              </a:defRPr>
            </a:pPr>
            <a:r>
              <a:t>Investment Banking, 2E</a:t>
            </a:r>
            <a:r>
              <a:rPr>
                <a:solidFill>
                  <a:srgbClr val="000000"/>
                </a:solidFill>
              </a:rPr>
              <a:t> </a:t>
            </a:r>
            <a:br>
              <a:rPr>
                <a:solidFill>
                  <a:srgbClr val="000000"/>
                </a:solidFill>
              </a:rPr>
            </a:br>
            <a:r>
              <a:rPr>
                <a:solidFill>
                  <a:srgbClr val="000000"/>
                </a:solidFill>
              </a:rPr>
              <a:t>USER GUIDE</a:t>
            </a:r>
            <a:r>
              <a:rPr b="0" sz="3600">
                <a:latin typeface="Garamond"/>
                <a:ea typeface="Garamond"/>
                <a:cs typeface="Garamond"/>
                <a:sym typeface="Garamond"/>
              </a:rPr>
              <a:t> </a:t>
            </a:r>
            <a:br>
              <a:rPr b="0" sz="3600">
                <a:latin typeface="Garamond"/>
                <a:ea typeface="Garamond"/>
                <a:cs typeface="Garamond"/>
                <a:sym typeface="Garamond"/>
              </a:rPr>
            </a:br>
            <a:br>
              <a:rPr b="0" sz="3600">
                <a:latin typeface="Garamond"/>
                <a:ea typeface="Garamond"/>
                <a:cs typeface="Garamond"/>
                <a:sym typeface="Garamond"/>
              </a:rPr>
            </a:br>
            <a:r>
              <a:rPr b="0">
                <a:latin typeface="Garamond"/>
                <a:ea typeface="Garamond"/>
                <a:cs typeface="Garamond"/>
                <a:sym typeface="Garamond"/>
              </a:rPr>
              <a:t>Discounted Cash Flow Analysis</a:t>
            </a:r>
            <a:r>
              <a:rPr b="0" sz="3600">
                <a:latin typeface="Garamond"/>
                <a:ea typeface="Garamond"/>
                <a:cs typeface="Garamond"/>
                <a:sym typeface="Garamond"/>
              </a:rPr>
              <a:t> </a:t>
            </a:r>
            <a:br>
              <a:rPr b="0" sz="3600">
                <a:latin typeface="Garamond"/>
                <a:ea typeface="Garamond"/>
                <a:cs typeface="Garamond"/>
                <a:sym typeface="Garamond"/>
              </a:rPr>
            </a:br>
            <a:endParaRPr i="1" sz="3000">
              <a:latin typeface="+mj-lt"/>
              <a:ea typeface="+mj-ea"/>
              <a:cs typeface="+mj-cs"/>
              <a:sym typeface="Helvetica"/>
            </a:endParaRPr>
          </a:p>
          <a:p>
            <a:pPr>
              <a:spcBef>
                <a:spcPts val="1800"/>
              </a:spcBef>
              <a:defRPr b="1" sz="3000">
                <a:latin typeface="+mj-lt"/>
                <a:ea typeface="+mj-ea"/>
                <a:cs typeface="+mj-cs"/>
                <a:sym typeface="Helvetica"/>
              </a:defRPr>
            </a:pPr>
            <a:r>
              <a:t>JOSHUA ROSENBAUM &amp; JOSHUA PEARL</a:t>
            </a:r>
          </a:p>
        </p:txBody>
      </p:sp>
      <p:pic>
        <p:nvPicPr>
          <p:cNvPr id="41" name="image.tif" descr="image.tif"/>
          <p:cNvPicPr>
            <a:picLocks noChangeAspect="1"/>
          </p:cNvPicPr>
          <p:nvPr/>
        </p:nvPicPr>
        <p:blipFill>
          <a:blip r:embed="rId2">
            <a:extLst/>
          </a:blip>
          <a:stretch>
            <a:fillRect/>
          </a:stretch>
        </p:blipFill>
        <p:spPr>
          <a:xfrm>
            <a:off x="639762" y="725487"/>
            <a:ext cx="2209801" cy="323851"/>
          </a:xfrm>
          <a:prstGeom prst="rect">
            <a:avLst/>
          </a:prstGeom>
          <a:ln w="12700">
            <a:miter lim="400000"/>
          </a:ln>
        </p:spPr>
      </p:pic>
      <p:pic>
        <p:nvPicPr>
          <p:cNvPr id="42" name="image.png" descr="image.png"/>
          <p:cNvPicPr>
            <a:picLocks noChangeAspect="1"/>
          </p:cNvPicPr>
          <p:nvPr/>
        </p:nvPicPr>
        <p:blipFill>
          <a:blip r:embed="rId3">
            <a:extLst/>
          </a:blip>
          <a:stretch>
            <a:fillRect/>
          </a:stretch>
        </p:blipFill>
        <p:spPr>
          <a:xfrm>
            <a:off x="9404350" y="6986587"/>
            <a:ext cx="428625" cy="276226"/>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0"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1" name="Working Capital Projections (post)"/>
          <p:cNvSpPr txBox="1"/>
          <p:nvPr>
            <p:ph type="title"/>
          </p:nvPr>
        </p:nvSpPr>
        <p:spPr>
          <a:xfrm>
            <a:off x="419099" y="0"/>
            <a:ext cx="9186864" cy="941388"/>
          </a:xfrm>
          <a:prstGeom prst="rect">
            <a:avLst/>
          </a:prstGeom>
        </p:spPr>
        <p:txBody>
          <a:bodyPr/>
          <a:lstStyle/>
          <a:p>
            <a:pPr/>
            <a:r>
              <a:t>Working Capital Projections (post)</a:t>
            </a:r>
          </a:p>
        </p:txBody>
      </p:sp>
      <p:sp>
        <p:nvSpPr>
          <p:cNvPr id="92" name="10"/>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10</a:t>
            </a:r>
          </a:p>
        </p:txBody>
      </p:sp>
      <p:sp>
        <p:nvSpPr>
          <p:cNvPr id="93" name="Line"/>
          <p:cNvSpPr/>
          <p:nvPr/>
        </p:nvSpPr>
        <p:spPr>
          <a:xfrm>
            <a:off x="419099" y="1031875"/>
            <a:ext cx="9186864" cy="0"/>
          </a:xfrm>
          <a:prstGeom prst="line">
            <a:avLst/>
          </a:prstGeom>
          <a:ln w="12700">
            <a:solidFill>
              <a:srgbClr val="000000"/>
            </a:solidFill>
          </a:ln>
        </p:spPr>
        <p:txBody>
          <a:bodyPr lIns="45719" rIns="45719"/>
          <a:lstStyle/>
          <a:p>
            <a:pPr/>
          </a:p>
        </p:txBody>
      </p:sp>
      <p:pic>
        <p:nvPicPr>
          <p:cNvPr id="94" name="image.png" descr="image.png"/>
          <p:cNvPicPr>
            <a:picLocks noChangeAspect="1"/>
          </p:cNvPicPr>
          <p:nvPr/>
        </p:nvPicPr>
        <p:blipFill>
          <a:blip r:embed="rId2">
            <a:extLst/>
          </a:blip>
          <a:stretch>
            <a:fillRect/>
          </a:stretch>
        </p:blipFill>
        <p:spPr>
          <a:xfrm>
            <a:off x="357187" y="1085850"/>
            <a:ext cx="9244013" cy="5692775"/>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7" name="WACC and Sensitivities"/>
          <p:cNvSpPr txBox="1"/>
          <p:nvPr>
            <p:ph type="title"/>
          </p:nvPr>
        </p:nvSpPr>
        <p:spPr>
          <a:xfrm>
            <a:off x="419099" y="0"/>
            <a:ext cx="9186864" cy="941388"/>
          </a:xfrm>
          <a:prstGeom prst="rect">
            <a:avLst/>
          </a:prstGeom>
        </p:spPr>
        <p:txBody>
          <a:bodyPr/>
          <a:lstStyle/>
          <a:p>
            <a:pPr/>
            <a:r>
              <a:t>WACC and Sensitivities </a:t>
            </a:r>
          </a:p>
        </p:txBody>
      </p:sp>
      <p:sp>
        <p:nvSpPr>
          <p:cNvPr id="98" name="11"/>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11</a:t>
            </a:r>
          </a:p>
        </p:txBody>
      </p:sp>
      <p:sp>
        <p:nvSpPr>
          <p:cNvPr id="99" name="Line"/>
          <p:cNvSpPr/>
          <p:nvPr/>
        </p:nvSpPr>
        <p:spPr>
          <a:xfrm>
            <a:off x="419099" y="1031875"/>
            <a:ext cx="9186864" cy="0"/>
          </a:xfrm>
          <a:prstGeom prst="line">
            <a:avLst/>
          </a:prstGeom>
          <a:ln w="12700">
            <a:solidFill>
              <a:srgbClr val="000000"/>
            </a:solidFill>
          </a:ln>
        </p:spPr>
        <p:txBody>
          <a:bodyPr lIns="45719" rIns="45719"/>
          <a:lstStyle/>
          <a:p>
            <a:pPr/>
          </a:p>
        </p:txBody>
      </p:sp>
      <p:sp>
        <p:nvSpPr>
          <p:cNvPr id="100" name="After completing the inputs for the target’s financial projections, assumptions driving WACC are entered into the WACC tab…"/>
          <p:cNvSpPr txBox="1"/>
          <p:nvPr/>
        </p:nvSpPr>
        <p:spPr>
          <a:xfrm>
            <a:off x="433387" y="1352550"/>
            <a:ext cx="9202738" cy="402285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2" marL="228600" indent="-225425">
              <a:spcBef>
                <a:spcPts val="1500"/>
              </a:spcBef>
              <a:buClr>
                <a:srgbClr val="000000"/>
              </a:buClr>
              <a:buSzPct val="100000"/>
              <a:buFont typeface="Symbol"/>
              <a:buChar char="·"/>
              <a:defRPr sz="1400"/>
            </a:pPr>
            <a:r>
              <a:t>After completing the inputs for the target’s financial projections, assumptions driving WACC are entered into the WACC tab</a:t>
            </a:r>
          </a:p>
          <a:p>
            <a:pPr lvl="2" marL="228600" indent="-225425">
              <a:spcBef>
                <a:spcPts val="1500"/>
              </a:spcBef>
              <a:buClr>
                <a:srgbClr val="000000"/>
              </a:buClr>
              <a:buSzPct val="100000"/>
              <a:buFont typeface="Symbol"/>
              <a:buChar char="·"/>
              <a:defRPr sz="1400"/>
            </a:pPr>
            <a:r>
              <a:t>The predicted leveraged beta, market value of debt and equity, and marginal tax rate for the target’s closest comparables are entered into the spreadsheet under the Comparable Companies Unlevered Beta heading</a:t>
            </a:r>
          </a:p>
          <a:p>
            <a:pPr lvl="2" marL="228600" indent="-225425">
              <a:spcBef>
                <a:spcPts val="1500"/>
              </a:spcBef>
              <a:buClr>
                <a:srgbClr val="000000"/>
              </a:buClr>
              <a:buSzPct val="100000"/>
              <a:buFont typeface="Symbol"/>
              <a:buChar char="·"/>
              <a:defRPr sz="1400"/>
            </a:pPr>
            <a:r>
              <a:t>The resulting mean unlevered beta combined with the target debt-to-equity ratio and marginal tax rate automatically drive the relevered beta cell</a:t>
            </a:r>
          </a:p>
          <a:p>
            <a:pPr lvl="2" marL="228600" indent="-225425">
              <a:spcBef>
                <a:spcPts val="1500"/>
              </a:spcBef>
              <a:buClr>
                <a:srgbClr val="000000"/>
              </a:buClr>
              <a:buSzPct val="100000"/>
              <a:buFont typeface="Symbol"/>
              <a:buChar char="·"/>
              <a:defRPr sz="1400"/>
            </a:pPr>
            <a:r>
              <a:t>This value links to the WACC calculation, where the target capital structure and assumptions for cost of debt and cost equity are entered into the yellow shaded/blue font boxes</a:t>
            </a:r>
          </a:p>
          <a:p>
            <a:pPr lvl="2" marL="228600" indent="-225425">
              <a:spcBef>
                <a:spcPts val="1500"/>
              </a:spcBef>
              <a:buClr>
                <a:srgbClr val="000000"/>
              </a:buClr>
              <a:buSzPct val="100000"/>
              <a:buFont typeface="Symbol"/>
              <a:buChar char="·"/>
              <a:defRPr sz="1400"/>
            </a:pPr>
            <a:r>
              <a:t>Within the WACC and DCF tabs are sensitivity tables where the final calculated WACC and corresponding valuation can be sensitized</a:t>
            </a:r>
          </a:p>
          <a:p>
            <a:pPr lvl="2" marL="228600" indent="-225425">
              <a:spcBef>
                <a:spcPts val="1500"/>
              </a:spcBef>
              <a:buClr>
                <a:srgbClr val="000000"/>
              </a:buClr>
              <a:buSzPct val="100000"/>
              <a:buFont typeface="Symbol"/>
              <a:buChar char="·"/>
              <a:defRPr sz="1400"/>
            </a:pPr>
            <a:r>
              <a:t>For WACC, the primary sensitized inputs in the spreadsheet are debt-to-total capitalization and pre-tax cost of debt</a:t>
            </a:r>
          </a:p>
          <a:p>
            <a:pPr lvl="2" marL="228600" indent="-225425">
              <a:spcBef>
                <a:spcPts val="1500"/>
              </a:spcBef>
              <a:buClr>
                <a:srgbClr val="000000"/>
              </a:buClr>
              <a:buSzPct val="100000"/>
              <a:buFont typeface="Symbol"/>
              <a:buChar char="·"/>
              <a:defRPr sz="1400"/>
            </a:pPr>
            <a:r>
              <a:t>For the DCF valuation range, key sensitized inputs include the WACC and the exit multiple</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3" name="WACC Analysis (pre)"/>
          <p:cNvSpPr txBox="1"/>
          <p:nvPr>
            <p:ph type="title"/>
          </p:nvPr>
        </p:nvSpPr>
        <p:spPr>
          <a:xfrm>
            <a:off x="419099" y="0"/>
            <a:ext cx="9186864" cy="941388"/>
          </a:xfrm>
          <a:prstGeom prst="rect">
            <a:avLst/>
          </a:prstGeom>
        </p:spPr>
        <p:txBody>
          <a:bodyPr/>
          <a:lstStyle/>
          <a:p>
            <a:pPr/>
            <a:r>
              <a:t>WACC Analysis (pre)</a:t>
            </a:r>
          </a:p>
        </p:txBody>
      </p:sp>
      <p:sp>
        <p:nvSpPr>
          <p:cNvPr id="104" name="12"/>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12</a:t>
            </a:r>
          </a:p>
        </p:txBody>
      </p:sp>
      <p:sp>
        <p:nvSpPr>
          <p:cNvPr id="105" name="Line"/>
          <p:cNvSpPr/>
          <p:nvPr/>
        </p:nvSpPr>
        <p:spPr>
          <a:xfrm>
            <a:off x="419099" y="1031875"/>
            <a:ext cx="9186864" cy="0"/>
          </a:xfrm>
          <a:prstGeom prst="line">
            <a:avLst/>
          </a:prstGeom>
          <a:ln w="12700">
            <a:solidFill>
              <a:srgbClr val="000000"/>
            </a:solidFill>
          </a:ln>
        </p:spPr>
        <p:txBody>
          <a:bodyPr lIns="45719" rIns="45719"/>
          <a:lstStyle/>
          <a:p>
            <a:pPr/>
          </a:p>
        </p:txBody>
      </p:sp>
      <p:pic>
        <p:nvPicPr>
          <p:cNvPr id="106" name="image.png" descr="image.png"/>
          <p:cNvPicPr>
            <a:picLocks noChangeAspect="1"/>
          </p:cNvPicPr>
          <p:nvPr/>
        </p:nvPicPr>
        <p:blipFill>
          <a:blip r:embed="rId2">
            <a:extLst/>
          </a:blip>
          <a:stretch>
            <a:fillRect/>
          </a:stretch>
        </p:blipFill>
        <p:spPr>
          <a:xfrm>
            <a:off x="368300" y="1087437"/>
            <a:ext cx="9251950" cy="4803776"/>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9" name="WACC Analysis (post)"/>
          <p:cNvSpPr txBox="1"/>
          <p:nvPr>
            <p:ph type="title"/>
          </p:nvPr>
        </p:nvSpPr>
        <p:spPr>
          <a:xfrm>
            <a:off x="419099" y="0"/>
            <a:ext cx="9186864" cy="941388"/>
          </a:xfrm>
          <a:prstGeom prst="rect">
            <a:avLst/>
          </a:prstGeom>
        </p:spPr>
        <p:txBody>
          <a:bodyPr/>
          <a:lstStyle/>
          <a:p>
            <a:pPr/>
            <a:r>
              <a:t>WACC Analysis (post)</a:t>
            </a:r>
          </a:p>
        </p:txBody>
      </p:sp>
      <p:sp>
        <p:nvSpPr>
          <p:cNvPr id="110" name="13"/>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13</a:t>
            </a:r>
          </a:p>
        </p:txBody>
      </p:sp>
      <p:sp>
        <p:nvSpPr>
          <p:cNvPr id="111" name="Line"/>
          <p:cNvSpPr/>
          <p:nvPr/>
        </p:nvSpPr>
        <p:spPr>
          <a:xfrm>
            <a:off x="419099" y="1031875"/>
            <a:ext cx="9186864" cy="0"/>
          </a:xfrm>
          <a:prstGeom prst="line">
            <a:avLst/>
          </a:prstGeom>
          <a:ln w="12700">
            <a:solidFill>
              <a:srgbClr val="000000"/>
            </a:solidFill>
          </a:ln>
        </p:spPr>
        <p:txBody>
          <a:bodyPr lIns="45719" rIns="45719"/>
          <a:lstStyle/>
          <a:p>
            <a:pPr/>
          </a:p>
        </p:txBody>
      </p:sp>
      <p:pic>
        <p:nvPicPr>
          <p:cNvPr id="112" name="image.png" descr="image.png"/>
          <p:cNvPicPr>
            <a:picLocks noChangeAspect="1"/>
          </p:cNvPicPr>
          <p:nvPr/>
        </p:nvPicPr>
        <p:blipFill>
          <a:blip r:embed="rId2">
            <a:extLst/>
          </a:blip>
          <a:stretch>
            <a:fillRect/>
          </a:stretch>
        </p:blipFill>
        <p:spPr>
          <a:xfrm>
            <a:off x="371475" y="1076325"/>
            <a:ext cx="9239250" cy="4799013"/>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4"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5" name="DCF Analysis Output Page (post)"/>
          <p:cNvSpPr txBox="1"/>
          <p:nvPr>
            <p:ph type="title"/>
          </p:nvPr>
        </p:nvSpPr>
        <p:spPr>
          <a:xfrm>
            <a:off x="419099" y="0"/>
            <a:ext cx="9186864" cy="941388"/>
          </a:xfrm>
          <a:prstGeom prst="rect">
            <a:avLst/>
          </a:prstGeom>
        </p:spPr>
        <p:txBody>
          <a:bodyPr/>
          <a:lstStyle/>
          <a:p>
            <a:pPr/>
            <a:r>
              <a:t>DCF Analysis Output Page (post)</a:t>
            </a:r>
          </a:p>
        </p:txBody>
      </p:sp>
      <p:sp>
        <p:nvSpPr>
          <p:cNvPr id="116" name="14"/>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14</a:t>
            </a:r>
          </a:p>
        </p:txBody>
      </p:sp>
      <p:sp>
        <p:nvSpPr>
          <p:cNvPr id="117" name="Line"/>
          <p:cNvSpPr/>
          <p:nvPr/>
        </p:nvSpPr>
        <p:spPr>
          <a:xfrm>
            <a:off x="419099" y="1031875"/>
            <a:ext cx="9186864" cy="0"/>
          </a:xfrm>
          <a:prstGeom prst="line">
            <a:avLst/>
          </a:prstGeom>
          <a:ln w="12700">
            <a:solidFill>
              <a:srgbClr val="000000"/>
            </a:solidFill>
          </a:ln>
        </p:spPr>
        <p:txBody>
          <a:bodyPr lIns="45719" rIns="45719"/>
          <a:lstStyle/>
          <a:p>
            <a:pPr/>
          </a:p>
        </p:txBody>
      </p:sp>
      <p:pic>
        <p:nvPicPr>
          <p:cNvPr id="118" name="image.png" descr="image.png"/>
          <p:cNvPicPr>
            <a:picLocks noChangeAspect="1"/>
          </p:cNvPicPr>
          <p:nvPr/>
        </p:nvPicPr>
        <p:blipFill>
          <a:blip r:embed="rId2">
            <a:extLst/>
          </a:blip>
          <a:stretch>
            <a:fillRect/>
          </a:stretch>
        </p:blipFill>
        <p:spPr>
          <a:xfrm>
            <a:off x="381000" y="1084262"/>
            <a:ext cx="9004300" cy="6045201"/>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0"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Sensitivity Analysis (pre)"/>
          <p:cNvSpPr txBox="1"/>
          <p:nvPr>
            <p:ph type="title"/>
          </p:nvPr>
        </p:nvSpPr>
        <p:spPr>
          <a:xfrm>
            <a:off x="419099" y="0"/>
            <a:ext cx="9186864" cy="941388"/>
          </a:xfrm>
          <a:prstGeom prst="rect">
            <a:avLst/>
          </a:prstGeom>
        </p:spPr>
        <p:txBody>
          <a:bodyPr/>
          <a:lstStyle/>
          <a:p>
            <a:pPr/>
            <a:r>
              <a:t>Sensitivity Analysis (pre)</a:t>
            </a:r>
          </a:p>
        </p:txBody>
      </p:sp>
      <p:sp>
        <p:nvSpPr>
          <p:cNvPr id="122" name="15"/>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15</a:t>
            </a:r>
          </a:p>
        </p:txBody>
      </p:sp>
      <p:sp>
        <p:nvSpPr>
          <p:cNvPr id="123" name="Line"/>
          <p:cNvSpPr/>
          <p:nvPr/>
        </p:nvSpPr>
        <p:spPr>
          <a:xfrm>
            <a:off x="419099" y="1031875"/>
            <a:ext cx="9186864" cy="0"/>
          </a:xfrm>
          <a:prstGeom prst="line">
            <a:avLst/>
          </a:prstGeom>
          <a:ln w="12700">
            <a:solidFill>
              <a:srgbClr val="000000"/>
            </a:solidFill>
          </a:ln>
        </p:spPr>
        <p:txBody>
          <a:bodyPr lIns="45719" rIns="45719"/>
          <a:lstStyle/>
          <a:p>
            <a:pPr/>
          </a:p>
        </p:txBody>
      </p:sp>
      <p:pic>
        <p:nvPicPr>
          <p:cNvPr id="124" name="image.png" descr="image.png"/>
          <p:cNvPicPr>
            <a:picLocks noChangeAspect="1"/>
          </p:cNvPicPr>
          <p:nvPr/>
        </p:nvPicPr>
        <p:blipFill>
          <a:blip r:embed="rId2">
            <a:extLst/>
          </a:blip>
          <a:stretch>
            <a:fillRect/>
          </a:stretch>
        </p:blipFill>
        <p:spPr>
          <a:xfrm>
            <a:off x="412750" y="1090612"/>
            <a:ext cx="9188450" cy="4011613"/>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7" name="16"/>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16</a:t>
            </a:r>
          </a:p>
        </p:txBody>
      </p:sp>
      <p:sp>
        <p:nvSpPr>
          <p:cNvPr id="128" name="Sensitivity Analysis (post)"/>
          <p:cNvSpPr txBox="1"/>
          <p:nvPr>
            <p:ph type="title" idx="4294967295"/>
          </p:nvPr>
        </p:nvSpPr>
        <p:spPr>
          <a:xfrm>
            <a:off x="419099" y="0"/>
            <a:ext cx="9186864" cy="941388"/>
          </a:xfrm>
          <a:prstGeom prst="rect">
            <a:avLst/>
          </a:prstGeom>
        </p:spPr>
        <p:txBody>
          <a:bodyPr>
            <a:normAutofit fontScale="100000" lnSpcReduction="0"/>
          </a:bodyPr>
          <a:lstStyle/>
          <a:p>
            <a:pPr/>
            <a:r>
              <a:t>Sensitivity Analysis (post)</a:t>
            </a:r>
          </a:p>
        </p:txBody>
      </p:sp>
      <p:sp>
        <p:nvSpPr>
          <p:cNvPr id="129" name="Line"/>
          <p:cNvSpPr/>
          <p:nvPr/>
        </p:nvSpPr>
        <p:spPr>
          <a:xfrm>
            <a:off x="419099" y="1031875"/>
            <a:ext cx="9186864" cy="0"/>
          </a:xfrm>
          <a:prstGeom prst="line">
            <a:avLst/>
          </a:prstGeom>
          <a:ln w="12700">
            <a:solidFill>
              <a:srgbClr val="000000"/>
            </a:solidFill>
          </a:ln>
        </p:spPr>
        <p:txBody>
          <a:bodyPr lIns="45719" rIns="45719"/>
          <a:lstStyle/>
          <a:p>
            <a:pPr/>
          </a:p>
        </p:txBody>
      </p:sp>
      <p:pic>
        <p:nvPicPr>
          <p:cNvPr id="130" name="image.png" descr="image.png"/>
          <p:cNvPicPr>
            <a:picLocks noChangeAspect="1"/>
          </p:cNvPicPr>
          <p:nvPr/>
        </p:nvPicPr>
        <p:blipFill>
          <a:blip r:embed="rId2">
            <a:extLst/>
          </a:blip>
          <a:stretch>
            <a:fillRect/>
          </a:stretch>
        </p:blipFill>
        <p:spPr>
          <a:xfrm>
            <a:off x="412750" y="1089025"/>
            <a:ext cx="9188450" cy="4010025"/>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5" name="Copyright © 2013 by Joshua Rosenbaum and Joshua Pearl. All rights reserved.…"/>
          <p:cNvSpPr txBox="1"/>
          <p:nvPr/>
        </p:nvSpPr>
        <p:spPr>
          <a:xfrm>
            <a:off x="623887" y="261937"/>
            <a:ext cx="8702676" cy="4686301"/>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spAutoFit/>
          </a:bodyPr>
          <a:lstStyle/>
          <a:p>
            <a:pPr>
              <a:spcBef>
                <a:spcPts val="400"/>
              </a:spcBef>
              <a:defRPr b="1" sz="800">
                <a:latin typeface="+mj-lt"/>
                <a:ea typeface="+mj-ea"/>
                <a:cs typeface="+mj-cs"/>
                <a:sym typeface="Helvetica"/>
              </a:defRPr>
            </a:pPr>
            <a:r>
              <a:t>Copyright © 2013 by Joshua Rosenbaum and Joshua Pearl. All rights reserved.</a:t>
            </a:r>
          </a:p>
          <a:p>
            <a:pPr>
              <a:spcBef>
                <a:spcPts val="1400"/>
              </a:spcBef>
              <a:defRPr b="1" sz="800">
                <a:latin typeface="+mj-lt"/>
                <a:ea typeface="+mj-ea"/>
                <a:cs typeface="+mj-cs"/>
                <a:sym typeface="Helvetica"/>
              </a:defRPr>
            </a:pPr>
          </a:p>
          <a:p>
            <a:pPr>
              <a:spcBef>
                <a:spcPts val="400"/>
              </a:spcBef>
              <a:defRPr b="1" sz="800">
                <a:latin typeface="+mj-lt"/>
                <a:ea typeface="+mj-ea"/>
                <a:cs typeface="+mj-cs"/>
                <a:sym typeface="Helvetica"/>
              </a:defRPr>
            </a:pPr>
            <a:r>
              <a:t>Published by John Wiley &amp; Sons, Inc., Hoboken, New Jersey.</a:t>
            </a:r>
          </a:p>
          <a:p>
            <a:pPr>
              <a:spcBef>
                <a:spcPts val="400"/>
              </a:spcBef>
              <a:defRPr b="1" sz="800">
                <a:latin typeface="+mj-lt"/>
                <a:ea typeface="+mj-ea"/>
                <a:cs typeface="+mj-cs"/>
                <a:sym typeface="Helvetica"/>
              </a:defRPr>
            </a:pPr>
            <a:r>
              <a:t>Published simultaneously in Canada.</a:t>
            </a:r>
          </a:p>
          <a:p>
            <a:pPr>
              <a:spcBef>
                <a:spcPts val="1400"/>
              </a:spcBef>
              <a:defRPr b="1" sz="800">
                <a:latin typeface="+mj-lt"/>
                <a:ea typeface="+mj-ea"/>
                <a:cs typeface="+mj-cs"/>
                <a:sym typeface="Helvetica"/>
              </a:defRPr>
            </a:pPr>
          </a:p>
          <a:p>
            <a:pPr>
              <a:spcBef>
                <a:spcPts val="400"/>
              </a:spcBef>
              <a:defRPr b="1" sz="800">
                <a:latin typeface="+mj-lt"/>
                <a:ea typeface="+mj-ea"/>
                <a:cs typeface="+mj-cs"/>
                <a:sym typeface="Helvetica"/>
              </a:defRPr>
            </a:pPr>
            <a:r>
              <a:t>No part of this publication may be reproduced, stored in a retrieval system, or transmitted in any form or by any means, electronic, mechanical, photocopying, recording, scanning, or otherwise, except as permitted under Section 107 or 108 of the 1976 United States Copyright Act, without either the prior written permission of the Publisher, or authorization through payment of the appropriate per-copy fee to the Copyright Clearance Center, Inc., 222 Rosewood Drive, Danvers, MA 01923, (978) 750-8400, fax (978) 646-8600, or on the web at www.copyright.com. Requests to the Publisher for permission should be addressed to the Permissions Department, John Wiley &amp; Sons, Inc., 111 River Street, Hoboken, NJ 07030, 201) 748-6011, fax (201) 748-6008, or online at http://www.wiley.com/go/permissions.</a:t>
            </a:r>
          </a:p>
          <a:p>
            <a:pPr>
              <a:spcBef>
                <a:spcPts val="1400"/>
              </a:spcBef>
              <a:defRPr b="1" sz="800">
                <a:latin typeface="+mj-lt"/>
                <a:ea typeface="+mj-ea"/>
                <a:cs typeface="+mj-cs"/>
                <a:sym typeface="Helvetica"/>
              </a:defRPr>
            </a:pPr>
          </a:p>
          <a:p>
            <a:pPr>
              <a:spcBef>
                <a:spcPts val="400"/>
              </a:spcBef>
              <a:defRPr b="1" sz="800">
                <a:latin typeface="+mj-lt"/>
                <a:ea typeface="+mj-ea"/>
                <a:cs typeface="+mj-cs"/>
                <a:sym typeface="Helvetica"/>
              </a:defRPr>
            </a:pPr>
            <a:r>
              <a:t>Limit of Liability/Disclaimer of Warranty: While the publisher and author have used their best efforts in preparing this book, they make no representations or warranties with respect to the accuracy or completeness of the contents of this book and specifically disclaim any implied warranties of merchantability or fitness for a particular purpose. No warranty may be created or extended by sales representatives or written sales materials. The advice and strategies contained herein may not be suitable for your situation. You should consult with a professional where appropriate. Neither the publisher nor author shall be liable for any loss of profit or any other commercial damages, including but not limited to special, incidental, consequential, or other damages.</a:t>
            </a:r>
          </a:p>
          <a:p>
            <a:pPr>
              <a:spcBef>
                <a:spcPts val="1400"/>
              </a:spcBef>
              <a:defRPr b="1" sz="800">
                <a:latin typeface="+mj-lt"/>
                <a:ea typeface="+mj-ea"/>
                <a:cs typeface="+mj-cs"/>
                <a:sym typeface="Helvetica"/>
              </a:defRPr>
            </a:pPr>
          </a:p>
          <a:p>
            <a:pPr>
              <a:spcBef>
                <a:spcPts val="400"/>
              </a:spcBef>
              <a:defRPr b="1" sz="800">
                <a:latin typeface="+mj-lt"/>
                <a:ea typeface="+mj-ea"/>
                <a:cs typeface="+mj-cs"/>
                <a:sym typeface="Helvetica"/>
              </a:defRPr>
            </a:pPr>
            <a:r>
              <a:t>For general information on our other products and services or for technical support, please contact our Customer Care Department within the United States at (800) 762-2974, outside the United States at (317) 572-3993 or fax (317) 572-4002.</a:t>
            </a:r>
          </a:p>
          <a:p>
            <a:pPr>
              <a:spcBef>
                <a:spcPts val="1400"/>
              </a:spcBef>
              <a:defRPr b="1" sz="800">
                <a:latin typeface="+mj-lt"/>
                <a:ea typeface="+mj-ea"/>
                <a:cs typeface="+mj-cs"/>
                <a:sym typeface="Helvetica"/>
              </a:defRPr>
            </a:pPr>
          </a:p>
          <a:p>
            <a:pPr>
              <a:spcBef>
                <a:spcPts val="400"/>
              </a:spcBef>
              <a:defRPr b="1" sz="800">
                <a:latin typeface="+mj-lt"/>
                <a:ea typeface="+mj-ea"/>
                <a:cs typeface="+mj-cs"/>
                <a:sym typeface="Helvetica"/>
              </a:defRPr>
            </a:pPr>
            <a:r>
              <a:t>Wiley also publishes its books in a variety of electronic formats. Some content that appears in print may not be available in electronic books. For more information about Wiley products, visit our web site at www.wiley.com.</a:t>
            </a:r>
          </a:p>
          <a:p>
            <a:pPr>
              <a:spcBef>
                <a:spcPts val="1400"/>
              </a:spcBef>
              <a:defRPr b="1" sz="800">
                <a:latin typeface="+mj-lt"/>
                <a:ea typeface="+mj-ea"/>
                <a:cs typeface="+mj-cs"/>
                <a:sym typeface="Helvetica"/>
              </a:defRPr>
            </a:pPr>
          </a:p>
          <a:p>
            <a:pPr>
              <a:spcBef>
                <a:spcPts val="400"/>
              </a:spcBef>
              <a:defRPr b="1" sz="800">
                <a:latin typeface="+mj-lt"/>
                <a:ea typeface="+mj-ea"/>
                <a:cs typeface="+mj-cs"/>
                <a:sym typeface="Helvetica"/>
              </a:defRPr>
            </a:pPr>
            <a:r>
              <a:t>ISBN-13 978-0-470-44220-3</a:t>
            </a:r>
          </a:p>
          <a:p>
            <a:pPr>
              <a:spcBef>
                <a:spcPts val="400"/>
              </a:spcBef>
              <a:defRPr b="1" sz="800">
                <a:latin typeface="+mj-lt"/>
                <a:ea typeface="+mj-ea"/>
                <a:cs typeface="+mj-cs"/>
                <a:sym typeface="Helvetica"/>
              </a:defRPr>
            </a:pPr>
            <a:r>
              <a:t>Printed in the United States of America</a:t>
            </a:r>
          </a:p>
          <a:p>
            <a:pPr>
              <a:spcBef>
                <a:spcPts val="400"/>
              </a:spcBef>
              <a:defRPr b="1" sz="800">
                <a:latin typeface="+mj-lt"/>
                <a:ea typeface="+mj-ea"/>
                <a:cs typeface="+mj-cs"/>
                <a:sym typeface="Helvetica"/>
              </a:defRPr>
            </a:pPr>
            <a:r>
              <a:t>10 9 8 7 6 5 4 3 2 1</a:t>
            </a:r>
          </a:p>
        </p:txBody>
      </p:sp>
      <p:pic>
        <p:nvPicPr>
          <p:cNvPr id="46" name="image.png" descr="image.png"/>
          <p:cNvPicPr>
            <a:picLocks noChangeAspect="1"/>
          </p:cNvPicPr>
          <p:nvPr/>
        </p:nvPicPr>
        <p:blipFill>
          <a:blip r:embed="rId2">
            <a:extLst/>
          </a:blip>
          <a:stretch>
            <a:fillRect/>
          </a:stretch>
        </p:blipFill>
        <p:spPr>
          <a:xfrm>
            <a:off x="9404350" y="6986587"/>
            <a:ext cx="428625" cy="27622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49" name="Overview"/>
          <p:cNvSpPr txBox="1"/>
          <p:nvPr>
            <p:ph type="title"/>
          </p:nvPr>
        </p:nvSpPr>
        <p:spPr>
          <a:xfrm>
            <a:off x="419099" y="0"/>
            <a:ext cx="9186864" cy="941388"/>
          </a:xfrm>
          <a:prstGeom prst="rect">
            <a:avLst/>
          </a:prstGeom>
        </p:spPr>
        <p:txBody>
          <a:bodyPr/>
          <a:lstStyle/>
          <a:p>
            <a:pPr/>
            <a:r>
              <a:t>Overview</a:t>
            </a:r>
          </a:p>
        </p:txBody>
      </p:sp>
      <p:sp>
        <p:nvSpPr>
          <p:cNvPr id="50" name="3"/>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3</a:t>
            </a:r>
          </a:p>
        </p:txBody>
      </p:sp>
      <p:sp>
        <p:nvSpPr>
          <p:cNvPr id="51" name="Line"/>
          <p:cNvSpPr/>
          <p:nvPr/>
        </p:nvSpPr>
        <p:spPr>
          <a:xfrm>
            <a:off x="419099" y="1031875"/>
            <a:ext cx="9186864" cy="0"/>
          </a:xfrm>
          <a:prstGeom prst="line">
            <a:avLst/>
          </a:prstGeom>
          <a:ln w="12700">
            <a:solidFill>
              <a:srgbClr val="000000"/>
            </a:solidFill>
          </a:ln>
        </p:spPr>
        <p:txBody>
          <a:bodyPr lIns="45719" rIns="45719"/>
          <a:lstStyle/>
          <a:p>
            <a:pPr/>
          </a:p>
        </p:txBody>
      </p:sp>
      <p:sp>
        <p:nvSpPr>
          <p:cNvPr id="52" name="As with the comparable companies and precedent transactions templates, yellow cells with blue font drive the models, while cells with black font formatting contain formulas…"/>
          <p:cNvSpPr txBox="1"/>
          <p:nvPr/>
        </p:nvSpPr>
        <p:spPr>
          <a:xfrm>
            <a:off x="433387" y="1352550"/>
            <a:ext cx="9202738" cy="2537969"/>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2" marL="228600" indent="-225425">
              <a:spcBef>
                <a:spcPts val="1500"/>
              </a:spcBef>
              <a:buClr>
                <a:srgbClr val="000000"/>
              </a:buClr>
              <a:buSzPct val="100000"/>
              <a:buFont typeface="Symbol"/>
              <a:buChar char="·"/>
              <a:defRPr sz="1400"/>
            </a:pPr>
            <a:r>
              <a:t>As with the comparable companies and precedent transactions templates, yellow cells with blue font drive the models, while cells with black font formatting contain formulas </a:t>
            </a:r>
          </a:p>
          <a:p>
            <a:pPr lvl="2" marL="228600" indent="-225425">
              <a:spcBef>
                <a:spcPts val="1500"/>
              </a:spcBef>
              <a:buClr>
                <a:srgbClr val="000000"/>
              </a:buClr>
              <a:buSzPct val="100000"/>
              <a:buFont typeface="Symbol"/>
              <a:buChar char="·"/>
              <a:defRPr sz="1400"/>
            </a:pPr>
            <a:r>
              <a:t>In the DCF tab, first enter the target’s historical financial information for a three-year period as well as one year forward</a:t>
            </a:r>
          </a:p>
          <a:p>
            <a:pPr lvl="2" marL="228600" indent="-225425">
              <a:spcBef>
                <a:spcPts val="1500"/>
              </a:spcBef>
              <a:buClr>
                <a:srgbClr val="000000"/>
              </a:buClr>
              <a:buSzPct val="100000"/>
              <a:buFont typeface="Symbol"/>
              <a:buChar char="·"/>
              <a:defRPr sz="1400"/>
            </a:pPr>
            <a:r>
              <a:t>Next, enter the appropriate terminal value multiple, balance sheet data, LTM EBITDA, and tax rate</a:t>
            </a:r>
          </a:p>
          <a:p>
            <a:pPr lvl="2" marL="228600" indent="-225425">
              <a:spcBef>
                <a:spcPts val="1500"/>
              </a:spcBef>
              <a:buClr>
                <a:srgbClr val="000000"/>
              </a:buClr>
              <a:buSzPct val="100000"/>
              <a:buFont typeface="Symbol"/>
              <a:buChar char="·"/>
              <a:defRPr sz="1400"/>
            </a:pPr>
            <a:r>
              <a:t>Once this task is completed, input historical working capital data into the NWC tab</a:t>
            </a:r>
          </a:p>
          <a:p>
            <a:pPr lvl="2" marL="228600" indent="-225425">
              <a:spcBef>
                <a:spcPts val="1500"/>
              </a:spcBef>
              <a:buClr>
                <a:srgbClr val="000000"/>
              </a:buClr>
              <a:buSzPct val="100000"/>
              <a:buFont typeface="Symbol"/>
              <a:buChar char="·"/>
              <a:defRPr sz="1400"/>
            </a:pPr>
            <a:r>
              <a:t>The projections for the DCF and NWC tabs are driven by assumptions for income statement and working capital items, which are entered in tabs AS1 and AS2</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55" name="DCF Analysis Output Page (pre)"/>
          <p:cNvSpPr txBox="1"/>
          <p:nvPr>
            <p:ph type="title"/>
          </p:nvPr>
        </p:nvSpPr>
        <p:spPr>
          <a:xfrm>
            <a:off x="419099" y="0"/>
            <a:ext cx="9186864" cy="941388"/>
          </a:xfrm>
          <a:prstGeom prst="rect">
            <a:avLst/>
          </a:prstGeom>
        </p:spPr>
        <p:txBody>
          <a:bodyPr/>
          <a:lstStyle/>
          <a:p>
            <a:pPr/>
            <a:r>
              <a:t>DCF Analysis Output Page (pre)</a:t>
            </a:r>
          </a:p>
        </p:txBody>
      </p:sp>
      <p:sp>
        <p:nvSpPr>
          <p:cNvPr id="56" name="4"/>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4</a:t>
            </a:r>
          </a:p>
        </p:txBody>
      </p:sp>
      <p:sp>
        <p:nvSpPr>
          <p:cNvPr id="57" name="Line"/>
          <p:cNvSpPr/>
          <p:nvPr/>
        </p:nvSpPr>
        <p:spPr>
          <a:xfrm>
            <a:off x="419099" y="1031875"/>
            <a:ext cx="9186864" cy="0"/>
          </a:xfrm>
          <a:prstGeom prst="line">
            <a:avLst/>
          </a:prstGeom>
          <a:ln w="12700">
            <a:solidFill>
              <a:srgbClr val="000000"/>
            </a:solidFill>
          </a:ln>
        </p:spPr>
        <p:txBody>
          <a:bodyPr lIns="45719" rIns="45719"/>
          <a:lstStyle/>
          <a:p>
            <a:pPr/>
          </a:p>
        </p:txBody>
      </p:sp>
      <p:pic>
        <p:nvPicPr>
          <p:cNvPr id="58" name="image.png" descr="image.png"/>
          <p:cNvPicPr>
            <a:picLocks noChangeAspect="1"/>
          </p:cNvPicPr>
          <p:nvPr/>
        </p:nvPicPr>
        <p:blipFill>
          <a:blip r:embed="rId2">
            <a:extLst/>
          </a:blip>
          <a:stretch>
            <a:fillRect/>
          </a:stretch>
        </p:blipFill>
        <p:spPr>
          <a:xfrm>
            <a:off x="379412" y="1081087"/>
            <a:ext cx="9045576" cy="6073776"/>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1" name="Working Capital Projections (pre)"/>
          <p:cNvSpPr txBox="1"/>
          <p:nvPr>
            <p:ph type="title"/>
          </p:nvPr>
        </p:nvSpPr>
        <p:spPr>
          <a:xfrm>
            <a:off x="419099" y="0"/>
            <a:ext cx="9186864" cy="941388"/>
          </a:xfrm>
          <a:prstGeom prst="rect">
            <a:avLst/>
          </a:prstGeom>
        </p:spPr>
        <p:txBody>
          <a:bodyPr/>
          <a:lstStyle/>
          <a:p>
            <a:pPr/>
            <a:r>
              <a:t>Working Capital Projections (pre)</a:t>
            </a:r>
          </a:p>
        </p:txBody>
      </p:sp>
      <p:sp>
        <p:nvSpPr>
          <p:cNvPr id="62" name="5"/>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5</a:t>
            </a:r>
          </a:p>
        </p:txBody>
      </p:sp>
      <p:sp>
        <p:nvSpPr>
          <p:cNvPr id="63" name="Line"/>
          <p:cNvSpPr/>
          <p:nvPr/>
        </p:nvSpPr>
        <p:spPr>
          <a:xfrm>
            <a:off x="419099" y="1031875"/>
            <a:ext cx="9186864" cy="0"/>
          </a:xfrm>
          <a:prstGeom prst="line">
            <a:avLst/>
          </a:prstGeom>
          <a:ln w="12700">
            <a:solidFill>
              <a:srgbClr val="000000"/>
            </a:solidFill>
          </a:ln>
        </p:spPr>
        <p:txBody>
          <a:bodyPr lIns="45719" rIns="45719"/>
          <a:lstStyle/>
          <a:p>
            <a:pPr/>
          </a:p>
        </p:txBody>
      </p:sp>
      <p:pic>
        <p:nvPicPr>
          <p:cNvPr id="64" name="image.png" descr="image.png"/>
          <p:cNvPicPr>
            <a:picLocks noChangeAspect="1"/>
          </p:cNvPicPr>
          <p:nvPr/>
        </p:nvPicPr>
        <p:blipFill>
          <a:blip r:embed="rId2">
            <a:extLst/>
          </a:blip>
          <a:stretch>
            <a:fillRect/>
          </a:stretch>
        </p:blipFill>
        <p:spPr>
          <a:xfrm>
            <a:off x="360362" y="1081087"/>
            <a:ext cx="9240838" cy="569118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7" name="Assumptions Page 1 (pre)"/>
          <p:cNvSpPr txBox="1"/>
          <p:nvPr>
            <p:ph type="title"/>
          </p:nvPr>
        </p:nvSpPr>
        <p:spPr>
          <a:xfrm>
            <a:off x="419099" y="0"/>
            <a:ext cx="9186864" cy="941388"/>
          </a:xfrm>
          <a:prstGeom prst="rect">
            <a:avLst/>
          </a:prstGeom>
        </p:spPr>
        <p:txBody>
          <a:bodyPr/>
          <a:lstStyle/>
          <a:p>
            <a:pPr/>
            <a:r>
              <a:t>Assumptions Page 1 (pre)</a:t>
            </a:r>
          </a:p>
        </p:txBody>
      </p:sp>
      <p:sp>
        <p:nvSpPr>
          <p:cNvPr id="68" name="6"/>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6</a:t>
            </a:r>
          </a:p>
        </p:txBody>
      </p:sp>
      <p:sp>
        <p:nvSpPr>
          <p:cNvPr id="69" name="Line"/>
          <p:cNvSpPr/>
          <p:nvPr/>
        </p:nvSpPr>
        <p:spPr>
          <a:xfrm>
            <a:off x="419099" y="1031875"/>
            <a:ext cx="9186864" cy="0"/>
          </a:xfrm>
          <a:prstGeom prst="line">
            <a:avLst/>
          </a:prstGeom>
          <a:ln w="12700">
            <a:solidFill>
              <a:srgbClr val="000000"/>
            </a:solidFill>
          </a:ln>
        </p:spPr>
        <p:txBody>
          <a:bodyPr lIns="45719" rIns="45719"/>
          <a:lstStyle/>
          <a:p>
            <a:pPr/>
          </a:p>
        </p:txBody>
      </p:sp>
      <p:pic>
        <p:nvPicPr>
          <p:cNvPr id="70" name="image.png" descr="image.png"/>
          <p:cNvPicPr>
            <a:picLocks noChangeAspect="1"/>
          </p:cNvPicPr>
          <p:nvPr/>
        </p:nvPicPr>
        <p:blipFill>
          <a:blip r:embed="rId2">
            <a:extLst/>
          </a:blip>
          <a:stretch>
            <a:fillRect/>
          </a:stretch>
        </p:blipFill>
        <p:spPr>
          <a:xfrm>
            <a:off x="366712" y="1085850"/>
            <a:ext cx="9242426" cy="554990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73" name="image.png" descr="image.png"/>
          <p:cNvPicPr>
            <a:picLocks noChangeAspect="1"/>
          </p:cNvPicPr>
          <p:nvPr/>
        </p:nvPicPr>
        <p:blipFill>
          <a:blip r:embed="rId2">
            <a:extLst/>
          </a:blip>
          <a:stretch>
            <a:fillRect/>
          </a:stretch>
        </p:blipFill>
        <p:spPr>
          <a:xfrm>
            <a:off x="366712" y="1085850"/>
            <a:ext cx="9242426" cy="5549900"/>
          </a:xfrm>
          <a:prstGeom prst="rect">
            <a:avLst/>
          </a:prstGeom>
          <a:ln w="12700">
            <a:miter lim="400000"/>
          </a:ln>
        </p:spPr>
      </p:pic>
      <p:sp>
        <p:nvSpPr>
          <p:cNvPr id="74" name="Assumptions Page 1 (post)"/>
          <p:cNvSpPr txBox="1"/>
          <p:nvPr>
            <p:ph type="title"/>
          </p:nvPr>
        </p:nvSpPr>
        <p:spPr>
          <a:xfrm>
            <a:off x="419099" y="0"/>
            <a:ext cx="9186864" cy="941388"/>
          </a:xfrm>
          <a:prstGeom prst="rect">
            <a:avLst/>
          </a:prstGeom>
        </p:spPr>
        <p:txBody>
          <a:bodyPr/>
          <a:lstStyle/>
          <a:p>
            <a:pPr/>
            <a:r>
              <a:t>Assumptions Page 1 (post)</a:t>
            </a:r>
          </a:p>
        </p:txBody>
      </p:sp>
      <p:sp>
        <p:nvSpPr>
          <p:cNvPr id="75" name="7"/>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7</a:t>
            </a:r>
          </a:p>
        </p:txBody>
      </p:sp>
      <p:sp>
        <p:nvSpPr>
          <p:cNvPr id="76" name="Line"/>
          <p:cNvSpPr/>
          <p:nvPr/>
        </p:nvSpPr>
        <p:spPr>
          <a:xfrm>
            <a:off x="419099" y="1031875"/>
            <a:ext cx="9186864" cy="0"/>
          </a:xfrm>
          <a:prstGeom prst="line">
            <a:avLst/>
          </a:prstGeom>
          <a:ln w="12700">
            <a:solidFill>
              <a:srgbClr val="000000"/>
            </a:solidFill>
          </a:ln>
        </p:spPr>
        <p:txBody>
          <a:bodyPr lIns="45719" rIns="45719"/>
          <a:lstStyle/>
          <a:p>
            <a:pP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8"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9" name="Assumptions Page 2 (pre)"/>
          <p:cNvSpPr txBox="1"/>
          <p:nvPr>
            <p:ph type="title"/>
          </p:nvPr>
        </p:nvSpPr>
        <p:spPr>
          <a:xfrm>
            <a:off x="419099" y="0"/>
            <a:ext cx="9186864" cy="941388"/>
          </a:xfrm>
          <a:prstGeom prst="rect">
            <a:avLst/>
          </a:prstGeom>
        </p:spPr>
        <p:txBody>
          <a:bodyPr/>
          <a:lstStyle/>
          <a:p>
            <a:pPr/>
            <a:r>
              <a:t>Assumptions Page 2 (pre)</a:t>
            </a:r>
          </a:p>
        </p:txBody>
      </p:sp>
      <p:sp>
        <p:nvSpPr>
          <p:cNvPr id="80" name="8"/>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8</a:t>
            </a:r>
          </a:p>
        </p:txBody>
      </p:sp>
      <p:sp>
        <p:nvSpPr>
          <p:cNvPr id="81" name="Line"/>
          <p:cNvSpPr/>
          <p:nvPr/>
        </p:nvSpPr>
        <p:spPr>
          <a:xfrm>
            <a:off x="419099" y="1031875"/>
            <a:ext cx="9186864" cy="0"/>
          </a:xfrm>
          <a:prstGeom prst="line">
            <a:avLst/>
          </a:prstGeom>
          <a:ln w="12700">
            <a:solidFill>
              <a:srgbClr val="000000"/>
            </a:solidFill>
          </a:ln>
        </p:spPr>
        <p:txBody>
          <a:bodyPr lIns="45719" rIns="45719"/>
          <a:lstStyle/>
          <a:p>
            <a:pPr/>
          </a:p>
        </p:txBody>
      </p:sp>
      <p:pic>
        <p:nvPicPr>
          <p:cNvPr id="82" name="image.png" descr="image.png"/>
          <p:cNvPicPr>
            <a:picLocks noChangeAspect="1"/>
          </p:cNvPicPr>
          <p:nvPr/>
        </p:nvPicPr>
        <p:blipFill>
          <a:blip r:embed="rId2">
            <a:extLst/>
          </a:blip>
          <a:stretch>
            <a:fillRect/>
          </a:stretch>
        </p:blipFill>
        <p:spPr>
          <a:xfrm>
            <a:off x="376237" y="1077912"/>
            <a:ext cx="8820151" cy="6194426"/>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4" name="Slide Number"/>
          <p:cNvSpPr txBox="1"/>
          <p:nvPr>
            <p:ph type="sldNum" sz="quarter" idx="2"/>
          </p:nvPr>
        </p:nvSpPr>
        <p:spPr>
          <a:xfrm>
            <a:off x="9490074" y="7107237"/>
            <a:ext cx="127001" cy="1270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5" name="Assumptions Page 2 (post)"/>
          <p:cNvSpPr txBox="1"/>
          <p:nvPr>
            <p:ph type="title"/>
          </p:nvPr>
        </p:nvSpPr>
        <p:spPr>
          <a:xfrm>
            <a:off x="419099" y="0"/>
            <a:ext cx="9186864" cy="941388"/>
          </a:xfrm>
          <a:prstGeom prst="rect">
            <a:avLst/>
          </a:prstGeom>
        </p:spPr>
        <p:txBody>
          <a:bodyPr/>
          <a:lstStyle/>
          <a:p>
            <a:pPr/>
            <a:r>
              <a:t>Assumptions Page 2 (post)</a:t>
            </a:r>
          </a:p>
        </p:txBody>
      </p:sp>
      <p:sp>
        <p:nvSpPr>
          <p:cNvPr id="86" name="9"/>
          <p:cNvSpPr txBox="1"/>
          <p:nvPr/>
        </p:nvSpPr>
        <p:spPr>
          <a:xfrm>
            <a:off x="9490074" y="7107237"/>
            <a:ext cx="127001" cy="1270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nchor="b">
            <a:spAutoFit/>
          </a:bodyPr>
          <a:lstStyle>
            <a:lvl1pPr algn="r" defTabSz="1006475">
              <a:defRPr sz="700"/>
            </a:lvl1pPr>
          </a:lstStyle>
          <a:p>
            <a:pPr/>
            <a:r>
              <a:t>9</a:t>
            </a:r>
          </a:p>
        </p:txBody>
      </p:sp>
      <p:sp>
        <p:nvSpPr>
          <p:cNvPr id="87" name="Line"/>
          <p:cNvSpPr/>
          <p:nvPr/>
        </p:nvSpPr>
        <p:spPr>
          <a:xfrm>
            <a:off x="419099" y="1031875"/>
            <a:ext cx="9186864" cy="0"/>
          </a:xfrm>
          <a:prstGeom prst="line">
            <a:avLst/>
          </a:prstGeom>
          <a:ln w="12700">
            <a:solidFill>
              <a:srgbClr val="000000"/>
            </a:solidFill>
          </a:ln>
        </p:spPr>
        <p:txBody>
          <a:bodyPr lIns="45719" rIns="45719"/>
          <a:lstStyle/>
          <a:p>
            <a:pPr/>
          </a:p>
        </p:txBody>
      </p:sp>
      <p:pic>
        <p:nvPicPr>
          <p:cNvPr id="88" name="image.png" descr="image.png"/>
          <p:cNvPicPr>
            <a:picLocks noChangeAspect="1"/>
          </p:cNvPicPr>
          <p:nvPr/>
        </p:nvPicPr>
        <p:blipFill>
          <a:blip r:embed="rId2">
            <a:extLst/>
          </a:blip>
          <a:stretch>
            <a:fillRect/>
          </a:stretch>
        </p:blipFill>
        <p:spPr>
          <a:xfrm>
            <a:off x="385762" y="1081087"/>
            <a:ext cx="8836026" cy="62055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_Default Design">
  <a:themeElements>
    <a:clrScheme name="2_Default Design">
      <a:dk1>
        <a:srgbClr val="000000"/>
      </a:dk1>
      <a:lt1>
        <a:srgbClr val="FFFFFF"/>
      </a:lt1>
      <a:dk2>
        <a:srgbClr val="A7A7A7"/>
      </a:dk2>
      <a:lt2>
        <a:srgbClr val="535353"/>
      </a:lt2>
      <a:accent1>
        <a:srgbClr val="585148"/>
      </a:accent1>
      <a:accent2>
        <a:srgbClr val="BDC6D4"/>
      </a:accent2>
      <a:accent3>
        <a:srgbClr val="9BBB59"/>
      </a:accent3>
      <a:accent4>
        <a:srgbClr val="8064A2"/>
      </a:accent4>
      <a:accent5>
        <a:srgbClr val="4BACC6"/>
      </a:accent5>
      <a:accent6>
        <a:srgbClr val="F79646"/>
      </a:accent6>
      <a:hlink>
        <a:srgbClr val="0000FF"/>
      </a:hlink>
      <a:folHlink>
        <a:srgbClr val="FF00FF"/>
      </a:folHlink>
    </a:clrScheme>
    <a:fontScheme name="2_Default Design">
      <a:majorFont>
        <a:latin typeface="Helvetica"/>
        <a:ea typeface="Helvetica"/>
        <a:cs typeface="Helvetica"/>
      </a:majorFont>
      <a:minorFont>
        <a:latin typeface="Frutiger 45 Light"/>
        <a:ea typeface="Frutiger 45 Light"/>
        <a:cs typeface="Frutiger 45 Light"/>
      </a:minorFont>
    </a:fontScheme>
    <a:fmtScheme name="2_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_Default Design">
  <a:themeElements>
    <a:clrScheme name="2_Default Design">
      <a:dk1>
        <a:srgbClr val="000000"/>
      </a:dk1>
      <a:lt1>
        <a:srgbClr val="FFFFFF"/>
      </a:lt1>
      <a:dk2>
        <a:srgbClr val="A7A7A7"/>
      </a:dk2>
      <a:lt2>
        <a:srgbClr val="535353"/>
      </a:lt2>
      <a:accent1>
        <a:srgbClr val="585148"/>
      </a:accent1>
      <a:accent2>
        <a:srgbClr val="BDC6D4"/>
      </a:accent2>
      <a:accent3>
        <a:srgbClr val="9BBB59"/>
      </a:accent3>
      <a:accent4>
        <a:srgbClr val="8064A2"/>
      </a:accent4>
      <a:accent5>
        <a:srgbClr val="4BACC6"/>
      </a:accent5>
      <a:accent6>
        <a:srgbClr val="F79646"/>
      </a:accent6>
      <a:hlink>
        <a:srgbClr val="0000FF"/>
      </a:hlink>
      <a:folHlink>
        <a:srgbClr val="FF00FF"/>
      </a:folHlink>
    </a:clrScheme>
    <a:fontScheme name="2_Default Design">
      <a:majorFont>
        <a:latin typeface="Helvetica"/>
        <a:ea typeface="Helvetica"/>
        <a:cs typeface="Helvetica"/>
      </a:majorFont>
      <a:minorFont>
        <a:latin typeface="Frutiger 45 Light"/>
        <a:ea typeface="Frutiger 45 Light"/>
        <a:cs typeface="Frutiger 45 Light"/>
      </a:minorFont>
    </a:fontScheme>
    <a:fmtScheme name="2_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n-lt"/>
            <a:ea typeface="+mn-ea"/>
            <a:cs typeface="+mn-cs"/>
            <a:sym typeface="Frutiger 45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