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32"/>
  </p:notesMasterIdLst>
  <p:sldIdLst>
    <p:sldId id="256" r:id="rId3"/>
    <p:sldId id="258" r:id="rId4"/>
    <p:sldId id="275" r:id="rId5"/>
    <p:sldId id="282" r:id="rId6"/>
    <p:sldId id="283" r:id="rId7"/>
    <p:sldId id="284" r:id="rId8"/>
    <p:sldId id="285" r:id="rId9"/>
    <p:sldId id="290" r:id="rId10"/>
    <p:sldId id="287" r:id="rId11"/>
    <p:sldId id="288" r:id="rId12"/>
    <p:sldId id="294" r:id="rId13"/>
    <p:sldId id="293" r:id="rId14"/>
    <p:sldId id="259" r:id="rId15"/>
    <p:sldId id="260" r:id="rId16"/>
    <p:sldId id="261" r:id="rId17"/>
    <p:sldId id="262" r:id="rId18"/>
    <p:sldId id="263" r:id="rId19"/>
    <p:sldId id="265" r:id="rId20"/>
    <p:sldId id="264" r:id="rId21"/>
    <p:sldId id="266" r:id="rId22"/>
    <p:sldId id="269" r:id="rId23"/>
    <p:sldId id="291" r:id="rId24"/>
    <p:sldId id="292" r:id="rId25"/>
    <p:sldId id="270" r:id="rId26"/>
    <p:sldId id="271" r:id="rId27"/>
    <p:sldId id="272" r:id="rId28"/>
    <p:sldId id="267" r:id="rId29"/>
    <p:sldId id="268" r:id="rId30"/>
    <p:sldId id="296" r:id="rId31"/>
  </p:sldIdLst>
  <p:sldSz cx="10080625" cy="7559675"/>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88"/>
    <p:restoredTop sz="77693"/>
  </p:normalViewPr>
  <p:slideViewPr>
    <p:cSldViewPr snapToGrid="0" snapToObjects="1">
      <p:cViewPr varScale="1">
        <p:scale>
          <a:sx n="75" d="100"/>
          <a:sy n="75" d="100"/>
        </p:scale>
        <p:origin x="488" y="16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57560F52-AB78-3245-ABB0-BBE210C98549}" type="datetimeFigureOut">
              <a:rPr lang="en-US" smtClean="0"/>
              <a:t>3/10/20</a:t>
            </a:fld>
            <a:endParaRPr lang="en-US"/>
          </a:p>
        </p:txBody>
      </p:sp>
      <p:sp>
        <p:nvSpPr>
          <p:cNvPr id="4" name="Slide Image Placeholder 3"/>
          <p:cNvSpPr>
            <a:spLocks noGrp="1" noRot="1" noChangeAspect="1"/>
          </p:cNvSpPr>
          <p:nvPr>
            <p:ph type="sldImg" idx="2"/>
          </p:nvPr>
        </p:nvSpPr>
        <p:spPr>
          <a:xfrm>
            <a:off x="1374775" y="1336675"/>
            <a:ext cx="4810125" cy="36083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E33315B0-E8F7-F54D-B1C4-413F9987113A}" type="slidenum">
              <a:rPr lang="en-US" smtClean="0"/>
              <a:t>‹#›</a:t>
            </a:fld>
            <a:endParaRPr lang="en-US"/>
          </a:p>
        </p:txBody>
      </p:sp>
    </p:spTree>
    <p:extLst>
      <p:ext uri="{BB962C8B-B14F-4D97-AF65-F5344CB8AC3E}">
        <p14:creationId xmlns:p14="http://schemas.microsoft.com/office/powerpoint/2010/main" val="3163195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3315B0-E8F7-F54D-B1C4-413F9987113A}" type="slidenum">
              <a:rPr lang="en-US" smtClean="0"/>
              <a:t>1</a:t>
            </a:fld>
            <a:endParaRPr lang="en-US"/>
          </a:p>
        </p:txBody>
      </p:sp>
    </p:spTree>
    <p:extLst>
      <p:ext uri="{BB962C8B-B14F-4D97-AF65-F5344CB8AC3E}">
        <p14:creationId xmlns:p14="http://schemas.microsoft.com/office/powerpoint/2010/main" val="2783665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f. 	¥117.429 = $1</a:t>
            </a:r>
          </a:p>
          <a:p>
            <a:pPr marL="108000" indent="0">
              <a:spcBef>
                <a:spcPts val="1417"/>
              </a:spcBef>
              <a:buClr>
                <a:srgbClr val="FF3333"/>
              </a:buClr>
              <a:buSzPct val="45000"/>
              <a:buFont typeface="Wingdings" charset="2"/>
              <a:buNone/>
            </a:pPr>
            <a:endParaRPr lang="en-US" dirty="0"/>
          </a:p>
        </p:txBody>
      </p:sp>
      <p:sp>
        <p:nvSpPr>
          <p:cNvPr id="4" name="Slide Number Placeholder 3"/>
          <p:cNvSpPr>
            <a:spLocks noGrp="1"/>
          </p:cNvSpPr>
          <p:nvPr>
            <p:ph type="sldNum" sz="quarter" idx="5"/>
          </p:nvPr>
        </p:nvSpPr>
        <p:spPr/>
        <p:txBody>
          <a:bodyPr/>
          <a:lstStyle/>
          <a:p>
            <a:fld id="{E33315B0-E8F7-F54D-B1C4-413F9987113A}" type="slidenum">
              <a:rPr lang="en-US" smtClean="0"/>
              <a:t>10</a:t>
            </a:fld>
            <a:endParaRPr lang="en-US"/>
          </a:p>
        </p:txBody>
      </p:sp>
    </p:spTree>
    <p:extLst>
      <p:ext uri="{BB962C8B-B14F-4D97-AF65-F5344CB8AC3E}">
        <p14:creationId xmlns:p14="http://schemas.microsoft.com/office/powerpoint/2010/main" val="1389678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000" indent="0">
              <a:spcBef>
                <a:spcPts val="1417"/>
              </a:spcBef>
              <a:buClr>
                <a:srgbClr val="FF3333"/>
              </a:buClr>
              <a:buSzPct val="45000"/>
              <a:buFont typeface="Arial" panose="020B0604020202020204" pitchFamily="34" charset="0"/>
              <a:buNone/>
            </a:pPr>
            <a:r>
              <a:rPr lang="en-US" sz="2000" b="0" strike="noStrike" spc="-1" dirty="0">
                <a:solidFill>
                  <a:srgbClr val="000000"/>
                </a:solidFill>
                <a:uFill>
                  <a:solidFill>
                    <a:srgbClr val="FFFFFF"/>
                  </a:solidFill>
                </a:uFill>
                <a:latin typeface="Nexa Light"/>
              </a:rPr>
              <a:t>g. 	Assuming the real exchange rate is expected to be constant, the expected difference in inflation is:</a:t>
            </a:r>
          </a:p>
          <a:p>
            <a:pPr marL="1365300" marR="0" lvl="2" indent="-342900" algn="l" defTabSz="914400" rtl="0" eaLnBrk="1" fontAlgn="auto" latinLnBrk="0" hangingPunct="1">
              <a:lnSpc>
                <a:spcPct val="100000"/>
              </a:lnSpc>
              <a:spcBef>
                <a:spcPts val="1417"/>
              </a:spcBef>
              <a:spcAft>
                <a:spcPts val="0"/>
              </a:spcAft>
              <a:buClr>
                <a:srgbClr val="FF3333"/>
              </a:buClr>
              <a:buSzPct val="45000"/>
              <a:buFont typeface="Arial" panose="020B0604020202020204" pitchFamily="34" charset="0"/>
              <a:buChar char="•"/>
              <a:tabLst/>
              <a:defRPr/>
            </a:pPr>
            <a:r>
              <a:rPr lang="en-US" sz="2000" spc="-1" dirty="0">
                <a:solidFill>
                  <a:srgbClr val="000000"/>
                </a:solidFill>
                <a:uFill>
                  <a:solidFill>
                    <a:srgbClr val="FFFFFF"/>
                  </a:solidFill>
                </a:uFill>
                <a:latin typeface="Nexa Light"/>
              </a:rPr>
              <a:t>1+iF/1+i$ = Fwd$/Spot$</a:t>
            </a:r>
          </a:p>
          <a:p>
            <a:pPr marL="1365300" marR="0" lvl="2" indent="-342900" algn="l" defTabSz="914400" rtl="0" eaLnBrk="1" fontAlgn="auto" latinLnBrk="0" hangingPunct="1">
              <a:lnSpc>
                <a:spcPct val="100000"/>
              </a:lnSpc>
              <a:spcBef>
                <a:spcPts val="1417"/>
              </a:spcBef>
              <a:spcAft>
                <a:spcPts val="0"/>
              </a:spcAft>
              <a:buClr>
                <a:srgbClr val="FF3333"/>
              </a:buClr>
              <a:buSzPct val="45000"/>
              <a:buFont typeface="Arial" panose="020B0604020202020204" pitchFamily="34" charset="0"/>
              <a:buChar char="•"/>
              <a:tabLst/>
              <a:defRPr/>
            </a:pPr>
            <a:r>
              <a:rPr lang="en-US" sz="2000" spc="-1" dirty="0">
                <a:solidFill>
                  <a:srgbClr val="000000"/>
                </a:solidFill>
                <a:uFill>
                  <a:solidFill>
                    <a:srgbClr val="FFFFFF"/>
                  </a:solidFill>
                </a:uFill>
                <a:latin typeface="Nexa Light"/>
              </a:rPr>
              <a:t>n2/n1 -1 = percent change</a:t>
            </a:r>
          </a:p>
          <a:p>
            <a:pPr marL="1365300" lvl="2" indent="-342900">
              <a:spcBef>
                <a:spcPts val="1417"/>
              </a:spcBef>
              <a:buClr>
                <a:srgbClr val="FF3333"/>
              </a:buClr>
              <a:buSzPct val="45000"/>
              <a:buFont typeface="Arial" panose="020B0604020202020204" pitchFamily="34" charset="0"/>
              <a:buChar char="•"/>
            </a:pPr>
            <a:r>
              <a:rPr lang="en-US" sz="2000" b="0" strike="noStrike" spc="-1" dirty="0">
                <a:solidFill>
                  <a:srgbClr val="000000"/>
                </a:solidFill>
                <a:uFill>
                  <a:solidFill>
                    <a:srgbClr val="FFFFFF"/>
                  </a:solidFill>
                </a:uFill>
                <a:latin typeface="Nexa Light"/>
              </a:rPr>
              <a:t>117.429 / 117.565 – 1 = –.00116, or –.116% </a:t>
            </a:r>
          </a:p>
          <a:p>
            <a:pPr marL="1365300" lvl="2" indent="-342900">
              <a:spcBef>
                <a:spcPts val="1417"/>
              </a:spcBef>
              <a:buClr>
                <a:srgbClr val="FF3333"/>
              </a:buClr>
              <a:buSzPct val="45000"/>
              <a:buFont typeface="Arial" panose="020B0604020202020204" pitchFamily="34" charset="0"/>
              <a:buChar char="•"/>
            </a:pPr>
            <a:r>
              <a:rPr lang="en-US" sz="2000" b="0" strike="noStrike" spc="-1" dirty="0">
                <a:solidFill>
                  <a:srgbClr val="000000"/>
                </a:solidFill>
                <a:uFill>
                  <a:solidFill>
                    <a:srgbClr val="FFFFFF"/>
                  </a:solidFill>
                </a:uFill>
                <a:latin typeface="Nexa Light"/>
              </a:rPr>
              <a:t>The inflation rate in Japan over the three months is expected to be .116% less than in the United States.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33315B0-E8F7-F54D-B1C4-413F9987113A}" type="slidenum">
              <a:rPr lang="en-US" smtClean="0"/>
              <a:t>11</a:t>
            </a:fld>
            <a:endParaRPr lang="en-US"/>
          </a:p>
        </p:txBody>
      </p:sp>
    </p:spTree>
    <p:extLst>
      <p:ext uri="{BB962C8B-B14F-4D97-AF65-F5344CB8AC3E}">
        <p14:creationId xmlns:p14="http://schemas.microsoft.com/office/powerpoint/2010/main" val="1731450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extShape 1"/>
          <p:cNvSpPr txBox="1"/>
          <p:nvPr/>
        </p:nvSpPr>
        <p:spPr>
          <a:xfrm>
            <a:off x="3884760" y="8685360"/>
            <a:ext cx="2971440" cy="456840"/>
          </a:xfrm>
          <a:prstGeom prst="rect">
            <a:avLst/>
          </a:prstGeom>
          <a:noFill/>
          <a:ln>
            <a:noFill/>
          </a:ln>
        </p:spPr>
        <p:txBody>
          <a:bodyPr anchor="b"/>
          <a:lstStyle/>
          <a:p>
            <a:pPr algn="r">
              <a:lnSpc>
                <a:spcPct val="100000"/>
              </a:lnSpc>
            </a:pPr>
            <a:fld id="{6374D032-4636-43BF-84E2-7AE99486D035}" type="slidenum">
              <a:rPr lang="en-US" sz="2400" b="0" strike="noStrike" spc="-1">
                <a:solidFill>
                  <a:srgbClr val="000000"/>
                </a:solidFill>
                <a:uFill>
                  <a:solidFill>
                    <a:srgbClr val="FFFFFF"/>
                  </a:solidFill>
                </a:uFill>
                <a:latin typeface="Times New Roman"/>
                <a:ea typeface="+mn-ea"/>
              </a:rPr>
              <a:t>12</a:t>
            </a:fld>
            <a:endParaRPr lang="en-US" sz="2400" b="0" strike="noStrike" spc="-1">
              <a:solidFill>
                <a:srgbClr val="000000"/>
              </a:solidFill>
              <a:uFill>
                <a:solidFill>
                  <a:srgbClr val="FFFFFF"/>
                </a:solidFill>
              </a:uFill>
              <a:latin typeface="Times New Roman"/>
            </a:endParaRPr>
          </a:p>
        </p:txBody>
      </p:sp>
      <p:sp>
        <p:nvSpPr>
          <p:cNvPr id="342"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43"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16</a:t>
            </a:r>
            <a:endParaRPr lang="en-US" sz="1000" b="0" strike="noStrike" spc="-1">
              <a:solidFill>
                <a:srgbClr val="000000"/>
              </a:solidFill>
              <a:uFill>
                <a:solidFill>
                  <a:srgbClr val="FFFFFF"/>
                </a:solidFill>
              </a:uFill>
              <a:latin typeface="Arial"/>
            </a:endParaRPr>
          </a:p>
        </p:txBody>
      </p:sp>
      <p:sp>
        <p:nvSpPr>
          <p:cNvPr id="344"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45"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46"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282115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a. 	117.565 </a:t>
            </a:r>
          </a:p>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b. 	117.541</a:t>
            </a:r>
          </a:p>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c. 	Yen is at premium (dollar is at discount) </a:t>
            </a:r>
          </a:p>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d. 	Premium = 117.565 / 116.903 – 1 </a:t>
            </a:r>
          </a:p>
          <a:p>
            <a:pPr marL="1022400" lvl="2"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Premium = .00566, or .566%</a:t>
            </a:r>
          </a:p>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e. 	From interest rate parity:</a:t>
            </a:r>
          </a:p>
          <a:p>
            <a:pPr marL="1022400" lvl="2"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116.903 / 117.565 = (1 + ryen) / 1.015</a:t>
            </a:r>
          </a:p>
          <a:p>
            <a:pPr marL="1022400" lvl="2"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ryen =  .00928, or .928%</a:t>
            </a:r>
          </a:p>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f. 	¥117.429 = $1</a:t>
            </a:r>
          </a:p>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g. 	Assuming the real exchange rate is expected to be constant, the expected difference in inflation is:</a:t>
            </a:r>
          </a:p>
          <a:p>
            <a:pPr marL="1022400" lvl="2"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117.429 / 117.565 – 1 = –.00116, or –.116% </a:t>
            </a:r>
          </a:p>
          <a:p>
            <a:pPr marL="1022400" lvl="2"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The inflation rate in Japan over the three months is expected to be .116% less than in the United States.</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E33315B0-E8F7-F54D-B1C4-413F9987113A}" type="slidenum">
              <a:rPr lang="en-US" smtClean="0"/>
              <a:t>13</a:t>
            </a:fld>
            <a:endParaRPr lang="en-US"/>
          </a:p>
        </p:txBody>
      </p:sp>
    </p:spTree>
    <p:extLst>
      <p:ext uri="{BB962C8B-B14F-4D97-AF65-F5344CB8AC3E}">
        <p14:creationId xmlns:p14="http://schemas.microsoft.com/office/powerpoint/2010/main" val="1565341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3315B0-E8F7-F54D-B1C4-413F9987113A}" type="slidenum">
              <a:rPr lang="en-US" smtClean="0"/>
              <a:t>16</a:t>
            </a:fld>
            <a:endParaRPr lang="en-US"/>
          </a:p>
        </p:txBody>
      </p:sp>
    </p:spTree>
    <p:extLst>
      <p:ext uri="{BB962C8B-B14F-4D97-AF65-F5344CB8AC3E}">
        <p14:creationId xmlns:p14="http://schemas.microsoft.com/office/powerpoint/2010/main" val="30505757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a:p>
            <a:endParaRPr lang="en-US" dirty="0"/>
          </a:p>
          <a:p>
            <a:r>
              <a:rPr lang="en-US" dirty="0"/>
              <a:t>Why isn’t this n2/n1 -1</a:t>
            </a:r>
          </a:p>
          <a:p>
            <a:endParaRPr lang="en-US" dirty="0"/>
          </a:p>
        </p:txBody>
      </p:sp>
      <p:sp>
        <p:nvSpPr>
          <p:cNvPr id="4" name="Slide Number Placeholder 3"/>
          <p:cNvSpPr>
            <a:spLocks noGrp="1"/>
          </p:cNvSpPr>
          <p:nvPr>
            <p:ph type="sldNum" sz="quarter" idx="5"/>
          </p:nvPr>
        </p:nvSpPr>
        <p:spPr/>
        <p:txBody>
          <a:bodyPr/>
          <a:lstStyle/>
          <a:p>
            <a:fld id="{E33315B0-E8F7-F54D-B1C4-413F9987113A}" type="slidenum">
              <a:rPr lang="en-US" smtClean="0"/>
              <a:t>21</a:t>
            </a:fld>
            <a:endParaRPr lang="en-US"/>
          </a:p>
        </p:txBody>
      </p:sp>
    </p:spTree>
    <p:extLst>
      <p:ext uri="{BB962C8B-B14F-4D97-AF65-F5344CB8AC3E}">
        <p14:creationId xmlns:p14="http://schemas.microsoft.com/office/powerpoint/2010/main" val="3193597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3315B0-E8F7-F54D-B1C4-413F9987113A}" type="slidenum">
              <a:rPr lang="en-US" smtClean="0"/>
              <a:t>22</a:t>
            </a:fld>
            <a:endParaRPr lang="en-US"/>
          </a:p>
        </p:txBody>
      </p:sp>
    </p:spTree>
    <p:extLst>
      <p:ext uri="{BB962C8B-B14F-4D97-AF65-F5344CB8AC3E}">
        <p14:creationId xmlns:p14="http://schemas.microsoft.com/office/powerpoint/2010/main" val="21899353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33315B0-E8F7-F54D-B1C4-413F9987113A}" type="slidenum">
              <a:rPr lang="en-US" smtClean="0"/>
              <a:t>23</a:t>
            </a:fld>
            <a:endParaRPr lang="en-US"/>
          </a:p>
        </p:txBody>
      </p:sp>
    </p:spTree>
    <p:extLst>
      <p:ext uri="{BB962C8B-B14F-4D97-AF65-F5344CB8AC3E}">
        <p14:creationId xmlns:p14="http://schemas.microsoft.com/office/powerpoint/2010/main" val="40700690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2000" indent="-324000">
              <a:spcBef>
                <a:spcPts val="1417"/>
              </a:spcBef>
              <a:buClr>
                <a:srgbClr val="FF3333"/>
              </a:buClr>
              <a:buSzPct val="45000"/>
              <a:buFont typeface="Wingdings" charset="2"/>
              <a:buChar char=""/>
            </a:pPr>
            <a:r>
              <a:rPr lang="en-US" sz="3200" b="0" strike="noStrike" spc="-1" dirty="0">
                <a:solidFill>
                  <a:srgbClr val="000000"/>
                </a:solidFill>
                <a:uFill>
                  <a:solidFill>
                    <a:srgbClr val="FFFFFF"/>
                  </a:solidFill>
                </a:uFill>
                <a:latin typeface="Nexa Light"/>
              </a:rPr>
              <a:t>Converting the cash flows to dollars, the </a:t>
            </a:r>
            <a:r>
              <a:rPr lang="en-US" sz="3200" b="0" strike="noStrike" spc="-1" dirty="0" err="1">
                <a:solidFill>
                  <a:srgbClr val="000000"/>
                </a:solidFill>
                <a:uFill>
                  <a:solidFill>
                    <a:srgbClr val="FFFFFF"/>
                  </a:solidFill>
                </a:uFill>
                <a:latin typeface="Nexa Light"/>
              </a:rPr>
              <a:t>NPVs</a:t>
            </a:r>
            <a:r>
              <a:rPr lang="en-US" sz="3200" b="0" strike="noStrike" spc="-1" dirty="0">
                <a:solidFill>
                  <a:srgbClr val="000000"/>
                </a:solidFill>
                <a:uFill>
                  <a:solidFill>
                    <a:srgbClr val="FFFFFF"/>
                  </a:solidFill>
                </a:uFill>
                <a:latin typeface="Nexa Light"/>
              </a:rPr>
              <a:t> are computed as:</a:t>
            </a:r>
          </a:p>
          <a:p>
            <a:pPr marL="864000" lvl="1" indent="-324000">
              <a:spcBef>
                <a:spcPts val="1134"/>
              </a:spcBef>
              <a:buClr>
                <a:srgbClr val="FF3333"/>
              </a:buClr>
              <a:buSzPct val="75000"/>
              <a:buFont typeface="Symbol" charset="2"/>
              <a:buChar char=""/>
            </a:pPr>
            <a:r>
              <a:rPr lang="en-US" sz="2800" b="0" strike="noStrike" spc="-1" dirty="0" err="1">
                <a:solidFill>
                  <a:srgbClr val="000000"/>
                </a:solidFill>
                <a:uFill>
                  <a:solidFill>
                    <a:srgbClr val="FFFFFF"/>
                  </a:solidFill>
                </a:uFill>
                <a:latin typeface="Nexa Light"/>
              </a:rPr>
              <a:t>NPV</a:t>
            </a:r>
            <a:r>
              <a:rPr lang="en-US" sz="2800" b="0" strike="noStrike" spc="-1" baseline="-33000" dirty="0" err="1">
                <a:solidFill>
                  <a:srgbClr val="000000"/>
                </a:solidFill>
                <a:uFill>
                  <a:solidFill>
                    <a:srgbClr val="FFFFFF"/>
                  </a:solidFill>
                </a:uFill>
                <a:latin typeface="Nexa Light"/>
              </a:rPr>
              <a:t>G</a:t>
            </a:r>
            <a:r>
              <a:rPr lang="en-US" sz="2800" b="0" strike="noStrike" spc="-1" dirty="0">
                <a:solidFill>
                  <a:srgbClr val="000000"/>
                </a:solidFill>
                <a:uFill>
                  <a:solidFill>
                    <a:srgbClr val="FFFFFF"/>
                  </a:solidFill>
                </a:uFill>
                <a:latin typeface="Nexa Light"/>
              </a:rPr>
              <a:t> = –78 + 12.877 / 1.1 + 19.134 / 1.1^2 + 18.953 / 1.1^3 + 25.033 / 1.1^4 + 24.797 / 1.1^5 + 24.563 / 1.1^6</a:t>
            </a:r>
          </a:p>
          <a:p>
            <a:pPr marL="864000" lvl="1" indent="-324000">
              <a:spcBef>
                <a:spcPts val="1134"/>
              </a:spcBef>
              <a:buClr>
                <a:srgbClr val="FF3333"/>
              </a:buClr>
              <a:buSzPct val="75000"/>
              <a:buFont typeface="Symbol" charset="2"/>
              <a:buChar char=""/>
            </a:pPr>
            <a:r>
              <a:rPr lang="en-US" sz="2800" b="0" strike="noStrike" spc="-1" dirty="0" err="1">
                <a:solidFill>
                  <a:srgbClr val="000000"/>
                </a:solidFill>
                <a:uFill>
                  <a:solidFill>
                    <a:srgbClr val="FFFFFF"/>
                  </a:solidFill>
                </a:uFill>
                <a:latin typeface="Nexa Light"/>
              </a:rPr>
              <a:t>NPV</a:t>
            </a:r>
            <a:r>
              <a:rPr lang="en-US" sz="2800" b="0" strike="noStrike" spc="-1" baseline="-33000" dirty="0" err="1">
                <a:solidFill>
                  <a:srgbClr val="000000"/>
                </a:solidFill>
                <a:uFill>
                  <a:solidFill>
                    <a:srgbClr val="FFFFFF"/>
                  </a:solidFill>
                </a:uFill>
                <a:latin typeface="Nexa Light"/>
              </a:rPr>
              <a:t>G</a:t>
            </a:r>
            <a:r>
              <a:rPr lang="en-US" sz="2800" b="0" strike="noStrike" spc="-1" dirty="0">
                <a:solidFill>
                  <a:srgbClr val="000000"/>
                </a:solidFill>
                <a:uFill>
                  <a:solidFill>
                    <a:srgbClr val="FFFFFF"/>
                  </a:solidFill>
                </a:uFill>
                <a:latin typeface="Nexa Light"/>
              </a:rPr>
              <a:t> = $10.12 </a:t>
            </a:r>
          </a:p>
          <a:p>
            <a:pPr marL="432000" indent="-324000">
              <a:spcBef>
                <a:spcPts val="1417"/>
              </a:spcBef>
              <a:buClr>
                <a:srgbClr val="FF3333"/>
              </a:buClr>
              <a:buSzPct val="45000"/>
              <a:buFont typeface="Wingdings" charset="2"/>
              <a:buChar char=""/>
            </a:pPr>
            <a:endParaRPr lang="en-US" sz="2800" b="0" strike="noStrike" spc="-1" dirty="0">
              <a:solidFill>
                <a:srgbClr val="000000"/>
              </a:solidFill>
              <a:uFill>
                <a:solidFill>
                  <a:srgbClr val="FFFFFF"/>
                </a:solidFill>
              </a:uFill>
              <a:latin typeface="Nexa Light"/>
            </a:endParaRPr>
          </a:p>
          <a:p>
            <a:pPr marL="864000" lvl="1" indent="-324000">
              <a:spcBef>
                <a:spcPts val="1134"/>
              </a:spcBef>
              <a:buClr>
                <a:srgbClr val="FF3333"/>
              </a:buClr>
              <a:buSzPct val="75000"/>
              <a:buFont typeface="Symbol" charset="2"/>
              <a:buChar char=""/>
            </a:pPr>
            <a:r>
              <a:rPr lang="en-US" sz="2800" b="0" strike="noStrike" spc="-1" dirty="0" err="1">
                <a:solidFill>
                  <a:srgbClr val="000000"/>
                </a:solidFill>
                <a:uFill>
                  <a:solidFill>
                    <a:srgbClr val="FFFFFF"/>
                  </a:solidFill>
                </a:uFill>
                <a:latin typeface="Nexa Light"/>
              </a:rPr>
              <a:t>NPV</a:t>
            </a:r>
            <a:r>
              <a:rPr lang="en-US" sz="2800" b="0" strike="noStrike" spc="-1" baseline="-33000" dirty="0" err="1">
                <a:solidFill>
                  <a:srgbClr val="000000"/>
                </a:solidFill>
                <a:uFill>
                  <a:solidFill>
                    <a:srgbClr val="FFFFFF"/>
                  </a:solidFill>
                </a:uFill>
                <a:latin typeface="Nexa Light"/>
              </a:rPr>
              <a:t>S</a:t>
            </a:r>
            <a:r>
              <a:rPr lang="en-US" sz="2800" b="0" strike="noStrike" spc="-1" dirty="0">
                <a:solidFill>
                  <a:srgbClr val="000000"/>
                </a:solidFill>
                <a:uFill>
                  <a:solidFill>
                    <a:srgbClr val="FFFFFF"/>
                  </a:solidFill>
                </a:uFill>
                <a:latin typeface="Nexa Light"/>
              </a:rPr>
              <a:t> = –80 + 13.462 / 1.1 + 20.386 / 1.1^2 + 20.582 / 1.1^3 + 24.244 / 1.1^4 +24.477 / 1.1^5 + 24.712 / 1.1^6</a:t>
            </a:r>
          </a:p>
          <a:p>
            <a:pPr marL="864000" lvl="1" indent="-324000">
              <a:spcBef>
                <a:spcPts val="1134"/>
              </a:spcBef>
              <a:buClr>
                <a:srgbClr val="FF3333"/>
              </a:buClr>
              <a:buSzPct val="75000"/>
              <a:buFont typeface="Symbol" charset="2"/>
              <a:buChar char=""/>
            </a:pPr>
            <a:r>
              <a:rPr lang="en-US" sz="2800" b="0" strike="noStrike" spc="-1" dirty="0" err="1">
                <a:solidFill>
                  <a:srgbClr val="000000"/>
                </a:solidFill>
                <a:uFill>
                  <a:solidFill>
                    <a:srgbClr val="FFFFFF"/>
                  </a:solidFill>
                </a:uFill>
                <a:latin typeface="Nexa Light"/>
              </a:rPr>
              <a:t>NPV</a:t>
            </a:r>
            <a:r>
              <a:rPr lang="en-US" sz="2800" b="0" strike="noStrike" spc="-1" baseline="-33000" dirty="0" err="1">
                <a:solidFill>
                  <a:srgbClr val="000000"/>
                </a:solidFill>
                <a:uFill>
                  <a:solidFill>
                    <a:srgbClr val="FFFFFF"/>
                  </a:solidFill>
                </a:uFill>
                <a:latin typeface="Nexa Light"/>
              </a:rPr>
              <a:t>S</a:t>
            </a:r>
            <a:r>
              <a:rPr lang="en-US" sz="2800" b="0" strike="noStrike" spc="-1" dirty="0">
                <a:solidFill>
                  <a:srgbClr val="000000"/>
                </a:solidFill>
                <a:uFill>
                  <a:solidFill>
                    <a:srgbClr val="FFFFFF"/>
                  </a:solidFill>
                </a:uFill>
                <a:latin typeface="Nexa Light"/>
              </a:rPr>
              <a:t> = $10.26</a:t>
            </a:r>
          </a:p>
          <a:p>
            <a:pPr marL="432000" indent="-324000">
              <a:spcBef>
                <a:spcPts val="1417"/>
              </a:spcBef>
              <a:buClr>
                <a:srgbClr val="FF3333"/>
              </a:buClr>
              <a:buSzPct val="45000"/>
              <a:buFont typeface="Wingdings" charset="2"/>
              <a:buChar char=""/>
            </a:pPr>
            <a:r>
              <a:rPr lang="en-US" sz="3200" b="0" strike="noStrike" spc="-1" dirty="0">
                <a:solidFill>
                  <a:srgbClr val="000000"/>
                </a:solidFill>
                <a:uFill>
                  <a:solidFill>
                    <a:srgbClr val="FFFFFF"/>
                  </a:solidFill>
                </a:uFill>
                <a:latin typeface="Nexa Light"/>
              </a:rPr>
              <a:t>Since both projects have a positive </a:t>
            </a:r>
            <a:r>
              <a:rPr lang="en-US" sz="3200" b="0" strike="noStrike" spc="-1" dirty="0" err="1">
                <a:solidFill>
                  <a:srgbClr val="000000"/>
                </a:solidFill>
                <a:uFill>
                  <a:solidFill>
                    <a:srgbClr val="FFFFFF"/>
                  </a:solidFill>
                </a:uFill>
                <a:latin typeface="Nexa Light"/>
              </a:rPr>
              <a:t>NPV</a:t>
            </a:r>
            <a:r>
              <a:rPr lang="en-US" sz="3200" b="0" strike="noStrike" spc="-1" dirty="0">
                <a:solidFill>
                  <a:srgbClr val="000000"/>
                </a:solidFill>
                <a:uFill>
                  <a:solidFill>
                    <a:srgbClr val="FFFFFF"/>
                  </a:solidFill>
                </a:uFill>
                <a:latin typeface="Nexa Light"/>
              </a:rPr>
              <a:t>, both should be accepted. If the firm must choose, then the Swiss plant is the better choice. Note that the </a:t>
            </a:r>
            <a:r>
              <a:rPr lang="en-US" sz="3200" b="0" strike="noStrike" spc="-1" dirty="0" err="1">
                <a:solidFill>
                  <a:srgbClr val="000000"/>
                </a:solidFill>
                <a:uFill>
                  <a:solidFill>
                    <a:srgbClr val="FFFFFF"/>
                  </a:solidFill>
                </a:uFill>
                <a:latin typeface="Nexa Light"/>
              </a:rPr>
              <a:t>NPV</a:t>
            </a:r>
            <a:r>
              <a:rPr lang="en-US" sz="3200" b="0" strike="noStrike" spc="-1" dirty="0">
                <a:solidFill>
                  <a:srgbClr val="000000"/>
                </a:solidFill>
                <a:uFill>
                  <a:solidFill>
                    <a:srgbClr val="FFFFFF"/>
                  </a:solidFill>
                </a:uFill>
                <a:latin typeface="Nexa Light"/>
              </a:rPr>
              <a:t> calculation is in dollars and implicitly assumes currency hedging.</a:t>
            </a:r>
          </a:p>
          <a:p>
            <a:endParaRPr lang="en-US" dirty="0"/>
          </a:p>
        </p:txBody>
      </p:sp>
      <p:sp>
        <p:nvSpPr>
          <p:cNvPr id="4" name="Slide Number Placeholder 3"/>
          <p:cNvSpPr>
            <a:spLocks noGrp="1"/>
          </p:cNvSpPr>
          <p:nvPr>
            <p:ph type="sldNum" sz="quarter" idx="5"/>
          </p:nvPr>
        </p:nvSpPr>
        <p:spPr/>
        <p:txBody>
          <a:bodyPr/>
          <a:lstStyle/>
          <a:p>
            <a:fld id="{E33315B0-E8F7-F54D-B1C4-413F9987113A}" type="slidenum">
              <a:rPr lang="en-US" smtClean="0"/>
              <a:t>27</a:t>
            </a:fld>
            <a:endParaRPr lang="en-US"/>
          </a:p>
        </p:txBody>
      </p:sp>
    </p:spTree>
    <p:extLst>
      <p:ext uri="{BB962C8B-B14F-4D97-AF65-F5344CB8AC3E}">
        <p14:creationId xmlns:p14="http://schemas.microsoft.com/office/powerpoint/2010/main" val="2122839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3315B0-E8F7-F54D-B1C4-413F9987113A}" type="slidenum">
              <a:rPr lang="en-US" smtClean="0"/>
              <a:t>28</a:t>
            </a:fld>
            <a:endParaRPr lang="en-US"/>
          </a:p>
        </p:txBody>
      </p:sp>
    </p:spTree>
    <p:extLst>
      <p:ext uri="{BB962C8B-B14F-4D97-AF65-F5344CB8AC3E}">
        <p14:creationId xmlns:p14="http://schemas.microsoft.com/office/powerpoint/2010/main" val="2013881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a. 	117.565 </a:t>
            </a:r>
          </a:p>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b. 	117.541</a:t>
            </a:r>
          </a:p>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c. 	Yen is at premium (dollar is at discount) </a:t>
            </a:r>
          </a:p>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d. 	Premium = 117.565 / 116.903 – 1 </a:t>
            </a:r>
          </a:p>
          <a:p>
            <a:pPr marL="1022400" lvl="2"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Premium = .00566, or .566%</a:t>
            </a:r>
          </a:p>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e. 	From interest rate parity:</a:t>
            </a:r>
          </a:p>
          <a:p>
            <a:pPr marL="1022400" lvl="2"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116.903 / 117.565 = (1 + ryen) / 1.015</a:t>
            </a:r>
          </a:p>
          <a:p>
            <a:pPr marL="1022400" lvl="2"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ryen =  .00928, or .928%</a:t>
            </a:r>
          </a:p>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f. 	¥117.429 = $1</a:t>
            </a:r>
          </a:p>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g. 	Assuming the real exchange rate is expected to be constant, the expected difference in inflation is:</a:t>
            </a:r>
          </a:p>
          <a:p>
            <a:pPr marL="1022400" lvl="2"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117.429 / 117.565 – 1 = –.00116, or –.116% </a:t>
            </a:r>
          </a:p>
          <a:p>
            <a:pPr marL="1022400" lvl="2"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The inflation rate in Japan over the three months is expected to be .116% less than in the United States.</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E33315B0-E8F7-F54D-B1C4-413F9987113A}" type="slidenum">
              <a:rPr lang="en-US" smtClean="0"/>
              <a:t>2</a:t>
            </a:fld>
            <a:endParaRPr lang="en-US"/>
          </a:p>
        </p:txBody>
      </p:sp>
    </p:spTree>
    <p:extLst>
      <p:ext uri="{BB962C8B-B14F-4D97-AF65-F5344CB8AC3E}">
        <p14:creationId xmlns:p14="http://schemas.microsoft.com/office/powerpoint/2010/main" val="35002381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33315B0-E8F7-F54D-B1C4-413F9987113A}" type="slidenum">
              <a:rPr lang="en-US" smtClean="0"/>
              <a:t>29</a:t>
            </a:fld>
            <a:endParaRPr lang="en-US"/>
          </a:p>
        </p:txBody>
      </p:sp>
    </p:spTree>
    <p:extLst>
      <p:ext uri="{BB962C8B-B14F-4D97-AF65-F5344CB8AC3E}">
        <p14:creationId xmlns:p14="http://schemas.microsoft.com/office/powerpoint/2010/main" val="61647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a. 	117.565 </a:t>
            </a:r>
          </a:p>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b. 	117.541</a:t>
            </a:r>
          </a:p>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c. 	Yen is at premium (dollar is at discount) </a:t>
            </a:r>
          </a:p>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d. 	Premium = 117.565 / 116.903 – 1 </a:t>
            </a:r>
          </a:p>
          <a:p>
            <a:pPr marL="1022400" lvl="2"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Premium = .00566, or .566%</a:t>
            </a:r>
          </a:p>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e. 	From interest rate parity:</a:t>
            </a:r>
          </a:p>
          <a:p>
            <a:pPr marL="1022400" lvl="2"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116.903 / 117.565 = (1 + ryen) / 1.015</a:t>
            </a:r>
          </a:p>
          <a:p>
            <a:pPr marL="1022400" lvl="2"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ryen =  .00928, or .928%</a:t>
            </a:r>
          </a:p>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f. 	¥117.429 = $1</a:t>
            </a:r>
          </a:p>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g. 	Assuming the real exchange rate is expected to be constant, the expected difference in inflation is:</a:t>
            </a:r>
          </a:p>
          <a:p>
            <a:pPr marL="1022400" lvl="2"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117.429 / 117.565 – 1 = –.00116, or –.116% </a:t>
            </a:r>
          </a:p>
          <a:p>
            <a:pPr marL="1022400" lvl="2"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The inflation rate in Japan over the three months is expected to be .116% less than in the United States.</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E33315B0-E8F7-F54D-B1C4-413F9987113A}" type="slidenum">
              <a:rPr lang="en-US" smtClean="0"/>
              <a:t>3</a:t>
            </a:fld>
            <a:endParaRPr lang="en-US"/>
          </a:p>
        </p:txBody>
      </p:sp>
    </p:spTree>
    <p:extLst>
      <p:ext uri="{BB962C8B-B14F-4D97-AF65-F5344CB8AC3E}">
        <p14:creationId xmlns:p14="http://schemas.microsoft.com/office/powerpoint/2010/main" val="1402162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a. 	117.565 </a:t>
            </a:r>
          </a:p>
        </p:txBody>
      </p:sp>
      <p:sp>
        <p:nvSpPr>
          <p:cNvPr id="4" name="Slide Number Placeholder 3"/>
          <p:cNvSpPr>
            <a:spLocks noGrp="1"/>
          </p:cNvSpPr>
          <p:nvPr>
            <p:ph type="sldNum" sz="quarter" idx="5"/>
          </p:nvPr>
        </p:nvSpPr>
        <p:spPr/>
        <p:txBody>
          <a:bodyPr/>
          <a:lstStyle/>
          <a:p>
            <a:fld id="{E33315B0-E8F7-F54D-B1C4-413F9987113A}" type="slidenum">
              <a:rPr lang="en-US" smtClean="0"/>
              <a:t>4</a:t>
            </a:fld>
            <a:endParaRPr lang="en-US"/>
          </a:p>
        </p:txBody>
      </p:sp>
    </p:spTree>
    <p:extLst>
      <p:ext uri="{BB962C8B-B14F-4D97-AF65-F5344CB8AC3E}">
        <p14:creationId xmlns:p14="http://schemas.microsoft.com/office/powerpoint/2010/main" val="1225836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b. 	117.541</a:t>
            </a:r>
          </a:p>
        </p:txBody>
      </p:sp>
      <p:sp>
        <p:nvSpPr>
          <p:cNvPr id="4" name="Slide Number Placeholder 3"/>
          <p:cNvSpPr>
            <a:spLocks noGrp="1"/>
          </p:cNvSpPr>
          <p:nvPr>
            <p:ph type="sldNum" sz="quarter" idx="5"/>
          </p:nvPr>
        </p:nvSpPr>
        <p:spPr/>
        <p:txBody>
          <a:bodyPr/>
          <a:lstStyle/>
          <a:p>
            <a:fld id="{E33315B0-E8F7-F54D-B1C4-413F9987113A}" type="slidenum">
              <a:rPr lang="en-US" smtClean="0"/>
              <a:t>5</a:t>
            </a:fld>
            <a:endParaRPr lang="en-US"/>
          </a:p>
        </p:txBody>
      </p:sp>
    </p:spTree>
    <p:extLst>
      <p:ext uri="{BB962C8B-B14F-4D97-AF65-F5344CB8AC3E}">
        <p14:creationId xmlns:p14="http://schemas.microsoft.com/office/powerpoint/2010/main" val="1255374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c. 	Yen is at premium (dollar is at discount)</a:t>
            </a:r>
            <a:endParaRPr lang="en-US" dirty="0"/>
          </a:p>
        </p:txBody>
      </p:sp>
      <p:sp>
        <p:nvSpPr>
          <p:cNvPr id="4" name="Slide Number Placeholder 3"/>
          <p:cNvSpPr>
            <a:spLocks noGrp="1"/>
          </p:cNvSpPr>
          <p:nvPr>
            <p:ph type="sldNum" sz="quarter" idx="5"/>
          </p:nvPr>
        </p:nvSpPr>
        <p:spPr/>
        <p:txBody>
          <a:bodyPr/>
          <a:lstStyle/>
          <a:p>
            <a:fld id="{E33315B0-E8F7-F54D-B1C4-413F9987113A}" type="slidenum">
              <a:rPr lang="en-US" smtClean="0"/>
              <a:t>6</a:t>
            </a:fld>
            <a:endParaRPr lang="en-US"/>
          </a:p>
        </p:txBody>
      </p:sp>
    </p:spTree>
    <p:extLst>
      <p:ext uri="{BB962C8B-B14F-4D97-AF65-F5344CB8AC3E}">
        <p14:creationId xmlns:p14="http://schemas.microsoft.com/office/powerpoint/2010/main" val="3813823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8000"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d. 	Premium = 117.565 / 116.903 – 1 </a:t>
            </a:r>
          </a:p>
          <a:p>
            <a:pPr marL="1022400" lvl="2" indent="0">
              <a:spcBef>
                <a:spcPts val="1417"/>
              </a:spcBef>
              <a:buClr>
                <a:srgbClr val="FF3333"/>
              </a:buClr>
              <a:buSzPct val="45000"/>
              <a:buFont typeface="Wingdings" charset="2"/>
              <a:buNone/>
            </a:pPr>
            <a:r>
              <a:rPr lang="en-US" sz="2000" b="0" strike="noStrike" spc="-1" dirty="0">
                <a:solidFill>
                  <a:srgbClr val="000000"/>
                </a:solidFill>
                <a:uFill>
                  <a:solidFill>
                    <a:srgbClr val="FFFFFF"/>
                  </a:solidFill>
                </a:uFill>
                <a:latin typeface="Nexa Light"/>
              </a:rPr>
              <a:t>Premium = .00566, or .566%</a:t>
            </a:r>
          </a:p>
        </p:txBody>
      </p:sp>
      <p:sp>
        <p:nvSpPr>
          <p:cNvPr id="4" name="Slide Number Placeholder 3"/>
          <p:cNvSpPr>
            <a:spLocks noGrp="1"/>
          </p:cNvSpPr>
          <p:nvPr>
            <p:ph type="sldNum" sz="quarter" idx="5"/>
          </p:nvPr>
        </p:nvSpPr>
        <p:spPr/>
        <p:txBody>
          <a:bodyPr/>
          <a:lstStyle/>
          <a:p>
            <a:fld id="{E33315B0-E8F7-F54D-B1C4-413F9987113A}" type="slidenum">
              <a:rPr lang="en-US" smtClean="0"/>
              <a:t>7</a:t>
            </a:fld>
            <a:endParaRPr lang="en-US"/>
          </a:p>
        </p:txBody>
      </p:sp>
    </p:spTree>
    <p:extLst>
      <p:ext uri="{BB962C8B-B14F-4D97-AF65-F5344CB8AC3E}">
        <p14:creationId xmlns:p14="http://schemas.microsoft.com/office/powerpoint/2010/main" val="106937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TextShape 1"/>
          <p:cNvSpPr txBox="1"/>
          <p:nvPr/>
        </p:nvSpPr>
        <p:spPr>
          <a:xfrm>
            <a:off x="3884760" y="8685360"/>
            <a:ext cx="2971440" cy="456840"/>
          </a:xfrm>
          <a:prstGeom prst="rect">
            <a:avLst/>
          </a:prstGeom>
          <a:noFill/>
          <a:ln>
            <a:noFill/>
          </a:ln>
        </p:spPr>
        <p:txBody>
          <a:bodyPr anchor="b"/>
          <a:lstStyle/>
          <a:p>
            <a:pPr algn="r">
              <a:lnSpc>
                <a:spcPct val="100000"/>
              </a:lnSpc>
            </a:pPr>
            <a:fld id="{F4289C65-A872-41DB-96C7-8F27178B383F}" type="slidenum">
              <a:rPr lang="en-US" sz="2400" b="0" strike="noStrike" spc="-1">
                <a:solidFill>
                  <a:srgbClr val="000000"/>
                </a:solidFill>
                <a:uFill>
                  <a:solidFill>
                    <a:srgbClr val="FFFFFF"/>
                  </a:solidFill>
                </a:uFill>
                <a:latin typeface="Times New Roman"/>
                <a:ea typeface="+mn-ea"/>
              </a:rPr>
              <a:t>8</a:t>
            </a:fld>
            <a:endParaRPr lang="en-US" sz="2400" b="0" strike="noStrike" spc="-1">
              <a:solidFill>
                <a:srgbClr val="000000"/>
              </a:solidFill>
              <a:uFill>
                <a:solidFill>
                  <a:srgbClr val="FFFFFF"/>
                </a:solidFill>
              </a:uFill>
              <a:latin typeface="Times New Roman"/>
            </a:endParaRPr>
          </a:p>
        </p:txBody>
      </p:sp>
      <p:sp>
        <p:nvSpPr>
          <p:cNvPr id="312" name="CustomShape 2"/>
          <p:cNvSpPr/>
          <p:nvPr/>
        </p:nvSpPr>
        <p:spPr>
          <a:xfrm>
            <a:off x="388620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3" name="CustomShape 3"/>
          <p:cNvSpPr/>
          <p:nvPr/>
        </p:nvSpPr>
        <p:spPr>
          <a:xfrm>
            <a:off x="3886200" y="8686800"/>
            <a:ext cx="2971440" cy="456840"/>
          </a:xfrm>
          <a:prstGeom prst="rect">
            <a:avLst/>
          </a:prstGeom>
          <a:noFill/>
          <a:ln>
            <a:noFill/>
          </a:ln>
        </p:spPr>
        <p:style>
          <a:lnRef idx="0">
            <a:scrgbClr r="0" g="0" b="0"/>
          </a:lnRef>
          <a:fillRef idx="0">
            <a:scrgbClr r="0" g="0" b="0"/>
          </a:fillRef>
          <a:effectRef idx="0">
            <a:scrgbClr r="0" g="0" b="0"/>
          </a:effectRef>
          <a:fontRef idx="minor"/>
        </p:style>
        <p:txBody>
          <a:bodyPr lIns="19080" tIns="0" rIns="19080" bIns="0" anchor="b"/>
          <a:lstStyle/>
          <a:p>
            <a:pPr algn="r">
              <a:lnSpc>
                <a:spcPct val="100000"/>
              </a:lnSpc>
            </a:pPr>
            <a:r>
              <a:rPr lang="en-US" sz="1000" b="0" i="1" strike="noStrike" spc="-1">
                <a:solidFill>
                  <a:srgbClr val="000000"/>
                </a:solidFill>
                <a:uFill>
                  <a:solidFill>
                    <a:srgbClr val="FFFFFF"/>
                  </a:solidFill>
                </a:uFill>
                <a:latin typeface="Times New Roman"/>
                <a:ea typeface="+mn-ea"/>
              </a:rPr>
              <a:t>7</a:t>
            </a:r>
            <a:endParaRPr lang="en-US" sz="1000" b="0" strike="noStrike" spc="-1">
              <a:solidFill>
                <a:srgbClr val="000000"/>
              </a:solidFill>
              <a:uFill>
                <a:solidFill>
                  <a:srgbClr val="FFFFFF"/>
                </a:solidFill>
              </a:uFill>
              <a:latin typeface="Arial"/>
            </a:endParaRPr>
          </a:p>
        </p:txBody>
      </p:sp>
      <p:sp>
        <p:nvSpPr>
          <p:cNvPr id="314" name="CustomShape 4"/>
          <p:cNvSpPr/>
          <p:nvPr/>
        </p:nvSpPr>
        <p:spPr>
          <a:xfrm>
            <a:off x="0" y="868680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5" name="CustomShape 5"/>
          <p:cNvSpPr/>
          <p:nvPr/>
        </p:nvSpPr>
        <p:spPr>
          <a:xfrm>
            <a:off x="0" y="0"/>
            <a:ext cx="2971440" cy="456840"/>
          </a:xfrm>
          <a:prstGeom prst="rect">
            <a:avLst/>
          </a:prstGeom>
          <a:noFill/>
          <a:ln>
            <a:noFill/>
          </a:ln>
        </p:spPr>
        <p:style>
          <a:lnRef idx="0">
            <a:scrgbClr r="0" g="0" b="0"/>
          </a:lnRef>
          <a:fillRef idx="0">
            <a:scrgbClr r="0" g="0" b="0"/>
          </a:fillRef>
          <a:effectRef idx="0">
            <a:scrgbClr r="0" g="0" b="0"/>
          </a:effectRef>
          <a:fontRef idx="minor"/>
        </p:style>
      </p:sp>
      <p:sp>
        <p:nvSpPr>
          <p:cNvPr id="316" name="PlaceHolder 6"/>
          <p:cNvSpPr>
            <a:spLocks noGrp="1"/>
          </p:cNvSpPr>
          <p:nvPr>
            <p:ph type="body"/>
          </p:nvPr>
        </p:nvSpPr>
        <p:spPr>
          <a:xfrm>
            <a:off x="685800" y="4400640"/>
            <a:ext cx="5486040" cy="3600000"/>
          </a:xfrm>
          <a:prstGeom prst="rect">
            <a:avLst/>
          </a:prstGeom>
        </p:spPr>
        <p:txBody>
          <a:bodyPr/>
          <a:lstStyle/>
          <a:p>
            <a:endParaRPr lang="en-US" sz="2000" b="0" strike="noStrike"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2782955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32000" indent="-324000">
              <a:spcBef>
                <a:spcPts val="1417"/>
              </a:spcBef>
              <a:buClr>
                <a:srgbClr val="FF3333"/>
              </a:buClr>
              <a:buSzPct val="45000"/>
              <a:buFont typeface="Wingdings" charset="2"/>
              <a:buChar char=""/>
            </a:pPr>
            <a:r>
              <a:rPr lang="en-US" sz="2000" b="0" strike="noStrike" spc="-1" dirty="0">
                <a:solidFill>
                  <a:srgbClr val="000000"/>
                </a:solidFill>
                <a:uFill>
                  <a:solidFill>
                    <a:srgbClr val="FFFFFF"/>
                  </a:solidFill>
                </a:uFill>
                <a:latin typeface="Nexa Light"/>
              </a:rPr>
              <a:t>e. 	From interest rate parity:</a:t>
            </a:r>
            <a:endParaRPr lang="en-US" sz="2000" spc="-1" dirty="0">
              <a:solidFill>
                <a:srgbClr val="000000"/>
              </a:solidFill>
              <a:uFill>
                <a:solidFill>
                  <a:srgbClr val="FFFFFF"/>
                </a:solidFill>
              </a:uFill>
              <a:latin typeface="Nexa Light"/>
            </a:endParaRPr>
          </a:p>
          <a:p>
            <a:pPr marL="1346400" lvl="2" indent="-324000">
              <a:spcBef>
                <a:spcPts val="1417"/>
              </a:spcBef>
              <a:buClr>
                <a:srgbClr val="FF3333"/>
              </a:buClr>
              <a:buSzPct val="45000"/>
              <a:buFont typeface="Wingdings" charset="2"/>
              <a:buChar char=""/>
            </a:pPr>
            <a:r>
              <a:rPr lang="en-US" sz="2000" spc="-1" dirty="0">
                <a:solidFill>
                  <a:srgbClr val="000000"/>
                </a:solidFill>
                <a:uFill>
                  <a:solidFill>
                    <a:srgbClr val="FFFFFF"/>
                  </a:solidFill>
                </a:uFill>
                <a:latin typeface="Nexa Light"/>
              </a:rPr>
              <a:t>1+iF/1+i$ = Fwd$/Spot$</a:t>
            </a:r>
          </a:p>
          <a:p>
            <a:pPr marL="1346400" lvl="2" indent="-324000">
              <a:spcBef>
                <a:spcPts val="1417"/>
              </a:spcBef>
              <a:buClr>
                <a:srgbClr val="FF3333"/>
              </a:buClr>
              <a:buSzPct val="45000"/>
              <a:buFont typeface="Wingdings" charset="2"/>
              <a:buChar char=""/>
            </a:pPr>
            <a:r>
              <a:rPr lang="en-US" sz="2000" spc="-1" dirty="0">
                <a:solidFill>
                  <a:srgbClr val="000000"/>
                </a:solidFill>
                <a:uFill>
                  <a:solidFill>
                    <a:srgbClr val="FFFFFF"/>
                  </a:solidFill>
                </a:uFill>
                <a:latin typeface="Nexa Light"/>
              </a:rPr>
              <a:t>116.903 </a:t>
            </a:r>
            <a:r>
              <a:rPr lang="en-US" sz="2000" b="0" strike="noStrike" spc="-1" dirty="0">
                <a:solidFill>
                  <a:srgbClr val="000000"/>
                </a:solidFill>
                <a:uFill>
                  <a:solidFill>
                    <a:srgbClr val="FFFFFF"/>
                  </a:solidFill>
                </a:uFill>
                <a:latin typeface="Nexa Light"/>
              </a:rPr>
              <a:t>/ 117.565 = (1 + ryen) / 1.015</a:t>
            </a:r>
          </a:p>
          <a:p>
            <a:pPr marL="1346400" lvl="2" indent="-324000">
              <a:spcBef>
                <a:spcPts val="1417"/>
              </a:spcBef>
              <a:buClr>
                <a:srgbClr val="FF3333"/>
              </a:buClr>
              <a:buSzPct val="45000"/>
              <a:buFont typeface="Wingdings" charset="2"/>
              <a:buChar char=""/>
            </a:pPr>
            <a:r>
              <a:rPr lang="en-US" sz="2000" b="0" strike="noStrike" spc="-1" dirty="0">
                <a:solidFill>
                  <a:srgbClr val="000000"/>
                </a:solidFill>
                <a:uFill>
                  <a:solidFill>
                    <a:srgbClr val="FFFFFF"/>
                  </a:solidFill>
                </a:uFill>
                <a:latin typeface="Nexa Light"/>
              </a:rPr>
              <a:t>ryen =  .00928, or .928%</a:t>
            </a:r>
          </a:p>
        </p:txBody>
      </p:sp>
      <p:sp>
        <p:nvSpPr>
          <p:cNvPr id="4" name="Slide Number Placeholder 3"/>
          <p:cNvSpPr>
            <a:spLocks noGrp="1"/>
          </p:cNvSpPr>
          <p:nvPr>
            <p:ph type="sldNum" sz="quarter" idx="5"/>
          </p:nvPr>
        </p:nvSpPr>
        <p:spPr/>
        <p:txBody>
          <a:bodyPr/>
          <a:lstStyle/>
          <a:p>
            <a:fld id="{E33315B0-E8F7-F54D-B1C4-413F9987113A}" type="slidenum">
              <a:rPr lang="en-US" smtClean="0"/>
              <a:t>9</a:t>
            </a:fld>
            <a:endParaRPr lang="en-US"/>
          </a:p>
        </p:txBody>
      </p:sp>
    </p:spTree>
    <p:extLst>
      <p:ext uri="{BB962C8B-B14F-4D97-AF65-F5344CB8AC3E}">
        <p14:creationId xmlns:p14="http://schemas.microsoft.com/office/powerpoint/2010/main" val="1347149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504000" y="301320"/>
            <a:ext cx="6849000" cy="126216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26" name="PlaceHolder 2"/>
          <p:cNvSpPr>
            <a:spLocks noGrp="1"/>
          </p:cNvSpPr>
          <p:nvPr>
            <p:ph type="body"/>
          </p:nvPr>
        </p:nvSpPr>
        <p:spPr>
          <a:xfrm>
            <a:off x="504000" y="1985400"/>
            <a:ext cx="907164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27" name="PlaceHolder 3"/>
          <p:cNvSpPr>
            <a:spLocks noGrp="1"/>
          </p:cNvSpPr>
          <p:nvPr>
            <p:ph type="body"/>
          </p:nvPr>
        </p:nvSpPr>
        <p:spPr>
          <a:xfrm>
            <a:off x="504000" y="4524120"/>
            <a:ext cx="907164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504000" y="301320"/>
            <a:ext cx="6849000" cy="126216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29" name="PlaceHolder 2"/>
          <p:cNvSpPr>
            <a:spLocks noGrp="1"/>
          </p:cNvSpPr>
          <p:nvPr>
            <p:ph type="body"/>
          </p:nvPr>
        </p:nvSpPr>
        <p:spPr>
          <a:xfrm>
            <a:off x="504000" y="1985400"/>
            <a:ext cx="442692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30" name="PlaceHolder 3"/>
          <p:cNvSpPr>
            <a:spLocks noGrp="1"/>
          </p:cNvSpPr>
          <p:nvPr>
            <p:ph type="body"/>
          </p:nvPr>
        </p:nvSpPr>
        <p:spPr>
          <a:xfrm>
            <a:off x="5152680" y="1985400"/>
            <a:ext cx="442692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31" name="PlaceHolder 4"/>
          <p:cNvSpPr>
            <a:spLocks noGrp="1"/>
          </p:cNvSpPr>
          <p:nvPr>
            <p:ph type="body"/>
          </p:nvPr>
        </p:nvSpPr>
        <p:spPr>
          <a:xfrm>
            <a:off x="5152680" y="4524120"/>
            <a:ext cx="442692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32" name="PlaceHolder 5"/>
          <p:cNvSpPr>
            <a:spLocks noGrp="1"/>
          </p:cNvSpPr>
          <p:nvPr>
            <p:ph type="body"/>
          </p:nvPr>
        </p:nvSpPr>
        <p:spPr>
          <a:xfrm>
            <a:off x="504000" y="4524120"/>
            <a:ext cx="442692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504000" y="301320"/>
            <a:ext cx="6849000" cy="126216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34" name="PlaceHolder 2"/>
          <p:cNvSpPr>
            <a:spLocks noGrp="1"/>
          </p:cNvSpPr>
          <p:nvPr>
            <p:ph type="body"/>
          </p:nvPr>
        </p:nvSpPr>
        <p:spPr>
          <a:xfrm>
            <a:off x="504000" y="1985400"/>
            <a:ext cx="292068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35" name="PlaceHolder 3"/>
          <p:cNvSpPr>
            <a:spLocks noGrp="1"/>
          </p:cNvSpPr>
          <p:nvPr>
            <p:ph type="body"/>
          </p:nvPr>
        </p:nvSpPr>
        <p:spPr>
          <a:xfrm>
            <a:off x="3571200" y="1985400"/>
            <a:ext cx="292068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36" name="PlaceHolder 4"/>
          <p:cNvSpPr>
            <a:spLocks noGrp="1"/>
          </p:cNvSpPr>
          <p:nvPr>
            <p:ph type="body"/>
          </p:nvPr>
        </p:nvSpPr>
        <p:spPr>
          <a:xfrm>
            <a:off x="6638040" y="1985400"/>
            <a:ext cx="292068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37" name="PlaceHolder 5"/>
          <p:cNvSpPr>
            <a:spLocks noGrp="1"/>
          </p:cNvSpPr>
          <p:nvPr>
            <p:ph type="body"/>
          </p:nvPr>
        </p:nvSpPr>
        <p:spPr>
          <a:xfrm>
            <a:off x="6638040" y="4524120"/>
            <a:ext cx="292068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38" name="PlaceHolder 6"/>
          <p:cNvSpPr>
            <a:spLocks noGrp="1"/>
          </p:cNvSpPr>
          <p:nvPr>
            <p:ph type="body"/>
          </p:nvPr>
        </p:nvSpPr>
        <p:spPr>
          <a:xfrm>
            <a:off x="3571200" y="4524120"/>
            <a:ext cx="292068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39" name="PlaceHolder 7"/>
          <p:cNvSpPr>
            <a:spLocks noGrp="1"/>
          </p:cNvSpPr>
          <p:nvPr>
            <p:ph type="body"/>
          </p:nvPr>
        </p:nvSpPr>
        <p:spPr>
          <a:xfrm>
            <a:off x="504000" y="4524120"/>
            <a:ext cx="292068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6" name="PlaceHolder 1"/>
          <p:cNvSpPr>
            <a:spLocks noGrp="1"/>
          </p:cNvSpPr>
          <p:nvPr>
            <p:ph type="title"/>
          </p:nvPr>
        </p:nvSpPr>
        <p:spPr>
          <a:xfrm>
            <a:off x="504000" y="301320"/>
            <a:ext cx="6849000" cy="126216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47" name="PlaceHolder 2"/>
          <p:cNvSpPr>
            <a:spLocks noGrp="1"/>
          </p:cNvSpPr>
          <p:nvPr>
            <p:ph type="subTitle"/>
          </p:nvPr>
        </p:nvSpPr>
        <p:spPr>
          <a:xfrm>
            <a:off x="504000" y="1985400"/>
            <a:ext cx="9071640" cy="48603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301320"/>
            <a:ext cx="6849000" cy="126216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49" name="PlaceHolder 2"/>
          <p:cNvSpPr>
            <a:spLocks noGrp="1"/>
          </p:cNvSpPr>
          <p:nvPr>
            <p:ph type="body"/>
          </p:nvPr>
        </p:nvSpPr>
        <p:spPr>
          <a:xfrm>
            <a:off x="504000" y="1985400"/>
            <a:ext cx="9071640" cy="48603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301320"/>
            <a:ext cx="6849000" cy="126216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51" name="PlaceHolder 2"/>
          <p:cNvSpPr>
            <a:spLocks noGrp="1"/>
          </p:cNvSpPr>
          <p:nvPr>
            <p:ph type="body"/>
          </p:nvPr>
        </p:nvSpPr>
        <p:spPr>
          <a:xfrm>
            <a:off x="504000" y="1985400"/>
            <a:ext cx="4426920" cy="48603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52" name="PlaceHolder 3"/>
          <p:cNvSpPr>
            <a:spLocks noGrp="1"/>
          </p:cNvSpPr>
          <p:nvPr>
            <p:ph type="body"/>
          </p:nvPr>
        </p:nvSpPr>
        <p:spPr>
          <a:xfrm>
            <a:off x="5152680" y="1985400"/>
            <a:ext cx="4426920" cy="48603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3" name="PlaceHolder 1"/>
          <p:cNvSpPr>
            <a:spLocks noGrp="1"/>
          </p:cNvSpPr>
          <p:nvPr>
            <p:ph type="title"/>
          </p:nvPr>
        </p:nvSpPr>
        <p:spPr>
          <a:xfrm>
            <a:off x="504000" y="301320"/>
            <a:ext cx="6849000" cy="126216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4" name="PlaceHolder 1"/>
          <p:cNvSpPr>
            <a:spLocks noGrp="1"/>
          </p:cNvSpPr>
          <p:nvPr>
            <p:ph type="subTitle"/>
          </p:nvPr>
        </p:nvSpPr>
        <p:spPr>
          <a:xfrm>
            <a:off x="504000" y="301320"/>
            <a:ext cx="6849000" cy="585180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04000" y="301320"/>
            <a:ext cx="6849000" cy="126216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56" name="PlaceHolder 2"/>
          <p:cNvSpPr>
            <a:spLocks noGrp="1"/>
          </p:cNvSpPr>
          <p:nvPr>
            <p:ph type="body"/>
          </p:nvPr>
        </p:nvSpPr>
        <p:spPr>
          <a:xfrm>
            <a:off x="504000" y="1985400"/>
            <a:ext cx="442692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57" name="PlaceHolder 3"/>
          <p:cNvSpPr>
            <a:spLocks noGrp="1"/>
          </p:cNvSpPr>
          <p:nvPr>
            <p:ph type="body"/>
          </p:nvPr>
        </p:nvSpPr>
        <p:spPr>
          <a:xfrm>
            <a:off x="504000" y="4524120"/>
            <a:ext cx="442692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58" name="PlaceHolder 4"/>
          <p:cNvSpPr>
            <a:spLocks noGrp="1"/>
          </p:cNvSpPr>
          <p:nvPr>
            <p:ph type="body"/>
          </p:nvPr>
        </p:nvSpPr>
        <p:spPr>
          <a:xfrm>
            <a:off x="5152680" y="1985400"/>
            <a:ext cx="4426920" cy="48603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504000" y="301320"/>
            <a:ext cx="6849000" cy="126216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5" name="PlaceHolder 2"/>
          <p:cNvSpPr>
            <a:spLocks noGrp="1"/>
          </p:cNvSpPr>
          <p:nvPr>
            <p:ph type="subTitle"/>
          </p:nvPr>
        </p:nvSpPr>
        <p:spPr>
          <a:xfrm>
            <a:off x="504000" y="1985400"/>
            <a:ext cx="9071640" cy="486036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04000" y="301320"/>
            <a:ext cx="6849000" cy="126216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60" name="PlaceHolder 2"/>
          <p:cNvSpPr>
            <a:spLocks noGrp="1"/>
          </p:cNvSpPr>
          <p:nvPr>
            <p:ph type="body"/>
          </p:nvPr>
        </p:nvSpPr>
        <p:spPr>
          <a:xfrm>
            <a:off x="504000" y="1985400"/>
            <a:ext cx="4426920" cy="48603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61" name="PlaceHolder 3"/>
          <p:cNvSpPr>
            <a:spLocks noGrp="1"/>
          </p:cNvSpPr>
          <p:nvPr>
            <p:ph type="body"/>
          </p:nvPr>
        </p:nvSpPr>
        <p:spPr>
          <a:xfrm>
            <a:off x="5152680" y="1985400"/>
            <a:ext cx="442692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62" name="PlaceHolder 4"/>
          <p:cNvSpPr>
            <a:spLocks noGrp="1"/>
          </p:cNvSpPr>
          <p:nvPr>
            <p:ph type="body"/>
          </p:nvPr>
        </p:nvSpPr>
        <p:spPr>
          <a:xfrm>
            <a:off x="5152680" y="4524120"/>
            <a:ext cx="442692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04000" y="301320"/>
            <a:ext cx="6849000" cy="126216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64" name="PlaceHolder 2"/>
          <p:cNvSpPr>
            <a:spLocks noGrp="1"/>
          </p:cNvSpPr>
          <p:nvPr>
            <p:ph type="body"/>
          </p:nvPr>
        </p:nvSpPr>
        <p:spPr>
          <a:xfrm>
            <a:off x="504000" y="1985400"/>
            <a:ext cx="442692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65" name="PlaceHolder 3"/>
          <p:cNvSpPr>
            <a:spLocks noGrp="1"/>
          </p:cNvSpPr>
          <p:nvPr>
            <p:ph type="body"/>
          </p:nvPr>
        </p:nvSpPr>
        <p:spPr>
          <a:xfrm>
            <a:off x="5152680" y="1985400"/>
            <a:ext cx="442692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66" name="PlaceHolder 4"/>
          <p:cNvSpPr>
            <a:spLocks noGrp="1"/>
          </p:cNvSpPr>
          <p:nvPr>
            <p:ph type="body"/>
          </p:nvPr>
        </p:nvSpPr>
        <p:spPr>
          <a:xfrm>
            <a:off x="504000" y="4524120"/>
            <a:ext cx="907164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504000" y="301320"/>
            <a:ext cx="6849000" cy="126216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68" name="PlaceHolder 2"/>
          <p:cNvSpPr>
            <a:spLocks noGrp="1"/>
          </p:cNvSpPr>
          <p:nvPr>
            <p:ph type="body"/>
          </p:nvPr>
        </p:nvSpPr>
        <p:spPr>
          <a:xfrm>
            <a:off x="504000" y="1985400"/>
            <a:ext cx="907164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69" name="PlaceHolder 3"/>
          <p:cNvSpPr>
            <a:spLocks noGrp="1"/>
          </p:cNvSpPr>
          <p:nvPr>
            <p:ph type="body"/>
          </p:nvPr>
        </p:nvSpPr>
        <p:spPr>
          <a:xfrm>
            <a:off x="504000" y="4524120"/>
            <a:ext cx="907164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4000" y="301320"/>
            <a:ext cx="6849000" cy="126216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71" name="PlaceHolder 2"/>
          <p:cNvSpPr>
            <a:spLocks noGrp="1"/>
          </p:cNvSpPr>
          <p:nvPr>
            <p:ph type="body"/>
          </p:nvPr>
        </p:nvSpPr>
        <p:spPr>
          <a:xfrm>
            <a:off x="504000" y="1985400"/>
            <a:ext cx="442692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72" name="PlaceHolder 3"/>
          <p:cNvSpPr>
            <a:spLocks noGrp="1"/>
          </p:cNvSpPr>
          <p:nvPr>
            <p:ph type="body"/>
          </p:nvPr>
        </p:nvSpPr>
        <p:spPr>
          <a:xfrm>
            <a:off x="5152680" y="1985400"/>
            <a:ext cx="442692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73" name="PlaceHolder 4"/>
          <p:cNvSpPr>
            <a:spLocks noGrp="1"/>
          </p:cNvSpPr>
          <p:nvPr>
            <p:ph type="body"/>
          </p:nvPr>
        </p:nvSpPr>
        <p:spPr>
          <a:xfrm>
            <a:off x="5152680" y="4524120"/>
            <a:ext cx="442692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74" name="PlaceHolder 5"/>
          <p:cNvSpPr>
            <a:spLocks noGrp="1"/>
          </p:cNvSpPr>
          <p:nvPr>
            <p:ph type="body"/>
          </p:nvPr>
        </p:nvSpPr>
        <p:spPr>
          <a:xfrm>
            <a:off x="504000" y="4524120"/>
            <a:ext cx="442692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04000" y="301320"/>
            <a:ext cx="6849000" cy="126216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76" name="PlaceHolder 2"/>
          <p:cNvSpPr>
            <a:spLocks noGrp="1"/>
          </p:cNvSpPr>
          <p:nvPr>
            <p:ph type="body"/>
          </p:nvPr>
        </p:nvSpPr>
        <p:spPr>
          <a:xfrm>
            <a:off x="504000" y="1985400"/>
            <a:ext cx="292068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77" name="PlaceHolder 3"/>
          <p:cNvSpPr>
            <a:spLocks noGrp="1"/>
          </p:cNvSpPr>
          <p:nvPr>
            <p:ph type="body"/>
          </p:nvPr>
        </p:nvSpPr>
        <p:spPr>
          <a:xfrm>
            <a:off x="3571200" y="1985400"/>
            <a:ext cx="292068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78" name="PlaceHolder 4"/>
          <p:cNvSpPr>
            <a:spLocks noGrp="1"/>
          </p:cNvSpPr>
          <p:nvPr>
            <p:ph type="body"/>
          </p:nvPr>
        </p:nvSpPr>
        <p:spPr>
          <a:xfrm>
            <a:off x="6638040" y="1985400"/>
            <a:ext cx="292068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79" name="PlaceHolder 5"/>
          <p:cNvSpPr>
            <a:spLocks noGrp="1"/>
          </p:cNvSpPr>
          <p:nvPr>
            <p:ph type="body"/>
          </p:nvPr>
        </p:nvSpPr>
        <p:spPr>
          <a:xfrm>
            <a:off x="6638040" y="4524120"/>
            <a:ext cx="292068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80" name="PlaceHolder 6"/>
          <p:cNvSpPr>
            <a:spLocks noGrp="1"/>
          </p:cNvSpPr>
          <p:nvPr>
            <p:ph type="body"/>
          </p:nvPr>
        </p:nvSpPr>
        <p:spPr>
          <a:xfrm>
            <a:off x="3571200" y="4524120"/>
            <a:ext cx="292068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81" name="PlaceHolder 7"/>
          <p:cNvSpPr>
            <a:spLocks noGrp="1"/>
          </p:cNvSpPr>
          <p:nvPr>
            <p:ph type="body"/>
          </p:nvPr>
        </p:nvSpPr>
        <p:spPr>
          <a:xfrm>
            <a:off x="504000" y="4524120"/>
            <a:ext cx="292068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504000" y="301320"/>
            <a:ext cx="6849000" cy="126216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7" name="PlaceHolder 2"/>
          <p:cNvSpPr>
            <a:spLocks noGrp="1"/>
          </p:cNvSpPr>
          <p:nvPr>
            <p:ph type="body"/>
          </p:nvPr>
        </p:nvSpPr>
        <p:spPr>
          <a:xfrm>
            <a:off x="504000" y="1985400"/>
            <a:ext cx="9071640" cy="48603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504000" y="301320"/>
            <a:ext cx="6849000" cy="126216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9" name="PlaceHolder 2"/>
          <p:cNvSpPr>
            <a:spLocks noGrp="1"/>
          </p:cNvSpPr>
          <p:nvPr>
            <p:ph type="body"/>
          </p:nvPr>
        </p:nvSpPr>
        <p:spPr>
          <a:xfrm>
            <a:off x="504000" y="1985400"/>
            <a:ext cx="4426920" cy="48603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10" name="PlaceHolder 3"/>
          <p:cNvSpPr>
            <a:spLocks noGrp="1"/>
          </p:cNvSpPr>
          <p:nvPr>
            <p:ph type="body"/>
          </p:nvPr>
        </p:nvSpPr>
        <p:spPr>
          <a:xfrm>
            <a:off x="5152680" y="1985400"/>
            <a:ext cx="4426920" cy="48603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504000" y="301320"/>
            <a:ext cx="6849000" cy="126216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504000" y="301320"/>
            <a:ext cx="6849000" cy="585180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504000" y="301320"/>
            <a:ext cx="6849000" cy="126216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14" name="PlaceHolder 2"/>
          <p:cNvSpPr>
            <a:spLocks noGrp="1"/>
          </p:cNvSpPr>
          <p:nvPr>
            <p:ph type="body"/>
          </p:nvPr>
        </p:nvSpPr>
        <p:spPr>
          <a:xfrm>
            <a:off x="504000" y="1985400"/>
            <a:ext cx="442692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15" name="PlaceHolder 3"/>
          <p:cNvSpPr>
            <a:spLocks noGrp="1"/>
          </p:cNvSpPr>
          <p:nvPr>
            <p:ph type="body"/>
          </p:nvPr>
        </p:nvSpPr>
        <p:spPr>
          <a:xfrm>
            <a:off x="504000" y="4524120"/>
            <a:ext cx="442692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16" name="PlaceHolder 4"/>
          <p:cNvSpPr>
            <a:spLocks noGrp="1"/>
          </p:cNvSpPr>
          <p:nvPr>
            <p:ph type="body"/>
          </p:nvPr>
        </p:nvSpPr>
        <p:spPr>
          <a:xfrm>
            <a:off x="5152680" y="1985400"/>
            <a:ext cx="4426920" cy="48603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504000" y="301320"/>
            <a:ext cx="6849000" cy="126216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18" name="PlaceHolder 2"/>
          <p:cNvSpPr>
            <a:spLocks noGrp="1"/>
          </p:cNvSpPr>
          <p:nvPr>
            <p:ph type="body"/>
          </p:nvPr>
        </p:nvSpPr>
        <p:spPr>
          <a:xfrm>
            <a:off x="504000" y="1985400"/>
            <a:ext cx="4426920" cy="48603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19" name="PlaceHolder 3"/>
          <p:cNvSpPr>
            <a:spLocks noGrp="1"/>
          </p:cNvSpPr>
          <p:nvPr>
            <p:ph type="body"/>
          </p:nvPr>
        </p:nvSpPr>
        <p:spPr>
          <a:xfrm>
            <a:off x="5152680" y="1985400"/>
            <a:ext cx="442692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20" name="PlaceHolder 4"/>
          <p:cNvSpPr>
            <a:spLocks noGrp="1"/>
          </p:cNvSpPr>
          <p:nvPr>
            <p:ph type="body"/>
          </p:nvPr>
        </p:nvSpPr>
        <p:spPr>
          <a:xfrm>
            <a:off x="5152680" y="4524120"/>
            <a:ext cx="442692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504000" y="301320"/>
            <a:ext cx="6849000" cy="1262160"/>
          </a:xfrm>
          <a:prstGeom prst="rect">
            <a:avLst/>
          </a:prstGeom>
        </p:spPr>
        <p:txBody>
          <a:bodyPr lIns="0" tIns="0" rIns="0" bIns="0" anchor="ctr"/>
          <a:lstStyle/>
          <a:p>
            <a:endParaRPr lang="en-US" sz="3200" b="0" strike="noStrike" cap="all" spc="-1">
              <a:solidFill>
                <a:srgbClr val="FF3333"/>
              </a:solidFill>
              <a:uFill>
                <a:solidFill>
                  <a:srgbClr val="FFFFFF"/>
                </a:solidFill>
              </a:uFill>
              <a:latin typeface="Nexa Light"/>
            </a:endParaRPr>
          </a:p>
        </p:txBody>
      </p:sp>
      <p:sp>
        <p:nvSpPr>
          <p:cNvPr id="22" name="PlaceHolder 2"/>
          <p:cNvSpPr>
            <a:spLocks noGrp="1"/>
          </p:cNvSpPr>
          <p:nvPr>
            <p:ph type="body"/>
          </p:nvPr>
        </p:nvSpPr>
        <p:spPr>
          <a:xfrm>
            <a:off x="504000" y="1985400"/>
            <a:ext cx="442692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23" name="PlaceHolder 3"/>
          <p:cNvSpPr>
            <a:spLocks noGrp="1"/>
          </p:cNvSpPr>
          <p:nvPr>
            <p:ph type="body"/>
          </p:nvPr>
        </p:nvSpPr>
        <p:spPr>
          <a:xfrm>
            <a:off x="5152680" y="1985400"/>
            <a:ext cx="442692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
        <p:nvSpPr>
          <p:cNvPr id="24" name="PlaceHolder 4"/>
          <p:cNvSpPr>
            <a:spLocks noGrp="1"/>
          </p:cNvSpPr>
          <p:nvPr>
            <p:ph type="body"/>
          </p:nvPr>
        </p:nvSpPr>
        <p:spPr>
          <a:xfrm>
            <a:off x="504000" y="4524120"/>
            <a:ext cx="9071640" cy="231804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Nexa Ligh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wm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3333"/>
        </a:solidFill>
        <a:effectLst/>
      </p:bgPr>
    </p:bg>
    <p:spTree>
      <p:nvGrpSpPr>
        <p:cNvPr id="1" name=""/>
        <p:cNvGrpSpPr/>
        <p:nvPr/>
      </p:nvGrpSpPr>
      <p:grpSpPr>
        <a:xfrm>
          <a:off x="0" y="0"/>
          <a:ext cx="0" cy="0"/>
          <a:chOff x="0" y="0"/>
          <a:chExt cx="0" cy="0"/>
        </a:xfrm>
      </p:grpSpPr>
      <p:sp>
        <p:nvSpPr>
          <p:cNvPr id="4" name="PlaceHolder 1"/>
          <p:cNvSpPr>
            <a:spLocks noGrp="1"/>
          </p:cNvSpPr>
          <p:nvPr>
            <p:ph type="title"/>
          </p:nvPr>
        </p:nvSpPr>
        <p:spPr>
          <a:xfrm>
            <a:off x="486360" y="4903560"/>
            <a:ext cx="9071640" cy="1262160"/>
          </a:xfrm>
          <a:prstGeom prst="rect">
            <a:avLst/>
          </a:prstGeom>
        </p:spPr>
        <p:txBody>
          <a:bodyPr lIns="0" tIns="0" rIns="0" bIns="0" anchor="ctr"/>
          <a:lstStyle/>
          <a:p>
            <a:pPr algn="ctr"/>
            <a:r>
              <a:rPr lang="en-US" sz="4400" b="0" strike="noStrike" spc="-1">
                <a:solidFill>
                  <a:srgbClr val="FFFFFF"/>
                </a:solidFill>
                <a:uFill>
                  <a:solidFill>
                    <a:srgbClr val="FFFFFF"/>
                  </a:solidFill>
                </a:uFill>
                <a:latin typeface="Nexa Light"/>
              </a:rPr>
              <a:t>Click to edit the title text format</a:t>
            </a:r>
          </a:p>
        </p:txBody>
      </p:sp>
      <p:sp>
        <p:nvSpPr>
          <p:cNvPr id="5" name="PlaceHolder 2"/>
          <p:cNvSpPr>
            <a:spLocks noGrp="1"/>
          </p:cNvSpPr>
          <p:nvPr>
            <p:ph type="body"/>
          </p:nvPr>
        </p:nvSpPr>
        <p:spPr>
          <a:xfrm>
            <a:off x="495000" y="6917040"/>
            <a:ext cx="9071640" cy="20700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spcBef>
                <a:spcPts val="1134"/>
              </a:spcBef>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spcBef>
                <a:spcPts val="850"/>
              </a:spcBef>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spcBef>
                <a:spcPts val="567"/>
              </a:spcBef>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pic>
        <p:nvPicPr>
          <p:cNvPr id="2" name="Picture 1"/>
          <p:cNvPicPr/>
          <p:nvPr/>
        </p:nvPicPr>
        <p:blipFill>
          <a:blip r:embed="rId14"/>
          <a:stretch/>
        </p:blipFill>
        <p:spPr>
          <a:xfrm>
            <a:off x="1347120" y="261720"/>
            <a:ext cx="7536960" cy="4746960"/>
          </a:xfrm>
          <a:prstGeom prst="rect">
            <a:avLst/>
          </a:prstGeom>
          <a:ln>
            <a:noFill/>
          </a:ln>
        </p:spPr>
      </p:pic>
      <p:pic>
        <p:nvPicPr>
          <p:cNvPr id="3" name="Image 4"/>
          <p:cNvPicPr/>
          <p:nvPr/>
        </p:nvPicPr>
        <p:blipFill>
          <a:blip r:embed="rId15"/>
          <a:stretch/>
        </p:blipFill>
        <p:spPr>
          <a:xfrm>
            <a:off x="3654720" y="7083720"/>
            <a:ext cx="2772720" cy="367560"/>
          </a:xfrm>
          <a:prstGeom prst="rect">
            <a:avLst/>
          </a:prstGeom>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sp>
        <p:nvSpPr>
          <p:cNvPr id="40" name="CustomShape 1"/>
          <p:cNvSpPr/>
          <p:nvPr/>
        </p:nvSpPr>
        <p:spPr>
          <a:xfrm>
            <a:off x="0" y="7014960"/>
            <a:ext cx="10103760" cy="547560"/>
          </a:xfrm>
          <a:prstGeom prst="rect">
            <a:avLst/>
          </a:prstGeom>
          <a:solidFill>
            <a:srgbClr val="FF3333"/>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41" name="PlaceHolder 2"/>
          <p:cNvSpPr>
            <a:spLocks noGrp="1"/>
          </p:cNvSpPr>
          <p:nvPr>
            <p:ph type="title"/>
          </p:nvPr>
        </p:nvSpPr>
        <p:spPr>
          <a:xfrm>
            <a:off x="504000" y="301320"/>
            <a:ext cx="6849000" cy="1262160"/>
          </a:xfrm>
          <a:prstGeom prst="rect">
            <a:avLst/>
          </a:prstGeom>
        </p:spPr>
        <p:txBody>
          <a:bodyPr lIns="0" tIns="0" rIns="0" bIns="0" anchor="ctr"/>
          <a:lstStyle/>
          <a:p>
            <a:r>
              <a:rPr lang="en-US" sz="3200" b="0" strike="noStrike" cap="all" spc="-1">
                <a:solidFill>
                  <a:srgbClr val="FF3333"/>
                </a:solidFill>
                <a:uFill>
                  <a:solidFill>
                    <a:srgbClr val="FFFFFF"/>
                  </a:solidFill>
                </a:uFill>
                <a:latin typeface="Nexa Light"/>
              </a:rPr>
              <a:t>Click to edit the title text format</a:t>
            </a:r>
          </a:p>
        </p:txBody>
      </p:sp>
      <p:sp>
        <p:nvSpPr>
          <p:cNvPr id="42" name="PlaceHolder 3"/>
          <p:cNvSpPr>
            <a:spLocks noGrp="1"/>
          </p:cNvSpPr>
          <p:nvPr>
            <p:ph type="body"/>
          </p:nvPr>
        </p:nvSpPr>
        <p:spPr>
          <a:xfrm>
            <a:off x="504000" y="1985400"/>
            <a:ext cx="9071640" cy="4860360"/>
          </a:xfrm>
          <a:prstGeom prst="rect">
            <a:avLst/>
          </a:prstGeom>
        </p:spPr>
        <p:txBody>
          <a:bodyPr lIns="0" tIns="0" rIns="0" bIns="0">
            <a:normAutofit/>
          </a:bodyPr>
          <a:lstStyle/>
          <a:p>
            <a:pPr marL="432000" indent="-324000">
              <a:spcBef>
                <a:spcPts val="1417"/>
              </a:spcBef>
              <a:buClr>
                <a:srgbClr val="FF3333"/>
              </a:buClr>
              <a:buSzPct val="45000"/>
              <a:buFont typeface="Wingdings" charset="2"/>
              <a:buChar char=""/>
            </a:pPr>
            <a:r>
              <a:rPr lang="en-US" sz="3200" b="0" strike="noStrike" spc="-1">
                <a:solidFill>
                  <a:srgbClr val="000000"/>
                </a:solidFill>
                <a:uFill>
                  <a:solidFill>
                    <a:srgbClr val="FFFFFF"/>
                  </a:solidFill>
                </a:uFill>
                <a:latin typeface="Nexa Light"/>
              </a:rPr>
              <a:t>Click to edit the outline text format</a:t>
            </a:r>
          </a:p>
          <a:p>
            <a:pPr marL="864000" lvl="1" indent="-324000">
              <a:spcBef>
                <a:spcPts val="1134"/>
              </a:spcBef>
              <a:buClr>
                <a:srgbClr val="FF3333"/>
              </a:buClr>
              <a:buSzPct val="75000"/>
              <a:buFont typeface="Symbol" charset="2"/>
              <a:buChar char=""/>
            </a:pPr>
            <a:r>
              <a:rPr lang="en-US" sz="2800" b="0" strike="noStrike" spc="-1">
                <a:solidFill>
                  <a:srgbClr val="000000"/>
                </a:solidFill>
                <a:uFill>
                  <a:solidFill>
                    <a:srgbClr val="FFFFFF"/>
                  </a:solidFill>
                </a:uFill>
                <a:latin typeface="Nexa Light"/>
              </a:rPr>
              <a:t>Second Outline Level</a:t>
            </a:r>
          </a:p>
          <a:p>
            <a:pPr marL="1296000" lvl="2" indent="-288000">
              <a:spcBef>
                <a:spcPts val="850"/>
              </a:spcBef>
              <a:buClr>
                <a:srgbClr val="FF3333"/>
              </a:buClr>
              <a:buSzPct val="45000"/>
              <a:buFont typeface="Wingdings" charset="2"/>
              <a:buChar char=""/>
            </a:pPr>
            <a:r>
              <a:rPr lang="en-US" sz="2400" b="0" strike="noStrike" spc="-1">
                <a:solidFill>
                  <a:srgbClr val="000000"/>
                </a:solidFill>
                <a:uFill>
                  <a:solidFill>
                    <a:srgbClr val="FFFFFF"/>
                  </a:solidFill>
                </a:uFill>
                <a:latin typeface="Nexa Light"/>
              </a:rPr>
              <a:t>Third Outline Level</a:t>
            </a:r>
          </a:p>
          <a:p>
            <a:pPr marL="1728000" lvl="3" indent="-216000">
              <a:spcBef>
                <a:spcPts val="567"/>
              </a:spcBef>
              <a:buClr>
                <a:srgbClr val="FF3333"/>
              </a:buClr>
              <a:buSzPct val="75000"/>
              <a:buFont typeface="Symbol" charset="2"/>
              <a:buChar char=""/>
            </a:pPr>
            <a:r>
              <a:rPr lang="en-US" sz="2000" b="0" strike="noStrike" spc="-1">
                <a:solidFill>
                  <a:srgbClr val="000000"/>
                </a:solidFill>
                <a:uFill>
                  <a:solidFill>
                    <a:srgbClr val="FFFFFF"/>
                  </a:solidFill>
                </a:uFill>
                <a:latin typeface="Nexa Light"/>
              </a:rPr>
              <a:t>Fourth Outline Level</a:t>
            </a:r>
          </a:p>
          <a:p>
            <a:pPr marL="2160000" lvl="4" indent="-216000">
              <a:spcBef>
                <a:spcPts val="283"/>
              </a:spcBef>
              <a:buClr>
                <a:srgbClr val="FF3333"/>
              </a:buClr>
              <a:buSzPct val="45000"/>
              <a:buFont typeface="Wingdings" charset="2"/>
              <a:buChar char=""/>
            </a:pPr>
            <a:r>
              <a:rPr lang="en-US" sz="2000" b="0" strike="noStrike" spc="-1">
                <a:solidFill>
                  <a:srgbClr val="000000"/>
                </a:solidFill>
                <a:uFill>
                  <a:solidFill>
                    <a:srgbClr val="FFFFFF"/>
                  </a:solidFill>
                </a:uFill>
                <a:latin typeface="Nexa Light"/>
              </a:rPr>
              <a:t>Fifth Outline Level</a:t>
            </a:r>
          </a:p>
          <a:p>
            <a:pPr marL="2592000" lvl="5" indent="-216000">
              <a:spcBef>
                <a:spcPts val="283"/>
              </a:spcBef>
              <a:buClr>
                <a:srgbClr val="FF3333"/>
              </a:buClr>
              <a:buSzPct val="45000"/>
              <a:buFont typeface="Wingdings" charset="2"/>
              <a:buChar char=""/>
            </a:pPr>
            <a:r>
              <a:rPr lang="en-US" sz="2000" b="0" strike="noStrike" spc="-1">
                <a:solidFill>
                  <a:srgbClr val="000000"/>
                </a:solidFill>
                <a:uFill>
                  <a:solidFill>
                    <a:srgbClr val="FFFFFF"/>
                  </a:solidFill>
                </a:uFill>
                <a:latin typeface="Nexa Light"/>
              </a:rPr>
              <a:t>Sixth Outline Level</a:t>
            </a:r>
          </a:p>
          <a:p>
            <a:pPr marL="3024000" lvl="6" indent="-216000">
              <a:spcBef>
                <a:spcPts val="283"/>
              </a:spcBef>
              <a:buClr>
                <a:srgbClr val="FF3333"/>
              </a:buClr>
              <a:buSzPct val="45000"/>
              <a:buFont typeface="Wingdings" charset="2"/>
              <a:buChar char=""/>
            </a:pPr>
            <a:r>
              <a:rPr lang="en-US" sz="2000" b="0" strike="noStrike" spc="-1">
                <a:solidFill>
                  <a:srgbClr val="000000"/>
                </a:solidFill>
                <a:uFill>
                  <a:solidFill>
                    <a:srgbClr val="FFFFFF"/>
                  </a:solidFill>
                </a:uFill>
                <a:latin typeface="Nexa Light"/>
              </a:rPr>
              <a:t>Seventh Outline Level</a:t>
            </a:r>
          </a:p>
        </p:txBody>
      </p:sp>
      <p:sp>
        <p:nvSpPr>
          <p:cNvPr id="43" name="PlaceHolder 4"/>
          <p:cNvSpPr>
            <a:spLocks noGrp="1"/>
          </p:cNvSpPr>
          <p:nvPr>
            <p:ph type="ftr"/>
          </p:nvPr>
        </p:nvSpPr>
        <p:spPr>
          <a:xfrm>
            <a:off x="73440" y="7029720"/>
            <a:ext cx="5614920" cy="521280"/>
          </a:xfrm>
          <a:prstGeom prst="rect">
            <a:avLst/>
          </a:prstGeom>
        </p:spPr>
        <p:txBody>
          <a:bodyPr lIns="0" tIns="0" rIns="0" bIns="0" anchor="ctr"/>
          <a:lstStyle/>
          <a:p>
            <a:pPr algn="ctr"/>
            <a:r>
              <a:rPr lang="en-US" sz="1400" b="0" strike="noStrike" spc="-1">
                <a:solidFill>
                  <a:srgbClr val="FFFFFF"/>
                </a:solidFill>
                <a:uFill>
                  <a:solidFill>
                    <a:srgbClr val="FFFFFF"/>
                  </a:solidFill>
                </a:uFill>
                <a:latin typeface="Nexa Light"/>
              </a:rPr>
              <a:t>&lt;footer&gt;</a:t>
            </a:r>
            <a:endParaRPr lang="en-US" sz="1400" b="0" strike="noStrike" spc="-1">
              <a:solidFill>
                <a:srgbClr val="000000"/>
              </a:solidFill>
              <a:uFill>
                <a:solidFill>
                  <a:srgbClr val="FFFFFF"/>
                </a:solidFill>
              </a:uFill>
              <a:latin typeface="Times New Roman"/>
            </a:endParaRPr>
          </a:p>
        </p:txBody>
      </p:sp>
      <p:sp>
        <p:nvSpPr>
          <p:cNvPr id="44" name="PlaceHolder 5"/>
          <p:cNvSpPr>
            <a:spLocks noGrp="1"/>
          </p:cNvSpPr>
          <p:nvPr>
            <p:ph type="sldNum"/>
          </p:nvPr>
        </p:nvSpPr>
        <p:spPr>
          <a:xfrm>
            <a:off x="5687280" y="7029720"/>
            <a:ext cx="2348280" cy="521280"/>
          </a:xfrm>
          <a:prstGeom prst="rect">
            <a:avLst/>
          </a:prstGeom>
        </p:spPr>
        <p:txBody>
          <a:bodyPr lIns="0" tIns="0" rIns="0" bIns="0" anchor="ctr"/>
          <a:lstStyle/>
          <a:p>
            <a:pPr algn="ctr"/>
            <a:fld id="{A0290750-CED0-4228-80DE-B3720D51BF1F}" type="slidenum">
              <a:rPr lang="en-US" sz="1400" b="0" strike="noStrike" spc="-1">
                <a:solidFill>
                  <a:srgbClr val="FFFFFF"/>
                </a:solidFill>
                <a:uFill>
                  <a:solidFill>
                    <a:srgbClr val="FFFFFF"/>
                  </a:solidFill>
                </a:uFill>
                <a:latin typeface="Nexa Light"/>
              </a:rPr>
              <a:t>‹#›</a:t>
            </a:fld>
            <a:endParaRPr lang="en-US" sz="1400" b="0" strike="noStrike" spc="-1">
              <a:solidFill>
                <a:srgbClr val="000000"/>
              </a:solidFill>
              <a:uFill>
                <a:solidFill>
                  <a:srgbClr val="FFFFFF"/>
                </a:solidFill>
              </a:uFill>
              <a:latin typeface="Times New Roman"/>
            </a:endParaRPr>
          </a:p>
        </p:txBody>
      </p:sp>
      <p:pic>
        <p:nvPicPr>
          <p:cNvPr id="45" name="Image 11"/>
          <p:cNvPicPr/>
          <p:nvPr/>
        </p:nvPicPr>
        <p:blipFill>
          <a:blip r:embed="rId15"/>
          <a:stretch/>
        </p:blipFill>
        <p:spPr>
          <a:xfrm>
            <a:off x="8077680" y="7161480"/>
            <a:ext cx="1917360" cy="254160"/>
          </a:xfrm>
          <a:prstGeom prst="rect">
            <a:avLst/>
          </a:prstGeom>
          <a:ln>
            <a:noFill/>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TextShape 1"/>
          <p:cNvSpPr txBox="1"/>
          <p:nvPr/>
        </p:nvSpPr>
        <p:spPr>
          <a:xfrm>
            <a:off x="486360" y="4903560"/>
            <a:ext cx="9071640" cy="1262160"/>
          </a:xfrm>
          <a:prstGeom prst="rect">
            <a:avLst/>
          </a:prstGeom>
          <a:noFill/>
          <a:ln>
            <a:noFill/>
          </a:ln>
        </p:spPr>
        <p:txBody>
          <a:bodyPr lIns="0" tIns="0" rIns="0" bIns="0" anchor="ctr"/>
          <a:lstStyle/>
          <a:p>
            <a:pPr algn="ctr"/>
            <a:r>
              <a:rPr lang="en-US" sz="3600" b="0" strike="noStrike" spc="-1">
                <a:solidFill>
                  <a:srgbClr val="FFFFFF"/>
                </a:solidFill>
                <a:uFill>
                  <a:solidFill>
                    <a:srgbClr val="FFFFFF"/>
                  </a:solidFill>
                </a:uFill>
                <a:latin typeface="Nexa Light"/>
              </a:rPr>
              <a:t>International Finance</a:t>
            </a:r>
            <a:br/>
            <a:r>
              <a:rPr lang="en-US" sz="3600" b="0" strike="noStrike" spc="-1">
                <a:solidFill>
                  <a:srgbClr val="FFFFFF"/>
                </a:solidFill>
                <a:uFill>
                  <a:solidFill>
                    <a:srgbClr val="FFFFFF"/>
                  </a:solidFill>
                </a:uFill>
                <a:latin typeface="Nexa Light"/>
              </a:rPr>
              <a:t>HW4 – FX Market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268869" y="-269383"/>
            <a:ext cx="6849000" cy="1262160"/>
          </a:xfrm>
          <a:prstGeom prst="rect">
            <a:avLst/>
          </a:prstGeom>
          <a:noFill/>
          <a:ln>
            <a:noFill/>
          </a:ln>
        </p:spPr>
        <p:txBody>
          <a:bodyPr lIns="0" tIns="0" rIns="0" bIns="0" anchor="ctr"/>
          <a:lstStyle/>
          <a:p>
            <a:r>
              <a:rPr lang="en-US" sz="3200" b="0" strike="noStrike" cap="all" spc="-1" dirty="0">
                <a:solidFill>
                  <a:srgbClr val="FF3333"/>
                </a:solidFill>
                <a:uFill>
                  <a:solidFill>
                    <a:srgbClr val="FFFFFF"/>
                  </a:solidFill>
                </a:uFill>
                <a:latin typeface="Nexa Light"/>
              </a:rPr>
              <a:t>Questions</a:t>
            </a:r>
          </a:p>
        </p:txBody>
      </p:sp>
      <p:pic>
        <p:nvPicPr>
          <p:cNvPr id="4" name="Picture 3">
            <a:extLst>
              <a:ext uri="{FF2B5EF4-FFF2-40B4-BE49-F238E27FC236}">
                <a16:creationId xmlns:a16="http://schemas.microsoft.com/office/drawing/2014/main" id="{581EFF01-2E23-6541-AFF7-7B178A25481E}"/>
              </a:ext>
            </a:extLst>
          </p:cNvPr>
          <p:cNvPicPr/>
          <p:nvPr/>
        </p:nvPicPr>
        <p:blipFill rotWithShape="1">
          <a:blip r:embed="rId3"/>
          <a:srcRect l="4820" t="6833" r="4216" b="16518"/>
          <a:stretch/>
        </p:blipFill>
        <p:spPr>
          <a:xfrm>
            <a:off x="1358537" y="600890"/>
            <a:ext cx="7680960" cy="4885509"/>
          </a:xfrm>
          <a:prstGeom prst="rect">
            <a:avLst/>
          </a:prstGeom>
          <a:ln>
            <a:noFill/>
          </a:ln>
        </p:spPr>
      </p:pic>
      <p:pic>
        <p:nvPicPr>
          <p:cNvPr id="5" name="Picture 4">
            <a:extLst>
              <a:ext uri="{FF2B5EF4-FFF2-40B4-BE49-F238E27FC236}">
                <a16:creationId xmlns:a16="http://schemas.microsoft.com/office/drawing/2014/main" id="{D16A451B-671E-054A-A10B-40CAA6561EEB}"/>
              </a:ext>
            </a:extLst>
          </p:cNvPr>
          <p:cNvPicPr/>
          <p:nvPr/>
        </p:nvPicPr>
        <p:blipFill rotWithShape="1">
          <a:blip r:embed="rId4"/>
          <a:srcRect t="66404" b="17786"/>
          <a:stretch/>
        </p:blipFill>
        <p:spPr>
          <a:xfrm>
            <a:off x="33026" y="5520651"/>
            <a:ext cx="10047599" cy="731520"/>
          </a:xfrm>
          <a:prstGeom prst="rect">
            <a:avLst/>
          </a:prstGeom>
          <a:ln>
            <a:noFill/>
          </a:ln>
        </p:spPr>
      </p:pic>
      <p:sp>
        <p:nvSpPr>
          <p:cNvPr id="6" name="TextShape 2">
            <a:extLst>
              <a:ext uri="{FF2B5EF4-FFF2-40B4-BE49-F238E27FC236}">
                <a16:creationId xmlns:a16="http://schemas.microsoft.com/office/drawing/2014/main" id="{C653F2C0-BEB8-CB42-8716-ACF0FAA80FC8}"/>
              </a:ext>
            </a:extLst>
          </p:cNvPr>
          <p:cNvSpPr txBox="1"/>
          <p:nvPr/>
        </p:nvSpPr>
        <p:spPr>
          <a:xfrm>
            <a:off x="443931" y="6286423"/>
            <a:ext cx="9225788" cy="404812"/>
          </a:xfrm>
          <a:prstGeom prst="rect">
            <a:avLst/>
          </a:prstGeom>
          <a:noFill/>
          <a:ln>
            <a:noFill/>
          </a:ln>
        </p:spPr>
        <p:txBody>
          <a:bodyPr lIns="0" tIns="0" rIns="0" bIns="0">
            <a:normAutofit/>
          </a:bodyPr>
          <a:lstStyle/>
          <a:p>
            <a:pPr marL="432000" indent="-324000">
              <a:spcBef>
                <a:spcPts val="1417"/>
              </a:spcBef>
              <a:buClr>
                <a:srgbClr val="FF3333"/>
              </a:buClr>
              <a:buSzPct val="45000"/>
              <a:buFont typeface="Wingdings" charset="2"/>
              <a:buChar char=""/>
            </a:pPr>
            <a:r>
              <a:rPr lang="en-US" sz="2000" b="0" strike="noStrike" spc="-1" dirty="0">
                <a:solidFill>
                  <a:srgbClr val="000000"/>
                </a:solidFill>
                <a:uFill>
                  <a:solidFill>
                    <a:srgbClr val="FFFFFF"/>
                  </a:solidFill>
                </a:uFill>
                <a:latin typeface="Nexa Light"/>
              </a:rPr>
              <a:t>f. 	¥117.429 = $1</a:t>
            </a:r>
          </a:p>
        </p:txBody>
      </p:sp>
    </p:spTree>
    <p:extLst>
      <p:ext uri="{BB962C8B-B14F-4D97-AF65-F5344CB8AC3E}">
        <p14:creationId xmlns:p14="http://schemas.microsoft.com/office/powerpoint/2010/main" val="2955479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268869" y="-269383"/>
            <a:ext cx="6849000" cy="1262160"/>
          </a:xfrm>
          <a:prstGeom prst="rect">
            <a:avLst/>
          </a:prstGeom>
          <a:noFill/>
          <a:ln>
            <a:noFill/>
          </a:ln>
        </p:spPr>
        <p:txBody>
          <a:bodyPr lIns="0" tIns="0" rIns="0" bIns="0" anchor="ctr"/>
          <a:lstStyle/>
          <a:p>
            <a:r>
              <a:rPr lang="en-US" sz="3200" b="0" strike="noStrike" cap="all" spc="-1" dirty="0">
                <a:solidFill>
                  <a:srgbClr val="FF3333"/>
                </a:solidFill>
                <a:uFill>
                  <a:solidFill>
                    <a:srgbClr val="FFFFFF"/>
                  </a:solidFill>
                </a:uFill>
                <a:latin typeface="Nexa Light"/>
              </a:rPr>
              <a:t>Questions</a:t>
            </a:r>
          </a:p>
        </p:txBody>
      </p:sp>
      <p:pic>
        <p:nvPicPr>
          <p:cNvPr id="5" name="Picture 4">
            <a:extLst>
              <a:ext uri="{FF2B5EF4-FFF2-40B4-BE49-F238E27FC236}">
                <a16:creationId xmlns:a16="http://schemas.microsoft.com/office/drawing/2014/main" id="{D16A451B-671E-054A-A10B-40CAA6561EEB}"/>
              </a:ext>
            </a:extLst>
          </p:cNvPr>
          <p:cNvPicPr/>
          <p:nvPr/>
        </p:nvPicPr>
        <p:blipFill rotWithShape="1">
          <a:blip r:embed="rId3"/>
          <a:srcRect t="79779" b="260"/>
          <a:stretch/>
        </p:blipFill>
        <p:spPr>
          <a:xfrm>
            <a:off x="0" y="3454747"/>
            <a:ext cx="10047599" cy="923563"/>
          </a:xfrm>
          <a:prstGeom prst="rect">
            <a:avLst/>
          </a:prstGeom>
          <a:ln>
            <a:noFill/>
          </a:ln>
        </p:spPr>
      </p:pic>
      <p:sp>
        <p:nvSpPr>
          <p:cNvPr id="6" name="TextShape 2">
            <a:extLst>
              <a:ext uri="{FF2B5EF4-FFF2-40B4-BE49-F238E27FC236}">
                <a16:creationId xmlns:a16="http://schemas.microsoft.com/office/drawing/2014/main" id="{E047851E-D83C-2B46-9B74-50918DC49B5D}"/>
              </a:ext>
            </a:extLst>
          </p:cNvPr>
          <p:cNvSpPr txBox="1"/>
          <p:nvPr/>
        </p:nvSpPr>
        <p:spPr>
          <a:xfrm>
            <a:off x="529438" y="4337020"/>
            <a:ext cx="9225788" cy="2816893"/>
          </a:xfrm>
          <a:prstGeom prst="rect">
            <a:avLst/>
          </a:prstGeom>
          <a:noFill/>
          <a:ln>
            <a:noFill/>
          </a:ln>
        </p:spPr>
        <p:txBody>
          <a:bodyPr lIns="0" tIns="0" rIns="0" bIns="0">
            <a:normAutofit/>
          </a:bodyPr>
          <a:lstStyle/>
          <a:p>
            <a:pPr marL="432000" indent="-324000">
              <a:spcBef>
                <a:spcPts val="1417"/>
              </a:spcBef>
              <a:buClr>
                <a:srgbClr val="FF3333"/>
              </a:buClr>
              <a:buSzPct val="45000"/>
              <a:buFont typeface="Wingdings" charset="2"/>
              <a:buChar char=""/>
            </a:pPr>
            <a:r>
              <a:rPr lang="en-US" sz="1400" spc="-1" dirty="0">
                <a:solidFill>
                  <a:srgbClr val="000000"/>
                </a:solidFill>
                <a:uFill>
                  <a:solidFill>
                    <a:srgbClr val="FFFFFF"/>
                  </a:solidFill>
                </a:uFill>
                <a:latin typeface="Nexa Light"/>
              </a:rPr>
              <a:t>g. </a:t>
            </a:r>
            <a:r>
              <a:rPr lang="en-US" sz="1400" b="0" strike="noStrike" spc="-1" dirty="0">
                <a:solidFill>
                  <a:srgbClr val="000000"/>
                </a:solidFill>
                <a:uFill>
                  <a:solidFill>
                    <a:srgbClr val="FFFFFF"/>
                  </a:solidFill>
                </a:uFill>
                <a:latin typeface="Nexa Light"/>
              </a:rPr>
              <a:t>Assuming the real exchange rate </a:t>
            </a:r>
            <a:r>
              <a:rPr lang="en-US" sz="1400" b="1" strike="noStrike" spc="-1" dirty="0">
                <a:solidFill>
                  <a:srgbClr val="000000"/>
                </a:solidFill>
                <a:uFill>
                  <a:solidFill>
                    <a:srgbClr val="FFFFFF"/>
                  </a:solidFill>
                </a:uFill>
                <a:latin typeface="Nexa Light"/>
              </a:rPr>
              <a:t>is expected to be constant, </a:t>
            </a:r>
            <a:r>
              <a:rPr lang="en-US" sz="1400" b="0" strike="noStrike" spc="-1" dirty="0">
                <a:solidFill>
                  <a:srgbClr val="000000"/>
                </a:solidFill>
                <a:uFill>
                  <a:solidFill>
                    <a:srgbClr val="FFFFFF"/>
                  </a:solidFill>
                </a:uFill>
                <a:latin typeface="Nexa Light"/>
              </a:rPr>
              <a:t>the expected difference in inflation is:</a:t>
            </a:r>
          </a:p>
          <a:p>
            <a:pPr marL="1346400" lvl="2" indent="-324000">
              <a:spcBef>
                <a:spcPts val="1417"/>
              </a:spcBef>
              <a:buClr>
                <a:srgbClr val="FF3333"/>
              </a:buClr>
              <a:buSzPct val="45000"/>
              <a:buFont typeface="Wingdings" charset="2"/>
              <a:buChar char=""/>
            </a:pPr>
            <a:r>
              <a:rPr lang="en-US" sz="1400" spc="-1" dirty="0">
                <a:solidFill>
                  <a:srgbClr val="000000"/>
                </a:solidFill>
                <a:uFill>
                  <a:solidFill>
                    <a:srgbClr val="FFFFFF"/>
                  </a:solidFill>
                </a:uFill>
                <a:latin typeface="Nexa Light"/>
              </a:rPr>
              <a:t>1+iF/1+iHOME = </a:t>
            </a:r>
            <a:r>
              <a:rPr lang="en-US" sz="1400" spc="-1" dirty="0" err="1">
                <a:solidFill>
                  <a:srgbClr val="000000"/>
                </a:solidFill>
                <a:uFill>
                  <a:solidFill>
                    <a:srgbClr val="FFFFFF"/>
                  </a:solidFill>
                </a:uFill>
                <a:latin typeface="Nexa Light"/>
              </a:rPr>
              <a:t>FwdHOME</a:t>
            </a:r>
            <a:r>
              <a:rPr lang="en-US" sz="1400" spc="-1" dirty="0">
                <a:solidFill>
                  <a:srgbClr val="000000"/>
                </a:solidFill>
                <a:uFill>
                  <a:solidFill>
                    <a:srgbClr val="FFFFFF"/>
                  </a:solidFill>
                </a:uFill>
                <a:latin typeface="Nexa Light"/>
              </a:rPr>
              <a:t>/</a:t>
            </a:r>
            <a:r>
              <a:rPr lang="en-US" sz="1400" spc="-1" dirty="0" err="1">
                <a:solidFill>
                  <a:srgbClr val="000000"/>
                </a:solidFill>
                <a:uFill>
                  <a:solidFill>
                    <a:srgbClr val="FFFFFF"/>
                  </a:solidFill>
                </a:uFill>
                <a:latin typeface="Nexa Light"/>
              </a:rPr>
              <a:t>SpotHOME</a:t>
            </a:r>
            <a:r>
              <a:rPr lang="en-US" sz="1400" spc="-1" dirty="0">
                <a:solidFill>
                  <a:srgbClr val="000000"/>
                </a:solidFill>
                <a:uFill>
                  <a:solidFill>
                    <a:srgbClr val="FFFFFF"/>
                  </a:solidFill>
                </a:uFill>
                <a:latin typeface="Nexa Light"/>
              </a:rPr>
              <a:t> (SEE NEXT SLIDE) {FORGET THE $ SIGN, THING OF THIS AS HOME}</a:t>
            </a:r>
          </a:p>
          <a:p>
            <a:pPr marL="1346400" lvl="2" indent="-324000">
              <a:spcBef>
                <a:spcPts val="1417"/>
              </a:spcBef>
              <a:buClr>
                <a:srgbClr val="FF3333"/>
              </a:buClr>
              <a:buSzPct val="45000"/>
              <a:buFont typeface="Wingdings" charset="2"/>
              <a:buChar char=""/>
            </a:pPr>
            <a:r>
              <a:rPr lang="en-US" sz="1400" spc="-1" dirty="0">
                <a:solidFill>
                  <a:srgbClr val="000000"/>
                </a:solidFill>
                <a:uFill>
                  <a:solidFill>
                    <a:srgbClr val="FFFFFF"/>
                  </a:solidFill>
                </a:uFill>
                <a:latin typeface="Nexa Light"/>
              </a:rPr>
              <a:t>117.429 forward rate/ 117.565 spot rate  = </a:t>
            </a:r>
            <a:r>
              <a:rPr lang="en-US" sz="1400" b="1" spc="-1" dirty="0">
                <a:solidFill>
                  <a:srgbClr val="000000"/>
                </a:solidFill>
                <a:uFill>
                  <a:solidFill>
                    <a:srgbClr val="FFFFFF"/>
                  </a:solidFill>
                </a:uFill>
                <a:latin typeface="Nexa Light"/>
              </a:rPr>
              <a:t>CONSTANT</a:t>
            </a:r>
            <a:r>
              <a:rPr lang="en-US" sz="1400" spc="-1" dirty="0">
                <a:solidFill>
                  <a:srgbClr val="000000"/>
                </a:solidFill>
                <a:uFill>
                  <a:solidFill>
                    <a:srgbClr val="FFFFFF"/>
                  </a:solidFill>
                </a:uFill>
                <a:latin typeface="Nexa Light"/>
              </a:rPr>
              <a:t> (SAME AS BEING 1:1)</a:t>
            </a:r>
          </a:p>
          <a:p>
            <a:pPr marL="1346400" lvl="2" indent="-324000">
              <a:spcBef>
                <a:spcPts val="1417"/>
              </a:spcBef>
              <a:buClr>
                <a:srgbClr val="FF3333"/>
              </a:buClr>
              <a:buSzPct val="45000"/>
              <a:buFont typeface="Wingdings" charset="2"/>
              <a:buChar char=""/>
            </a:pPr>
            <a:r>
              <a:rPr lang="en-US" sz="1400" spc="-1" dirty="0">
                <a:solidFill>
                  <a:srgbClr val="000000"/>
                </a:solidFill>
                <a:uFill>
                  <a:solidFill>
                    <a:srgbClr val="FFFFFF"/>
                  </a:solidFill>
                </a:uFill>
                <a:latin typeface="Nexa Light"/>
              </a:rPr>
              <a:t>117.429 forward rate/ 117.565 spot rate – 1 =  INFLATION RATE IN  JAPAN</a:t>
            </a:r>
          </a:p>
          <a:p>
            <a:pPr marL="1346400" lvl="2" indent="-324000">
              <a:spcBef>
                <a:spcPts val="1417"/>
              </a:spcBef>
              <a:buClr>
                <a:srgbClr val="FF3333"/>
              </a:buClr>
              <a:buSzPct val="45000"/>
              <a:buFont typeface="Wingdings" charset="2"/>
              <a:buChar char=""/>
            </a:pPr>
            <a:r>
              <a:rPr lang="en-US" sz="1400" spc="-1" dirty="0">
                <a:solidFill>
                  <a:srgbClr val="000000"/>
                </a:solidFill>
                <a:uFill>
                  <a:solidFill>
                    <a:srgbClr val="FFFFFF"/>
                  </a:solidFill>
                </a:uFill>
                <a:latin typeface="Nexa Light"/>
              </a:rPr>
              <a:t>–.00116, or –.116% </a:t>
            </a:r>
          </a:p>
          <a:p>
            <a:pPr marL="1346400" lvl="2" indent="-324000">
              <a:spcBef>
                <a:spcPts val="1417"/>
              </a:spcBef>
              <a:buClr>
                <a:srgbClr val="FF3333"/>
              </a:buClr>
              <a:buSzPct val="45000"/>
              <a:buFont typeface="Wingdings" charset="2"/>
              <a:buChar char=""/>
            </a:pPr>
            <a:r>
              <a:rPr lang="en-US" sz="1400" spc="-1" dirty="0">
                <a:solidFill>
                  <a:srgbClr val="000000"/>
                </a:solidFill>
                <a:uFill>
                  <a:solidFill>
                    <a:srgbClr val="FFFFFF"/>
                  </a:solidFill>
                </a:uFill>
                <a:latin typeface="Nexa Light"/>
              </a:rPr>
              <a:t>THIS IS A FASTER WAY: n2/n1 -1 = percent change OR Forward/Spot -1 = percent change</a:t>
            </a:r>
          </a:p>
          <a:p>
            <a:pPr marL="1346400" lvl="2" indent="-324000">
              <a:spcBef>
                <a:spcPts val="1417"/>
              </a:spcBef>
              <a:buClr>
                <a:srgbClr val="FF3333"/>
              </a:buClr>
              <a:buSzPct val="45000"/>
              <a:buFont typeface="Wingdings" charset="2"/>
              <a:buChar char=""/>
            </a:pPr>
            <a:r>
              <a:rPr lang="en-US" sz="1400" spc="-1" dirty="0">
                <a:solidFill>
                  <a:srgbClr val="000000"/>
                </a:solidFill>
                <a:uFill>
                  <a:solidFill>
                    <a:srgbClr val="FFFFFF"/>
                  </a:solidFill>
                </a:uFill>
                <a:latin typeface="Nexa Light"/>
              </a:rPr>
              <a:t>The inflation </a:t>
            </a:r>
            <a:r>
              <a:rPr lang="en-US" sz="1400" b="0" strike="noStrike" spc="-1" dirty="0">
                <a:solidFill>
                  <a:srgbClr val="000000"/>
                </a:solidFill>
                <a:uFill>
                  <a:solidFill>
                    <a:srgbClr val="FFFFFF"/>
                  </a:solidFill>
                </a:uFill>
                <a:latin typeface="Nexa Light"/>
              </a:rPr>
              <a:t>rate in Japan over the three months is expected to be .116% less than in the United States.</a:t>
            </a:r>
          </a:p>
        </p:txBody>
      </p:sp>
      <p:pic>
        <p:nvPicPr>
          <p:cNvPr id="4" name="Picture 3">
            <a:extLst>
              <a:ext uri="{FF2B5EF4-FFF2-40B4-BE49-F238E27FC236}">
                <a16:creationId xmlns:a16="http://schemas.microsoft.com/office/drawing/2014/main" id="{581EFF01-2E23-6541-AFF7-7B178A25481E}"/>
              </a:ext>
            </a:extLst>
          </p:cNvPr>
          <p:cNvPicPr/>
          <p:nvPr/>
        </p:nvPicPr>
        <p:blipFill rotWithShape="1">
          <a:blip r:embed="rId4"/>
          <a:srcRect l="4820" t="6833" r="4216" b="16518"/>
          <a:stretch/>
        </p:blipFill>
        <p:spPr>
          <a:xfrm>
            <a:off x="2252805" y="557903"/>
            <a:ext cx="4554395" cy="2896844"/>
          </a:xfrm>
          <a:prstGeom prst="rect">
            <a:avLst/>
          </a:prstGeom>
          <a:ln>
            <a:noFill/>
          </a:ln>
        </p:spPr>
      </p:pic>
    </p:spTree>
    <p:extLst>
      <p:ext uri="{BB962C8B-B14F-4D97-AF65-F5344CB8AC3E}">
        <p14:creationId xmlns:p14="http://schemas.microsoft.com/office/powerpoint/2010/main" val="1342720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CustomShape 1"/>
          <p:cNvSpPr/>
          <p:nvPr/>
        </p:nvSpPr>
        <p:spPr>
          <a:xfrm>
            <a:off x="756496" y="6887835"/>
            <a:ext cx="2099645" cy="503582"/>
          </a:xfrm>
          <a:prstGeom prst="rect">
            <a:avLst/>
          </a:prstGeom>
          <a:noFill/>
          <a:ln>
            <a:noFill/>
          </a:ln>
        </p:spPr>
        <p:style>
          <a:lnRef idx="0">
            <a:scrgbClr r="0" g="0" b="0"/>
          </a:lnRef>
          <a:fillRef idx="0">
            <a:scrgbClr r="0" g="0" b="0"/>
          </a:fillRef>
          <a:effectRef idx="0">
            <a:scrgbClr r="0" g="0" b="0"/>
          </a:effectRef>
          <a:fontRef idx="minor"/>
        </p:style>
      </p:sp>
      <p:sp>
        <p:nvSpPr>
          <p:cNvPr id="179" name="TextShape 2"/>
          <p:cNvSpPr txBox="1"/>
          <p:nvPr/>
        </p:nvSpPr>
        <p:spPr>
          <a:xfrm>
            <a:off x="117991" y="295079"/>
            <a:ext cx="9962104" cy="1073037"/>
          </a:xfrm>
          <a:prstGeom prst="rect">
            <a:avLst/>
          </a:prstGeom>
          <a:noFill/>
          <a:ln>
            <a:noFill/>
          </a:ln>
        </p:spPr>
        <p:txBody>
          <a:bodyPr anchor="ctr"/>
          <a:lstStyle/>
          <a:p>
            <a:pPr>
              <a:lnSpc>
                <a:spcPct val="100000"/>
              </a:lnSpc>
            </a:pPr>
            <a:r>
              <a:rPr lang="en-US" sz="3968" spc="-1" dirty="0">
                <a:solidFill>
                  <a:srgbClr val="FF3333"/>
                </a:solidFill>
                <a:uFill>
                  <a:solidFill>
                    <a:srgbClr val="FFFFFF"/>
                  </a:solidFill>
                </a:uFill>
                <a:latin typeface="Nexa Light"/>
              </a:rPr>
              <a:t>Exchange Rate Relationships</a:t>
            </a:r>
            <a:endParaRPr lang="en-US" sz="3968" cap="all" spc="-1" dirty="0">
              <a:solidFill>
                <a:srgbClr val="FF3333"/>
              </a:solidFill>
              <a:uFill>
                <a:solidFill>
                  <a:srgbClr val="FFFFFF"/>
                </a:solidFill>
              </a:uFill>
              <a:latin typeface="Nexa Light"/>
            </a:endParaRPr>
          </a:p>
        </p:txBody>
      </p:sp>
      <p:sp>
        <p:nvSpPr>
          <p:cNvPr id="180" name="TextShape 3"/>
          <p:cNvSpPr txBox="1"/>
          <p:nvPr/>
        </p:nvSpPr>
        <p:spPr>
          <a:xfrm>
            <a:off x="540619" y="1679795"/>
            <a:ext cx="8846209" cy="5128674"/>
          </a:xfrm>
          <a:prstGeom prst="rect">
            <a:avLst/>
          </a:prstGeom>
          <a:noFill/>
          <a:ln>
            <a:noFill/>
          </a:ln>
        </p:spPr>
        <p:txBody>
          <a:bodyPr/>
          <a:lstStyle/>
          <a:p>
            <a:pPr marL="251986" indent="-251589">
              <a:spcBef>
                <a:spcPts val="1103"/>
              </a:spcBef>
            </a:pPr>
            <a:r>
              <a:rPr lang="en-US" sz="3086" spc="-1" dirty="0">
                <a:solidFill>
                  <a:srgbClr val="000000"/>
                </a:solidFill>
                <a:uFill>
                  <a:solidFill>
                    <a:srgbClr val="FFFFFF"/>
                  </a:solidFill>
                </a:uFill>
                <a:latin typeface="Nexa Light"/>
              </a:rPr>
              <a:t>3) Purchasing Power Parity</a:t>
            </a:r>
          </a:p>
        </p:txBody>
      </p:sp>
      <p:sp>
        <p:nvSpPr>
          <p:cNvPr id="181" name="CustomShape 4"/>
          <p:cNvSpPr/>
          <p:nvPr/>
        </p:nvSpPr>
        <p:spPr>
          <a:xfrm>
            <a:off x="1140234" y="4369531"/>
            <a:ext cx="8120401" cy="1979008"/>
          </a:xfrm>
          <a:prstGeom prst="rect">
            <a:avLst/>
          </a:prstGeom>
          <a:noFill/>
          <a:ln>
            <a:noFill/>
          </a:ln>
        </p:spPr>
        <p:style>
          <a:lnRef idx="0">
            <a:scrgbClr r="0" g="0" b="0"/>
          </a:lnRef>
          <a:fillRef idx="0">
            <a:scrgbClr r="0" g="0" b="0"/>
          </a:fillRef>
          <a:effectRef idx="0">
            <a:scrgbClr r="0" g="0" b="0"/>
          </a:effectRef>
          <a:fontRef idx="minor"/>
        </p:style>
        <p:txBody>
          <a:bodyPr lIns="99605" tIns="48811" rIns="99605" bIns="48811"/>
          <a:lstStyle/>
          <a:p>
            <a:pPr>
              <a:spcBef>
                <a:spcPts val="1543"/>
              </a:spcBef>
            </a:pPr>
            <a:r>
              <a:rPr lang="en-US" sz="3086" spc="-1">
                <a:solidFill>
                  <a:srgbClr val="000000"/>
                </a:solidFill>
                <a:uFill>
                  <a:solidFill>
                    <a:srgbClr val="FFFFFF"/>
                  </a:solidFill>
                </a:uFill>
                <a:latin typeface="Arial"/>
              </a:rPr>
              <a:t>Theory that the cost of living in different countries is equal and that exchange rates adjust to offset inflation differentials across countries.</a:t>
            </a:r>
          </a:p>
        </p:txBody>
      </p:sp>
      <p:sp>
        <p:nvSpPr>
          <p:cNvPr id="182" name="CustomShape 5"/>
          <p:cNvSpPr/>
          <p:nvPr/>
        </p:nvSpPr>
        <p:spPr>
          <a:xfrm>
            <a:off x="1140234" y="2508780"/>
            <a:ext cx="5277090" cy="1040100"/>
          </a:xfrm>
          <a:prstGeom prst="rect">
            <a:avLst/>
          </a:prstGeom>
          <a:noFill/>
          <a:ln>
            <a:noFill/>
          </a:ln>
        </p:spPr>
        <p:style>
          <a:lnRef idx="0">
            <a:scrgbClr r="0" g="0" b="0"/>
          </a:lnRef>
          <a:fillRef idx="0">
            <a:scrgbClr r="0" g="0" b="0"/>
          </a:fillRef>
          <a:effectRef idx="0">
            <a:scrgbClr r="0" g="0" b="0"/>
          </a:effectRef>
          <a:fontRef idx="minor"/>
        </p:style>
        <p:txBody>
          <a:bodyPr lIns="99208" tIns="49604" rIns="99208" bIns="49604"/>
          <a:lstStyle/>
          <a:p>
            <a:pPr>
              <a:lnSpc>
                <a:spcPct val="100000"/>
              </a:lnSpc>
            </a:pPr>
            <a:endParaRPr lang="en-US" sz="1984" spc="-1">
              <a:solidFill>
                <a:srgbClr val="000000"/>
              </a:solidFill>
              <a:uFill>
                <a:solidFill>
                  <a:srgbClr val="FFFFFF"/>
                </a:solidFill>
              </a:uFill>
              <a:latin typeface="Arial"/>
            </a:endParaRPr>
          </a:p>
          <a:p>
            <a:pPr>
              <a:lnSpc>
                <a:spcPct val="100000"/>
              </a:lnSpc>
            </a:pPr>
            <a:endParaRPr lang="en-US" sz="1984" spc="-1">
              <a:solidFill>
                <a:srgbClr val="000000"/>
              </a:solidFill>
              <a:uFill>
                <a:solidFill>
                  <a:srgbClr val="FFFFFF"/>
                </a:solidFill>
              </a:uFill>
              <a:latin typeface="Arial"/>
            </a:endParaRPr>
          </a:p>
        </p:txBody>
      </p:sp>
      <p:sp>
        <p:nvSpPr>
          <p:cNvPr id="183" name="CustomShape 6"/>
          <p:cNvSpPr/>
          <p:nvPr/>
        </p:nvSpPr>
        <p:spPr>
          <a:xfrm>
            <a:off x="1140234" y="2508780"/>
            <a:ext cx="5277090" cy="1642096"/>
          </a:xfrm>
          <a:prstGeom prst="rect">
            <a:avLst/>
          </a:prstGeom>
          <a:blipFill>
            <a:blip r:embed="rId3"/>
            <a:stretch>
              <a:fillRect/>
            </a:stretch>
          </a:blipFill>
          <a:ln>
            <a:noFill/>
          </a:ln>
        </p:spPr>
        <p:style>
          <a:lnRef idx="0">
            <a:scrgbClr r="0" g="0" b="0"/>
          </a:lnRef>
          <a:fillRef idx="0">
            <a:scrgbClr r="0" g="0" b="0"/>
          </a:fillRef>
          <a:effectRef idx="0">
            <a:scrgbClr r="0" g="0" b="0"/>
          </a:effectRef>
          <a:fontRef idx="minor"/>
        </p:style>
        <p:txBody>
          <a:bodyPr lIns="99208" tIns="49604" rIns="99208" bIns="49604"/>
          <a:lstStyle/>
          <a:p>
            <a:pPr>
              <a:lnSpc>
                <a:spcPct val="100000"/>
              </a:lnSpc>
            </a:pPr>
            <a:r>
              <a:rPr lang="en-US" sz="1984" spc="-1">
                <a:solidFill>
                  <a:srgbClr val="000000"/>
                </a:solidFill>
                <a:uFill>
                  <a:solidFill>
                    <a:srgbClr val="FFFFFF"/>
                  </a:solidFill>
                </a:uFill>
                <a:latin typeface="Calibri"/>
              </a:rPr>
              <a:t> </a:t>
            </a:r>
            <a:endParaRPr lang="en-US" sz="1984" spc="-1">
              <a:solidFill>
                <a:srgbClr val="000000"/>
              </a:solidFill>
              <a:uFill>
                <a:solidFill>
                  <a:srgbClr val="FFFFFF"/>
                </a:solidFill>
              </a:uFill>
              <a:latin typeface="Arial"/>
            </a:endParaRPr>
          </a:p>
        </p:txBody>
      </p:sp>
    </p:spTree>
    <p:extLst>
      <p:ext uri="{BB962C8B-B14F-4D97-AF65-F5344CB8AC3E}">
        <p14:creationId xmlns:p14="http://schemas.microsoft.com/office/powerpoint/2010/main" val="3657121745"/>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Shape 1"/>
          <p:cNvSpPr txBox="1"/>
          <p:nvPr/>
        </p:nvSpPr>
        <p:spPr>
          <a:xfrm>
            <a:off x="504000" y="301320"/>
            <a:ext cx="6849000" cy="513068"/>
          </a:xfrm>
          <a:prstGeom prst="rect">
            <a:avLst/>
          </a:prstGeom>
          <a:noFill/>
          <a:ln>
            <a:noFill/>
          </a:ln>
        </p:spPr>
        <p:txBody>
          <a:bodyPr lIns="0" tIns="0" rIns="0" bIns="0" anchor="ctr"/>
          <a:lstStyle/>
          <a:p>
            <a:r>
              <a:rPr lang="en-US" sz="3200" b="0" strike="noStrike" cap="all" spc="-1" dirty="0">
                <a:solidFill>
                  <a:srgbClr val="FF3333"/>
                </a:solidFill>
                <a:uFill>
                  <a:solidFill>
                    <a:srgbClr val="FFFFFF"/>
                  </a:solidFill>
                </a:uFill>
                <a:latin typeface="Nexa Light"/>
              </a:rPr>
              <a:t>Solution - summary</a:t>
            </a:r>
          </a:p>
        </p:txBody>
      </p:sp>
      <p:sp>
        <p:nvSpPr>
          <p:cNvPr id="88" name="TextShape 2"/>
          <p:cNvSpPr txBox="1"/>
          <p:nvPr/>
        </p:nvSpPr>
        <p:spPr>
          <a:xfrm>
            <a:off x="403987" y="814388"/>
            <a:ext cx="9225788" cy="6100762"/>
          </a:xfrm>
          <a:prstGeom prst="rect">
            <a:avLst/>
          </a:prstGeom>
          <a:noFill/>
          <a:ln>
            <a:noFill/>
          </a:ln>
        </p:spPr>
        <p:txBody>
          <a:bodyPr lIns="0" tIns="0" rIns="0" bIns="0">
            <a:normAutofit lnSpcReduction="10000"/>
          </a:bodyPr>
          <a:lstStyle/>
          <a:p>
            <a:pPr marL="432000" indent="-324000">
              <a:spcBef>
                <a:spcPts val="1417"/>
              </a:spcBef>
              <a:buClr>
                <a:srgbClr val="FF3333"/>
              </a:buClr>
              <a:buSzPct val="45000"/>
              <a:buFont typeface="Wingdings" charset="2"/>
              <a:buChar char=""/>
            </a:pPr>
            <a:r>
              <a:rPr lang="en-US" sz="2000" b="0" strike="noStrike" spc="-1" dirty="0">
                <a:solidFill>
                  <a:srgbClr val="000000"/>
                </a:solidFill>
                <a:uFill>
                  <a:solidFill>
                    <a:srgbClr val="FFFFFF"/>
                  </a:solidFill>
                </a:uFill>
                <a:latin typeface="Nexa Light"/>
              </a:rPr>
              <a:t>a. 	117.565 </a:t>
            </a:r>
          </a:p>
          <a:p>
            <a:pPr marL="432000" indent="-324000">
              <a:spcBef>
                <a:spcPts val="1417"/>
              </a:spcBef>
              <a:buClr>
                <a:srgbClr val="FF3333"/>
              </a:buClr>
              <a:buSzPct val="45000"/>
              <a:buFont typeface="Wingdings" charset="2"/>
              <a:buChar char=""/>
            </a:pPr>
            <a:r>
              <a:rPr lang="en-US" sz="2000" b="0" strike="noStrike" spc="-1" dirty="0">
                <a:solidFill>
                  <a:srgbClr val="000000"/>
                </a:solidFill>
                <a:uFill>
                  <a:solidFill>
                    <a:srgbClr val="FFFFFF"/>
                  </a:solidFill>
                </a:uFill>
                <a:latin typeface="Nexa Light"/>
              </a:rPr>
              <a:t>b. 	117.541</a:t>
            </a:r>
          </a:p>
          <a:p>
            <a:pPr marL="432000" indent="-324000">
              <a:spcBef>
                <a:spcPts val="1417"/>
              </a:spcBef>
              <a:buClr>
                <a:srgbClr val="FF3333"/>
              </a:buClr>
              <a:buSzPct val="45000"/>
              <a:buFont typeface="Wingdings" charset="2"/>
              <a:buChar char=""/>
            </a:pPr>
            <a:r>
              <a:rPr lang="en-US" sz="2000" b="0" strike="noStrike" spc="-1" dirty="0">
                <a:solidFill>
                  <a:srgbClr val="000000"/>
                </a:solidFill>
                <a:uFill>
                  <a:solidFill>
                    <a:srgbClr val="FFFFFF"/>
                  </a:solidFill>
                </a:uFill>
                <a:latin typeface="Nexa Light"/>
              </a:rPr>
              <a:t>c. 	Yen is at premium (dollar is at discount) </a:t>
            </a:r>
          </a:p>
          <a:p>
            <a:pPr marL="432000" indent="-324000">
              <a:spcBef>
                <a:spcPts val="1417"/>
              </a:spcBef>
              <a:buClr>
                <a:srgbClr val="FF3333"/>
              </a:buClr>
              <a:buSzPct val="45000"/>
              <a:buFont typeface="Wingdings" charset="2"/>
              <a:buChar char=""/>
            </a:pPr>
            <a:r>
              <a:rPr lang="en-US" sz="2000" b="0" strike="noStrike" spc="-1" dirty="0">
                <a:solidFill>
                  <a:srgbClr val="000000"/>
                </a:solidFill>
                <a:uFill>
                  <a:solidFill>
                    <a:srgbClr val="FFFFFF"/>
                  </a:solidFill>
                </a:uFill>
                <a:latin typeface="Nexa Light"/>
              </a:rPr>
              <a:t>d. 	Premium = 117.565 / 116.903 – 1 </a:t>
            </a:r>
          </a:p>
          <a:p>
            <a:pPr marL="1346400" lvl="2" indent="-324000">
              <a:spcBef>
                <a:spcPts val="1417"/>
              </a:spcBef>
              <a:buClr>
                <a:srgbClr val="FF3333"/>
              </a:buClr>
              <a:buSzPct val="45000"/>
              <a:buFont typeface="Wingdings" charset="2"/>
              <a:buChar char=""/>
            </a:pPr>
            <a:r>
              <a:rPr lang="en-US" sz="2000" b="0" strike="noStrike" spc="-1" dirty="0">
                <a:solidFill>
                  <a:srgbClr val="000000"/>
                </a:solidFill>
                <a:uFill>
                  <a:solidFill>
                    <a:srgbClr val="FFFFFF"/>
                  </a:solidFill>
                </a:uFill>
                <a:latin typeface="Nexa Light"/>
              </a:rPr>
              <a:t>Premium = .00566, or .566%</a:t>
            </a:r>
          </a:p>
          <a:p>
            <a:pPr marL="432000" indent="-324000">
              <a:spcBef>
                <a:spcPts val="1417"/>
              </a:spcBef>
              <a:buClr>
                <a:srgbClr val="FF3333"/>
              </a:buClr>
              <a:buSzPct val="45000"/>
              <a:buFont typeface="Wingdings" charset="2"/>
              <a:buChar char=""/>
            </a:pPr>
            <a:r>
              <a:rPr lang="en-US" sz="2000" b="0" strike="noStrike" spc="-1" dirty="0">
                <a:solidFill>
                  <a:srgbClr val="000000"/>
                </a:solidFill>
                <a:uFill>
                  <a:solidFill>
                    <a:srgbClr val="FFFFFF"/>
                  </a:solidFill>
                </a:uFill>
                <a:latin typeface="Nexa Light"/>
              </a:rPr>
              <a:t>e. 	From interest rate parity:</a:t>
            </a:r>
          </a:p>
          <a:p>
            <a:pPr marL="1346400" lvl="2" indent="-324000">
              <a:spcBef>
                <a:spcPts val="1417"/>
              </a:spcBef>
              <a:buClr>
                <a:srgbClr val="FF3333"/>
              </a:buClr>
              <a:buSzPct val="45000"/>
              <a:buFont typeface="Wingdings" charset="2"/>
              <a:buChar char=""/>
            </a:pPr>
            <a:r>
              <a:rPr lang="en-US" sz="2000" b="0" strike="noStrike" spc="-1" dirty="0">
                <a:solidFill>
                  <a:srgbClr val="000000"/>
                </a:solidFill>
                <a:uFill>
                  <a:solidFill>
                    <a:srgbClr val="FFFFFF"/>
                  </a:solidFill>
                </a:uFill>
                <a:latin typeface="Nexa Light"/>
              </a:rPr>
              <a:t>116.903 / 117.565 = (1 + ryen) / 1.015</a:t>
            </a:r>
          </a:p>
          <a:p>
            <a:pPr marL="1346400" lvl="2" indent="-324000">
              <a:spcBef>
                <a:spcPts val="1417"/>
              </a:spcBef>
              <a:buClr>
                <a:srgbClr val="FF3333"/>
              </a:buClr>
              <a:buSzPct val="45000"/>
              <a:buFont typeface="Wingdings" charset="2"/>
              <a:buChar char=""/>
            </a:pPr>
            <a:r>
              <a:rPr lang="en-US" sz="2000" b="0" strike="noStrike" spc="-1" dirty="0">
                <a:solidFill>
                  <a:srgbClr val="000000"/>
                </a:solidFill>
                <a:uFill>
                  <a:solidFill>
                    <a:srgbClr val="FFFFFF"/>
                  </a:solidFill>
                </a:uFill>
                <a:latin typeface="Nexa Light"/>
              </a:rPr>
              <a:t>ryen =  .00928, or .928%</a:t>
            </a:r>
          </a:p>
          <a:p>
            <a:pPr marL="432000" indent="-324000">
              <a:spcBef>
                <a:spcPts val="1417"/>
              </a:spcBef>
              <a:buClr>
                <a:srgbClr val="FF3333"/>
              </a:buClr>
              <a:buSzPct val="45000"/>
              <a:buFont typeface="Wingdings" charset="2"/>
              <a:buChar char=""/>
            </a:pPr>
            <a:r>
              <a:rPr lang="en-US" sz="2000" b="0" strike="noStrike" spc="-1" dirty="0">
                <a:solidFill>
                  <a:srgbClr val="000000"/>
                </a:solidFill>
                <a:uFill>
                  <a:solidFill>
                    <a:srgbClr val="FFFFFF"/>
                  </a:solidFill>
                </a:uFill>
                <a:latin typeface="Nexa Light"/>
              </a:rPr>
              <a:t>f. 	¥117.429 = $1</a:t>
            </a:r>
          </a:p>
          <a:p>
            <a:pPr marL="432000" indent="-324000">
              <a:spcBef>
                <a:spcPts val="1417"/>
              </a:spcBef>
              <a:buClr>
                <a:srgbClr val="FF3333"/>
              </a:buClr>
              <a:buSzPct val="45000"/>
              <a:buFont typeface="Wingdings" charset="2"/>
              <a:buChar char=""/>
            </a:pPr>
            <a:r>
              <a:rPr lang="en-US" sz="2000" b="0" strike="noStrike" spc="-1" dirty="0">
                <a:solidFill>
                  <a:srgbClr val="000000"/>
                </a:solidFill>
                <a:uFill>
                  <a:solidFill>
                    <a:srgbClr val="FFFFFF"/>
                  </a:solidFill>
                </a:uFill>
                <a:latin typeface="Nexa Light"/>
              </a:rPr>
              <a:t>g. 	Assuming the real exchange rate is expected to be constant, the expected difference in inflation is:</a:t>
            </a:r>
          </a:p>
          <a:p>
            <a:pPr marL="1346400" lvl="2" indent="-324000">
              <a:spcBef>
                <a:spcPts val="1417"/>
              </a:spcBef>
              <a:buClr>
                <a:srgbClr val="FF3333"/>
              </a:buClr>
              <a:buSzPct val="45000"/>
              <a:buFont typeface="Wingdings" charset="2"/>
              <a:buChar char=""/>
            </a:pPr>
            <a:r>
              <a:rPr lang="en-US" sz="2000" b="0" strike="noStrike" spc="-1" dirty="0">
                <a:solidFill>
                  <a:srgbClr val="000000"/>
                </a:solidFill>
                <a:uFill>
                  <a:solidFill>
                    <a:srgbClr val="FFFFFF"/>
                  </a:solidFill>
                </a:uFill>
                <a:latin typeface="Nexa Light"/>
              </a:rPr>
              <a:t>117.429 / 117.565 – 1 = –.00116, or –.116% </a:t>
            </a:r>
          </a:p>
          <a:p>
            <a:pPr marL="1346400" lvl="2" indent="-324000">
              <a:spcBef>
                <a:spcPts val="1417"/>
              </a:spcBef>
              <a:buClr>
                <a:srgbClr val="FF3333"/>
              </a:buClr>
              <a:buSzPct val="45000"/>
              <a:buFont typeface="Wingdings" charset="2"/>
              <a:buChar char=""/>
            </a:pPr>
            <a:r>
              <a:rPr lang="en-US" sz="2000" b="0" strike="noStrike" spc="-1" dirty="0">
                <a:solidFill>
                  <a:srgbClr val="000000"/>
                </a:solidFill>
                <a:uFill>
                  <a:solidFill>
                    <a:srgbClr val="FFFFFF"/>
                  </a:solidFill>
                </a:uFill>
                <a:latin typeface="Nexa Light"/>
              </a:rPr>
              <a:t>The inflation rate in Japan over the three months is expected to be .116% less than in the United States.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TextShape 1"/>
          <p:cNvSpPr txBox="1"/>
          <p:nvPr/>
        </p:nvSpPr>
        <p:spPr>
          <a:xfrm>
            <a:off x="504000" y="301320"/>
            <a:ext cx="6849000" cy="1262160"/>
          </a:xfrm>
          <a:prstGeom prst="rect">
            <a:avLst/>
          </a:prstGeom>
          <a:noFill/>
          <a:ln>
            <a:noFill/>
          </a:ln>
        </p:spPr>
        <p:txBody>
          <a:bodyPr lIns="0" tIns="0" rIns="0" bIns="0" anchor="ctr"/>
          <a:lstStyle/>
          <a:p>
            <a:r>
              <a:rPr lang="en-US" sz="3200" b="0" strike="noStrike" cap="all" spc="-1">
                <a:solidFill>
                  <a:srgbClr val="FF3333"/>
                </a:solidFill>
                <a:uFill>
                  <a:solidFill>
                    <a:srgbClr val="FFFFFF"/>
                  </a:solidFill>
                </a:uFill>
                <a:latin typeface="Nexa Light"/>
              </a:rPr>
              <a:t>Question</a:t>
            </a:r>
            <a:br/>
            <a:endParaRPr lang="en-US" sz="3200" b="0" strike="noStrike" cap="all" spc="-1">
              <a:solidFill>
                <a:srgbClr val="FF3333"/>
              </a:solidFill>
              <a:uFill>
                <a:solidFill>
                  <a:srgbClr val="FFFFFF"/>
                </a:solidFill>
              </a:uFill>
              <a:latin typeface="Nexa Light"/>
            </a:endParaRPr>
          </a:p>
        </p:txBody>
      </p:sp>
      <p:pic>
        <p:nvPicPr>
          <p:cNvPr id="90" name="Picture 89"/>
          <p:cNvPicPr/>
          <p:nvPr/>
        </p:nvPicPr>
        <p:blipFill>
          <a:blip r:embed="rId2"/>
          <a:stretch/>
        </p:blipFill>
        <p:spPr>
          <a:xfrm>
            <a:off x="125503" y="1258344"/>
            <a:ext cx="9836638" cy="4801797"/>
          </a:xfrm>
          <a:prstGeom prst="rect">
            <a:avLst/>
          </a:prstGeom>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TextShape 2"/>
          <p:cNvSpPr txBox="1"/>
          <p:nvPr/>
        </p:nvSpPr>
        <p:spPr>
          <a:xfrm>
            <a:off x="503999" y="2600871"/>
            <a:ext cx="9455207" cy="4860360"/>
          </a:xfrm>
          <a:prstGeom prst="rect">
            <a:avLst/>
          </a:prstGeom>
          <a:noFill/>
          <a:ln>
            <a:noFill/>
          </a:ln>
        </p:spPr>
        <p:txBody>
          <a:bodyPr lIns="0" tIns="0" rIns="0" bIns="0">
            <a:normAutofit/>
          </a:bodyPr>
          <a:lstStyle/>
          <a:p>
            <a:pPr marL="432000" indent="-324000">
              <a:spcBef>
                <a:spcPts val="1417"/>
              </a:spcBef>
              <a:buClr>
                <a:srgbClr val="FF3333"/>
              </a:buClr>
              <a:buSzPct val="45000"/>
              <a:buFont typeface="Wingdings" charset="2"/>
              <a:buChar char=""/>
            </a:pPr>
            <a:r>
              <a:rPr lang="en-US" sz="3200" b="0" strike="noStrike" spc="-1" dirty="0">
                <a:solidFill>
                  <a:srgbClr val="000000"/>
                </a:solidFill>
                <a:uFill>
                  <a:solidFill>
                    <a:srgbClr val="FFFFFF"/>
                  </a:solidFill>
                </a:uFill>
                <a:latin typeface="Nexa Light"/>
              </a:rPr>
              <a:t>a.	</a:t>
            </a:r>
          </a:p>
          <a:p>
            <a:pPr marL="864000" lvl="1" indent="-324000">
              <a:spcBef>
                <a:spcPts val="1134"/>
              </a:spcBef>
              <a:buClr>
                <a:srgbClr val="FF3333"/>
              </a:buClr>
              <a:buSzPct val="75000"/>
              <a:buFont typeface="Symbol" charset="2"/>
              <a:buChar char=""/>
            </a:pPr>
            <a:r>
              <a:rPr lang="en-US" sz="2800" b="0" strike="noStrike" spc="-1" dirty="0">
                <a:solidFill>
                  <a:srgbClr val="000000"/>
                </a:solidFill>
                <a:uFill>
                  <a:solidFill>
                    <a:srgbClr val="FFFFFF"/>
                  </a:solidFill>
                </a:uFill>
                <a:latin typeface="Nexa Light"/>
              </a:rPr>
              <a:t>First, find the </a:t>
            </a:r>
            <a:r>
              <a:rPr lang="en-US" sz="2800" b="0" strike="noStrike" spc="-1" dirty="0" err="1">
                <a:solidFill>
                  <a:srgbClr val="000000"/>
                </a:solidFill>
                <a:uFill>
                  <a:solidFill>
                    <a:srgbClr val="FFFFFF"/>
                  </a:solidFill>
                </a:uFill>
                <a:latin typeface="Nexa Light"/>
              </a:rPr>
              <a:t>NPV</a:t>
            </a:r>
            <a:r>
              <a:rPr lang="en-US" sz="2800" b="0" strike="noStrike" spc="-1" dirty="0">
                <a:solidFill>
                  <a:srgbClr val="000000"/>
                </a:solidFill>
                <a:uFill>
                  <a:solidFill>
                    <a:srgbClr val="FFFFFF"/>
                  </a:solidFill>
                </a:uFill>
                <a:latin typeface="Nexa Light"/>
              </a:rPr>
              <a:t> using the euro interest rate of 6%: </a:t>
            </a:r>
          </a:p>
          <a:p>
            <a:pPr marL="1296000" lvl="2" indent="-288000">
              <a:spcBef>
                <a:spcPts val="850"/>
              </a:spcBef>
              <a:buClr>
                <a:srgbClr val="FF3333"/>
              </a:buClr>
              <a:buSzPct val="45000"/>
              <a:buFont typeface="Wingdings" charset="2"/>
              <a:buChar char=""/>
            </a:pPr>
            <a:r>
              <a:rPr lang="en-US" sz="2400" b="0" strike="noStrike" spc="-1" dirty="0" err="1">
                <a:solidFill>
                  <a:srgbClr val="000000"/>
                </a:solidFill>
                <a:uFill>
                  <a:solidFill>
                    <a:srgbClr val="FFFFFF"/>
                  </a:solidFill>
                </a:uFill>
                <a:latin typeface="Nexa Light"/>
              </a:rPr>
              <a:t>NPV</a:t>
            </a:r>
            <a:r>
              <a:rPr lang="en-US" sz="2400" b="0" strike="noStrike" spc="-1" dirty="0">
                <a:solidFill>
                  <a:srgbClr val="000000"/>
                </a:solidFill>
                <a:uFill>
                  <a:solidFill>
                    <a:srgbClr val="FFFFFF"/>
                  </a:solidFill>
                </a:uFill>
                <a:latin typeface="Nexa Light"/>
              </a:rPr>
              <a:t> = -€80 + 10 / 1.06 + 20 / 1.06</a:t>
            </a:r>
            <a:r>
              <a:rPr lang="en-US" sz="2400" b="0" strike="noStrike" spc="-1" baseline="30000" dirty="0">
                <a:solidFill>
                  <a:srgbClr val="000000"/>
                </a:solidFill>
                <a:uFill>
                  <a:solidFill>
                    <a:srgbClr val="FFFFFF"/>
                  </a:solidFill>
                </a:uFill>
                <a:latin typeface="Nexa Light"/>
              </a:rPr>
              <a:t>2</a:t>
            </a:r>
            <a:r>
              <a:rPr lang="en-US" sz="2400" b="0" strike="noStrike" spc="-1" dirty="0">
                <a:solidFill>
                  <a:srgbClr val="000000"/>
                </a:solidFill>
                <a:uFill>
                  <a:solidFill>
                    <a:srgbClr val="FFFFFF"/>
                  </a:solidFill>
                </a:uFill>
                <a:latin typeface="Nexa Light"/>
              </a:rPr>
              <a:t> + 23 / 1.06</a:t>
            </a:r>
            <a:r>
              <a:rPr lang="en-US" sz="2400" b="0" strike="noStrike" spc="-1" baseline="30000" dirty="0">
                <a:solidFill>
                  <a:srgbClr val="000000"/>
                </a:solidFill>
                <a:uFill>
                  <a:solidFill>
                    <a:srgbClr val="FFFFFF"/>
                  </a:solidFill>
                </a:uFill>
                <a:latin typeface="Nexa Light"/>
              </a:rPr>
              <a:t>3</a:t>
            </a:r>
            <a:r>
              <a:rPr lang="en-US" sz="2400" b="0" strike="noStrike" spc="-1" dirty="0">
                <a:solidFill>
                  <a:srgbClr val="000000"/>
                </a:solidFill>
                <a:uFill>
                  <a:solidFill>
                    <a:srgbClr val="FFFFFF"/>
                  </a:solidFill>
                </a:uFill>
                <a:latin typeface="Nexa Light"/>
              </a:rPr>
              <a:t> + 27 / 1.06</a:t>
            </a:r>
            <a:r>
              <a:rPr lang="en-US" sz="2400" b="0" strike="noStrike" spc="-1" baseline="30000" dirty="0">
                <a:solidFill>
                  <a:srgbClr val="000000"/>
                </a:solidFill>
                <a:uFill>
                  <a:solidFill>
                    <a:srgbClr val="FFFFFF"/>
                  </a:solidFill>
                </a:uFill>
                <a:latin typeface="Nexa Light"/>
              </a:rPr>
              <a:t>4</a:t>
            </a:r>
            <a:r>
              <a:rPr lang="en-US" sz="2400" b="0" strike="noStrike" spc="-1" dirty="0">
                <a:solidFill>
                  <a:srgbClr val="000000"/>
                </a:solidFill>
                <a:uFill>
                  <a:solidFill>
                    <a:srgbClr val="FFFFFF"/>
                  </a:solidFill>
                </a:uFill>
                <a:latin typeface="Nexa Light"/>
              </a:rPr>
              <a:t> + 25 / 1.06</a:t>
            </a:r>
            <a:r>
              <a:rPr lang="en-US" sz="2400" b="0" strike="noStrike" spc="-1" baseline="30000" dirty="0">
                <a:solidFill>
                  <a:srgbClr val="000000"/>
                </a:solidFill>
                <a:uFill>
                  <a:solidFill>
                    <a:srgbClr val="FFFFFF"/>
                  </a:solidFill>
                </a:uFill>
                <a:latin typeface="Nexa Light"/>
              </a:rPr>
              <a:t>5</a:t>
            </a:r>
            <a:r>
              <a:rPr lang="en-US" sz="2400" b="0" strike="noStrike" spc="-1" dirty="0">
                <a:solidFill>
                  <a:srgbClr val="000000"/>
                </a:solidFill>
                <a:uFill>
                  <a:solidFill>
                    <a:srgbClr val="FFFFFF"/>
                  </a:solidFill>
                </a:uFill>
                <a:latin typeface="Nexa Light"/>
              </a:rPr>
              <a:t>		</a:t>
            </a:r>
          </a:p>
          <a:p>
            <a:pPr marL="1296000" lvl="2" indent="-288000">
              <a:spcBef>
                <a:spcPts val="850"/>
              </a:spcBef>
              <a:buClr>
                <a:srgbClr val="FF3333"/>
              </a:buClr>
              <a:buSzPct val="45000"/>
              <a:buFont typeface="Wingdings" charset="2"/>
              <a:buChar char=""/>
            </a:pPr>
            <a:r>
              <a:rPr lang="en-US" sz="2400" b="0" strike="noStrike" spc="-1" dirty="0" err="1">
                <a:solidFill>
                  <a:srgbClr val="000000"/>
                </a:solidFill>
                <a:uFill>
                  <a:solidFill>
                    <a:srgbClr val="FFFFFF"/>
                  </a:solidFill>
                </a:uFill>
                <a:latin typeface="Nexa Light"/>
              </a:rPr>
              <a:t>NPV</a:t>
            </a:r>
            <a:r>
              <a:rPr lang="en-US" sz="2400" b="0" strike="noStrike" spc="-1" dirty="0">
                <a:solidFill>
                  <a:srgbClr val="000000"/>
                </a:solidFill>
                <a:uFill>
                  <a:solidFill>
                    <a:srgbClr val="FFFFFF"/>
                  </a:solidFill>
                </a:uFill>
                <a:latin typeface="Nexa Light"/>
              </a:rPr>
              <a:t> = €6.61 million</a:t>
            </a:r>
          </a:p>
          <a:p>
            <a:pPr marL="864000" lvl="1" indent="-324000">
              <a:spcBef>
                <a:spcPts val="1134"/>
              </a:spcBef>
              <a:buClr>
                <a:srgbClr val="FF3333"/>
              </a:buClr>
              <a:buSzPct val="75000"/>
              <a:buFont typeface="Symbol" charset="2"/>
              <a:buChar char=""/>
            </a:pPr>
            <a:endParaRPr lang="en-US" sz="2400" b="0" strike="noStrike" spc="-1" dirty="0">
              <a:solidFill>
                <a:srgbClr val="000000"/>
              </a:solidFill>
              <a:uFill>
                <a:solidFill>
                  <a:srgbClr val="FFFFFF"/>
                </a:solidFill>
              </a:uFill>
              <a:latin typeface="Nexa Light"/>
            </a:endParaRPr>
          </a:p>
          <a:p>
            <a:pPr marL="864000" lvl="1" indent="-324000">
              <a:spcBef>
                <a:spcPts val="1134"/>
              </a:spcBef>
              <a:buClr>
                <a:srgbClr val="FF3333"/>
              </a:buClr>
              <a:buSzPct val="75000"/>
              <a:buFont typeface="Symbol" charset="2"/>
              <a:buChar char=""/>
            </a:pPr>
            <a:r>
              <a:rPr lang="en-US" sz="2800" b="0" strike="noStrike" spc="-1" dirty="0">
                <a:solidFill>
                  <a:srgbClr val="000000"/>
                </a:solidFill>
                <a:uFill>
                  <a:solidFill>
                    <a:srgbClr val="FFFFFF"/>
                  </a:solidFill>
                </a:uFill>
                <a:latin typeface="Nexa Light"/>
              </a:rPr>
              <a:t>To convert this calculation to dollars, multiply it by the spot exchange rate: </a:t>
            </a:r>
          </a:p>
          <a:p>
            <a:pPr marL="1296000" lvl="2" indent="-288000">
              <a:spcBef>
                <a:spcPts val="850"/>
              </a:spcBef>
              <a:buClr>
                <a:srgbClr val="FF3333"/>
              </a:buClr>
              <a:buSzPct val="45000"/>
              <a:buFont typeface="Wingdings" charset="2"/>
              <a:buChar char=""/>
            </a:pPr>
            <a:r>
              <a:rPr lang="en-US" sz="2400" b="0" strike="noStrike" spc="-1" dirty="0" err="1">
                <a:solidFill>
                  <a:srgbClr val="000000"/>
                </a:solidFill>
                <a:uFill>
                  <a:solidFill>
                    <a:srgbClr val="FFFFFF"/>
                  </a:solidFill>
                </a:uFill>
                <a:latin typeface="Nexa Light"/>
              </a:rPr>
              <a:t>NPV</a:t>
            </a:r>
            <a:r>
              <a:rPr lang="en-US" sz="2400" b="0" strike="noStrike" spc="-1" dirty="0">
                <a:solidFill>
                  <a:srgbClr val="000000"/>
                </a:solidFill>
                <a:uFill>
                  <a:solidFill>
                    <a:srgbClr val="FFFFFF"/>
                  </a:solidFill>
                </a:uFill>
                <a:latin typeface="Nexa Light"/>
              </a:rPr>
              <a:t> = €6.61 × 1.2 = $7.94 million</a:t>
            </a:r>
          </a:p>
          <a:p>
            <a:pPr marL="432000" indent="-324000">
              <a:spcBef>
                <a:spcPts val="1417"/>
              </a:spcBef>
              <a:buClr>
                <a:srgbClr val="FF3333"/>
              </a:buClr>
              <a:buSzPct val="45000"/>
              <a:buFont typeface="Wingdings" charset="2"/>
              <a:buChar char=""/>
            </a:pPr>
            <a:endParaRPr lang="en-US" sz="2400" b="0" strike="noStrike" spc="-1" dirty="0">
              <a:solidFill>
                <a:srgbClr val="000000"/>
              </a:solidFill>
              <a:uFill>
                <a:solidFill>
                  <a:srgbClr val="FFFFFF"/>
                </a:solidFill>
              </a:uFill>
              <a:latin typeface="Nexa Light"/>
            </a:endParaRPr>
          </a:p>
        </p:txBody>
      </p:sp>
      <p:pic>
        <p:nvPicPr>
          <p:cNvPr id="4" name="Picture 3">
            <a:extLst>
              <a:ext uri="{FF2B5EF4-FFF2-40B4-BE49-F238E27FC236}">
                <a16:creationId xmlns:a16="http://schemas.microsoft.com/office/drawing/2014/main" id="{D79EBD3A-4E8E-3943-A188-B3C201FCF01D}"/>
              </a:ext>
            </a:extLst>
          </p:cNvPr>
          <p:cNvPicPr/>
          <p:nvPr/>
        </p:nvPicPr>
        <p:blipFill rotWithShape="1">
          <a:blip r:embed="rId2"/>
          <a:srcRect t="59470" b="31812"/>
          <a:stretch/>
        </p:blipFill>
        <p:spPr>
          <a:xfrm>
            <a:off x="232354" y="2349009"/>
            <a:ext cx="9071640" cy="386080"/>
          </a:xfrm>
          <a:prstGeom prst="rect">
            <a:avLst/>
          </a:prstGeom>
          <a:ln>
            <a:noFill/>
          </a:ln>
        </p:spPr>
      </p:pic>
      <p:pic>
        <p:nvPicPr>
          <p:cNvPr id="5" name="Picture 4">
            <a:extLst>
              <a:ext uri="{FF2B5EF4-FFF2-40B4-BE49-F238E27FC236}">
                <a16:creationId xmlns:a16="http://schemas.microsoft.com/office/drawing/2014/main" id="{85FD7110-F212-E143-B9B2-35F005869F2C}"/>
              </a:ext>
            </a:extLst>
          </p:cNvPr>
          <p:cNvPicPr/>
          <p:nvPr/>
        </p:nvPicPr>
        <p:blipFill rotWithShape="1">
          <a:blip r:embed="rId2"/>
          <a:srcRect t="16222" b="42017"/>
          <a:stretch/>
        </p:blipFill>
        <p:spPr>
          <a:xfrm>
            <a:off x="122569" y="16042"/>
            <a:ext cx="9836638" cy="2005264"/>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extShape 2"/>
          <p:cNvSpPr txBox="1"/>
          <p:nvPr/>
        </p:nvSpPr>
        <p:spPr>
          <a:xfrm>
            <a:off x="504000" y="2959688"/>
            <a:ext cx="8832078" cy="3339512"/>
          </a:xfrm>
          <a:prstGeom prst="rect">
            <a:avLst/>
          </a:prstGeom>
          <a:noFill/>
          <a:ln>
            <a:noFill/>
          </a:ln>
        </p:spPr>
        <p:txBody>
          <a:bodyPr lIns="0" tIns="0" rIns="0" bIns="0">
            <a:normAutofit lnSpcReduction="10000"/>
          </a:bodyPr>
          <a:lstStyle/>
          <a:p>
            <a:pPr marL="432000" indent="-324000">
              <a:spcBef>
                <a:spcPts val="1417"/>
              </a:spcBef>
              <a:buClr>
                <a:srgbClr val="FF3333"/>
              </a:buClr>
              <a:buSzPct val="45000"/>
              <a:buFont typeface="Wingdings" charset="2"/>
              <a:buChar char=""/>
            </a:pPr>
            <a:r>
              <a:rPr lang="en-US" sz="3200" b="0" strike="noStrike" spc="-1" dirty="0">
                <a:solidFill>
                  <a:srgbClr val="000000"/>
                </a:solidFill>
                <a:uFill>
                  <a:solidFill>
                    <a:srgbClr val="FFFFFF"/>
                  </a:solidFill>
                </a:uFill>
                <a:latin typeface="Nexa Light"/>
              </a:rPr>
              <a:t>b. </a:t>
            </a:r>
          </a:p>
          <a:p>
            <a:pPr marL="864000" lvl="1" indent="-324000">
              <a:spcBef>
                <a:spcPts val="1134"/>
              </a:spcBef>
              <a:buClr>
                <a:srgbClr val="FF3333"/>
              </a:buClr>
              <a:buSzPct val="75000"/>
              <a:buFont typeface="Symbol" charset="2"/>
              <a:buChar char=""/>
            </a:pPr>
            <a:r>
              <a:rPr lang="en-US" b="0" strike="noStrike" spc="-1" dirty="0">
                <a:solidFill>
                  <a:srgbClr val="000000"/>
                </a:solidFill>
                <a:uFill>
                  <a:solidFill>
                    <a:srgbClr val="FFFFFF"/>
                  </a:solidFill>
                </a:uFill>
                <a:latin typeface="Nexa Light"/>
              </a:rPr>
              <a:t>The forward rate increases by the interest rate differential each year. The following table shows the forward rates for each of the next five years and adjusts the cash flow in each year.</a:t>
            </a:r>
          </a:p>
          <a:p>
            <a:pPr marL="864000" lvl="1" indent="-324000">
              <a:spcBef>
                <a:spcPts val="1134"/>
              </a:spcBef>
              <a:buClr>
                <a:srgbClr val="FF3333"/>
              </a:buClr>
              <a:buSzPct val="75000"/>
              <a:buFont typeface="Symbol" charset="2"/>
              <a:buChar char=""/>
            </a:pPr>
            <a:r>
              <a:rPr lang="en-US" dirty="0"/>
              <a:t>Year 1: The </a:t>
            </a:r>
            <a:r>
              <a:rPr lang="en-US" b="1" dirty="0"/>
              <a:t>forward rate</a:t>
            </a:r>
            <a:r>
              <a:rPr lang="en-US" dirty="0"/>
              <a:t> = spot </a:t>
            </a:r>
            <a:r>
              <a:rPr lang="en-US" b="1" dirty="0"/>
              <a:t>rate</a:t>
            </a:r>
            <a:r>
              <a:rPr lang="en-US" dirty="0"/>
              <a:t> x (1 + foreign </a:t>
            </a:r>
            <a:r>
              <a:rPr lang="en-US" b="1" dirty="0"/>
              <a:t>interest rate</a:t>
            </a:r>
            <a:r>
              <a:rPr lang="en-US" dirty="0"/>
              <a:t>) / (1 + home </a:t>
            </a:r>
            <a:r>
              <a:rPr lang="en-US" b="1" dirty="0"/>
              <a:t>interest rate</a:t>
            </a:r>
            <a:r>
              <a:rPr lang="en-US" dirty="0"/>
              <a:t>) = 1.2 x (1+.08)/(1+.06)</a:t>
            </a:r>
          </a:p>
          <a:p>
            <a:pPr marL="864000" lvl="1" indent="-324000">
              <a:spcBef>
                <a:spcPts val="1134"/>
              </a:spcBef>
              <a:buClr>
                <a:srgbClr val="FF3333"/>
              </a:buClr>
              <a:buSzPct val="75000"/>
              <a:buFont typeface="Symbol" charset="2"/>
              <a:buChar char=""/>
            </a:pPr>
            <a:r>
              <a:rPr lang="en-US" dirty="0"/>
              <a:t>Year 2: 1.223 x (1.08)/(1+.06) = 1.246</a:t>
            </a:r>
          </a:p>
          <a:p>
            <a:pPr marL="864000" lvl="1" indent="-324000">
              <a:spcBef>
                <a:spcPts val="1134"/>
              </a:spcBef>
              <a:buClr>
                <a:srgbClr val="FF3333"/>
              </a:buClr>
              <a:buSzPct val="75000"/>
              <a:buFont typeface="Symbol" charset="2"/>
              <a:buChar char=""/>
            </a:pPr>
            <a:r>
              <a:rPr lang="en-US" dirty="0"/>
              <a:t>Year 3: 1.246 x (1.08)/(1+.06) = 1.269 </a:t>
            </a:r>
          </a:p>
          <a:p>
            <a:pPr marL="864000" lvl="1" indent="-324000">
              <a:spcBef>
                <a:spcPts val="1134"/>
              </a:spcBef>
              <a:buClr>
                <a:srgbClr val="FF3333"/>
              </a:buClr>
              <a:buSzPct val="75000"/>
              <a:buFont typeface="Symbol" charset="2"/>
              <a:buChar char=""/>
            </a:pPr>
            <a:r>
              <a:rPr lang="en-US" dirty="0" err="1"/>
              <a:t>etc</a:t>
            </a:r>
            <a:r>
              <a:rPr lang="en-US" dirty="0"/>
              <a:t>….</a:t>
            </a:r>
          </a:p>
          <a:p>
            <a:pPr marL="864000" lvl="1" indent="-324000">
              <a:spcBef>
                <a:spcPts val="1134"/>
              </a:spcBef>
              <a:buClr>
                <a:srgbClr val="FF3333"/>
              </a:buClr>
              <a:buSzPct val="75000"/>
              <a:buFont typeface="Symbol" charset="2"/>
              <a:buChar char=""/>
            </a:pPr>
            <a:endParaRPr lang="en-US" sz="2800" b="0" strike="noStrike" spc="-1" dirty="0">
              <a:solidFill>
                <a:srgbClr val="000000"/>
              </a:solidFill>
              <a:uFill>
                <a:solidFill>
                  <a:srgbClr val="FFFFFF"/>
                </a:solidFill>
              </a:uFill>
              <a:latin typeface="Nexa Light"/>
            </a:endParaRPr>
          </a:p>
        </p:txBody>
      </p:sp>
      <p:pic>
        <p:nvPicPr>
          <p:cNvPr id="95" name="Picture 94"/>
          <p:cNvPicPr/>
          <p:nvPr/>
        </p:nvPicPr>
        <p:blipFill>
          <a:blip r:embed="rId3"/>
          <a:stretch/>
        </p:blipFill>
        <p:spPr>
          <a:xfrm>
            <a:off x="1562568" y="6079067"/>
            <a:ext cx="6956640" cy="881640"/>
          </a:xfrm>
          <a:prstGeom prst="rect">
            <a:avLst/>
          </a:prstGeom>
          <a:ln>
            <a:noFill/>
          </a:ln>
        </p:spPr>
      </p:pic>
      <p:pic>
        <p:nvPicPr>
          <p:cNvPr id="5" name="Picture 4">
            <a:extLst>
              <a:ext uri="{FF2B5EF4-FFF2-40B4-BE49-F238E27FC236}">
                <a16:creationId xmlns:a16="http://schemas.microsoft.com/office/drawing/2014/main" id="{D45AB094-C694-EE4C-9294-75F264711F21}"/>
              </a:ext>
            </a:extLst>
          </p:cNvPr>
          <p:cNvPicPr/>
          <p:nvPr/>
        </p:nvPicPr>
        <p:blipFill rotWithShape="1">
          <a:blip r:embed="rId4"/>
          <a:srcRect t="66353" b="16669"/>
          <a:stretch/>
        </p:blipFill>
        <p:spPr>
          <a:xfrm>
            <a:off x="264438" y="2207847"/>
            <a:ext cx="9071640" cy="751841"/>
          </a:xfrm>
          <a:prstGeom prst="rect">
            <a:avLst/>
          </a:prstGeom>
          <a:ln>
            <a:noFill/>
          </a:ln>
        </p:spPr>
      </p:pic>
      <p:pic>
        <p:nvPicPr>
          <p:cNvPr id="6" name="Picture 5">
            <a:extLst>
              <a:ext uri="{FF2B5EF4-FFF2-40B4-BE49-F238E27FC236}">
                <a16:creationId xmlns:a16="http://schemas.microsoft.com/office/drawing/2014/main" id="{89A2F2AB-5B0E-334D-AB6A-4A5BD4D4E5C9}"/>
              </a:ext>
            </a:extLst>
          </p:cNvPr>
          <p:cNvPicPr/>
          <p:nvPr/>
        </p:nvPicPr>
        <p:blipFill rotWithShape="1">
          <a:blip r:embed="rId4"/>
          <a:srcRect t="16222" b="42017"/>
          <a:stretch/>
        </p:blipFill>
        <p:spPr>
          <a:xfrm>
            <a:off x="122569" y="16042"/>
            <a:ext cx="9836638" cy="2005264"/>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Shape 2"/>
          <p:cNvSpPr txBox="1"/>
          <p:nvPr/>
        </p:nvSpPr>
        <p:spPr>
          <a:xfrm>
            <a:off x="504000" y="5510385"/>
            <a:ext cx="9071640" cy="1753480"/>
          </a:xfrm>
          <a:prstGeom prst="rect">
            <a:avLst/>
          </a:prstGeom>
          <a:noFill/>
          <a:ln>
            <a:noFill/>
          </a:ln>
        </p:spPr>
        <p:txBody>
          <a:bodyPr lIns="0" tIns="0" rIns="0" bIns="0">
            <a:normAutofit/>
          </a:bodyPr>
          <a:lstStyle/>
          <a:p>
            <a:pPr marL="432000" indent="-324000">
              <a:spcBef>
                <a:spcPts val="1417"/>
              </a:spcBef>
              <a:buClr>
                <a:srgbClr val="FF3333"/>
              </a:buClr>
              <a:buSzPct val="45000"/>
              <a:buFont typeface="Wingdings" charset="2"/>
              <a:buChar char=""/>
            </a:pPr>
            <a:r>
              <a:rPr lang="en-US" sz="3200" b="0" strike="noStrike" spc="-1" dirty="0">
                <a:solidFill>
                  <a:srgbClr val="000000"/>
                </a:solidFill>
                <a:uFill>
                  <a:solidFill>
                    <a:srgbClr val="FFFFFF"/>
                  </a:solidFill>
                </a:uFill>
                <a:latin typeface="Nexa Light"/>
              </a:rPr>
              <a:t>c.</a:t>
            </a:r>
          </a:p>
          <a:p>
            <a:pPr marL="864000" lvl="1" indent="-324000">
              <a:spcBef>
                <a:spcPts val="1134"/>
              </a:spcBef>
              <a:buClr>
                <a:srgbClr val="FF3333"/>
              </a:buClr>
              <a:buSzPct val="75000"/>
              <a:buFont typeface="Symbol" charset="2"/>
              <a:buChar char=""/>
            </a:pPr>
            <a:r>
              <a:rPr lang="en-US" sz="2800" b="0" strike="noStrike" spc="-1" dirty="0">
                <a:solidFill>
                  <a:srgbClr val="000000"/>
                </a:solidFill>
                <a:uFill>
                  <a:solidFill>
                    <a:srgbClr val="FFFFFF"/>
                  </a:solidFill>
                </a:uFill>
                <a:latin typeface="Nexa Light"/>
              </a:rPr>
              <a:t>It doesn’t. The company can always hedge against a fall in the euro.</a:t>
            </a:r>
          </a:p>
          <a:p>
            <a:pPr marL="432000" indent="-324000">
              <a:spcBef>
                <a:spcPts val="1417"/>
              </a:spcBef>
              <a:buClr>
                <a:srgbClr val="FF3333"/>
              </a:buClr>
              <a:buSzPct val="45000"/>
              <a:buFont typeface="Wingdings" charset="2"/>
              <a:buChar char=""/>
            </a:pPr>
            <a:endParaRPr lang="en-US" sz="2800" b="0" strike="noStrike" spc="-1" dirty="0">
              <a:solidFill>
                <a:srgbClr val="000000"/>
              </a:solidFill>
              <a:uFill>
                <a:solidFill>
                  <a:srgbClr val="FFFFFF"/>
                </a:solidFill>
              </a:uFill>
              <a:latin typeface="Nexa Light"/>
            </a:endParaRPr>
          </a:p>
        </p:txBody>
      </p:sp>
      <p:pic>
        <p:nvPicPr>
          <p:cNvPr id="5" name="Picture 4">
            <a:extLst>
              <a:ext uri="{FF2B5EF4-FFF2-40B4-BE49-F238E27FC236}">
                <a16:creationId xmlns:a16="http://schemas.microsoft.com/office/drawing/2014/main" id="{166CD1A4-F9AB-D14C-B6F6-C2BFD9BC57E2}"/>
              </a:ext>
            </a:extLst>
          </p:cNvPr>
          <p:cNvPicPr/>
          <p:nvPr/>
        </p:nvPicPr>
        <p:blipFill rotWithShape="1">
          <a:blip r:embed="rId2"/>
          <a:srcRect t="82413" b="2903"/>
          <a:stretch/>
        </p:blipFill>
        <p:spPr>
          <a:xfrm>
            <a:off x="199200" y="4978583"/>
            <a:ext cx="9071640" cy="650241"/>
          </a:xfrm>
          <a:prstGeom prst="rect">
            <a:avLst/>
          </a:prstGeom>
          <a:ln>
            <a:noFill/>
          </a:ln>
        </p:spPr>
      </p:pic>
      <p:pic>
        <p:nvPicPr>
          <p:cNvPr id="6" name="Picture 5">
            <a:extLst>
              <a:ext uri="{FF2B5EF4-FFF2-40B4-BE49-F238E27FC236}">
                <a16:creationId xmlns:a16="http://schemas.microsoft.com/office/drawing/2014/main" id="{C3D010FF-85FA-CB43-8A7E-1480F83D2093}"/>
              </a:ext>
            </a:extLst>
          </p:cNvPr>
          <p:cNvPicPr/>
          <p:nvPr/>
        </p:nvPicPr>
        <p:blipFill rotWithShape="1">
          <a:blip r:embed="rId2"/>
          <a:srcRect t="16222" b="42017"/>
          <a:stretch/>
        </p:blipFill>
        <p:spPr>
          <a:xfrm>
            <a:off x="122569" y="16042"/>
            <a:ext cx="9836638" cy="2005264"/>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Shape 1"/>
          <p:cNvSpPr txBox="1"/>
          <p:nvPr/>
        </p:nvSpPr>
        <p:spPr>
          <a:xfrm>
            <a:off x="475425" y="115582"/>
            <a:ext cx="6849000" cy="470205"/>
          </a:xfrm>
          <a:prstGeom prst="rect">
            <a:avLst/>
          </a:prstGeom>
          <a:noFill/>
          <a:ln>
            <a:noFill/>
          </a:ln>
        </p:spPr>
        <p:txBody>
          <a:bodyPr lIns="0" tIns="0" rIns="0" bIns="0" anchor="ctr"/>
          <a:lstStyle/>
          <a:p>
            <a:r>
              <a:rPr lang="en-US" sz="3200" b="0" strike="noStrike" cap="all" spc="-1" dirty="0">
                <a:solidFill>
                  <a:srgbClr val="FF3333"/>
                </a:solidFill>
                <a:uFill>
                  <a:solidFill>
                    <a:srgbClr val="FFFFFF"/>
                  </a:solidFill>
                </a:uFill>
                <a:latin typeface="Nexa Light"/>
              </a:rPr>
              <a:t>Question</a:t>
            </a:r>
          </a:p>
        </p:txBody>
      </p:sp>
      <p:pic>
        <p:nvPicPr>
          <p:cNvPr id="4" name="Picture 3">
            <a:extLst>
              <a:ext uri="{FF2B5EF4-FFF2-40B4-BE49-F238E27FC236}">
                <a16:creationId xmlns:a16="http://schemas.microsoft.com/office/drawing/2014/main" id="{75E7D367-78DF-9146-9FA0-23C06C9B4BF5}"/>
              </a:ext>
            </a:extLst>
          </p:cNvPr>
          <p:cNvPicPr/>
          <p:nvPr/>
        </p:nvPicPr>
        <p:blipFill>
          <a:blip r:embed="rId2"/>
          <a:stretch/>
        </p:blipFill>
        <p:spPr>
          <a:xfrm>
            <a:off x="796905" y="585787"/>
            <a:ext cx="8518546" cy="6430286"/>
          </a:xfrm>
          <a:prstGeom prst="rect">
            <a:avLst/>
          </a:prstGeom>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extShape 1"/>
          <p:cNvSpPr txBox="1"/>
          <p:nvPr/>
        </p:nvSpPr>
        <p:spPr>
          <a:xfrm>
            <a:off x="504000" y="301320"/>
            <a:ext cx="6849000" cy="1262160"/>
          </a:xfrm>
          <a:prstGeom prst="rect">
            <a:avLst/>
          </a:prstGeom>
          <a:noFill/>
          <a:ln>
            <a:noFill/>
          </a:ln>
        </p:spPr>
        <p:txBody>
          <a:bodyPr lIns="0" tIns="0" rIns="0" bIns="0" anchor="ctr"/>
          <a:lstStyle/>
          <a:p>
            <a:r>
              <a:rPr lang="en-US" sz="3200" b="0" strike="noStrike" cap="all" spc="-1" dirty="0">
                <a:solidFill>
                  <a:srgbClr val="FF3333"/>
                </a:solidFill>
                <a:uFill>
                  <a:solidFill>
                    <a:srgbClr val="FFFFFF"/>
                  </a:solidFill>
                </a:uFill>
                <a:latin typeface="Nexa Light"/>
              </a:rPr>
              <a:t>Question</a:t>
            </a:r>
          </a:p>
        </p:txBody>
      </p:sp>
      <p:pic>
        <p:nvPicPr>
          <p:cNvPr id="99" name="Picture 98"/>
          <p:cNvPicPr/>
          <p:nvPr/>
        </p:nvPicPr>
        <p:blipFill>
          <a:blip r:embed="rId2"/>
          <a:stretch/>
        </p:blipFill>
        <p:spPr>
          <a:xfrm>
            <a:off x="123278" y="2122619"/>
            <a:ext cx="9957347" cy="2610746"/>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TextShape 1"/>
          <p:cNvSpPr txBox="1"/>
          <p:nvPr/>
        </p:nvSpPr>
        <p:spPr>
          <a:xfrm>
            <a:off x="504000" y="129870"/>
            <a:ext cx="6849000" cy="427343"/>
          </a:xfrm>
          <a:prstGeom prst="rect">
            <a:avLst/>
          </a:prstGeom>
          <a:noFill/>
          <a:ln>
            <a:noFill/>
          </a:ln>
        </p:spPr>
        <p:txBody>
          <a:bodyPr lIns="0" tIns="0" rIns="0" bIns="0" anchor="ctr"/>
          <a:lstStyle/>
          <a:p>
            <a:r>
              <a:rPr lang="en-US" sz="3200" b="0" strike="noStrike" cap="all" spc="-1" dirty="0">
                <a:solidFill>
                  <a:srgbClr val="FF3333"/>
                </a:solidFill>
                <a:uFill>
                  <a:solidFill>
                    <a:srgbClr val="FFFFFF"/>
                  </a:solidFill>
                </a:uFill>
                <a:latin typeface="Nexa Light"/>
              </a:rPr>
              <a:t>Question</a:t>
            </a:r>
          </a:p>
        </p:txBody>
      </p:sp>
      <p:pic>
        <p:nvPicPr>
          <p:cNvPr id="86" name="Picture 85"/>
          <p:cNvPicPr/>
          <p:nvPr/>
        </p:nvPicPr>
        <p:blipFill>
          <a:blip r:embed="rId3"/>
          <a:stretch/>
        </p:blipFill>
        <p:spPr>
          <a:xfrm>
            <a:off x="906640" y="557213"/>
            <a:ext cx="8443900" cy="6373939"/>
          </a:xfrm>
          <a:prstGeom prst="rect">
            <a:avLst/>
          </a:prstGeom>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Shape 2"/>
          <p:cNvSpPr txBox="1"/>
          <p:nvPr/>
        </p:nvSpPr>
        <p:spPr>
          <a:xfrm>
            <a:off x="280480" y="5930140"/>
            <a:ext cx="9071640" cy="1048175"/>
          </a:xfrm>
          <a:prstGeom prst="rect">
            <a:avLst/>
          </a:prstGeom>
          <a:noFill/>
          <a:ln>
            <a:noFill/>
          </a:ln>
        </p:spPr>
        <p:txBody>
          <a:bodyPr lIns="0" tIns="0" rIns="0" bIns="0">
            <a:normAutofit lnSpcReduction="10000"/>
          </a:bodyPr>
          <a:lstStyle/>
          <a:p>
            <a:pPr marL="432000" indent="-324000">
              <a:spcBef>
                <a:spcPts val="1417"/>
              </a:spcBef>
              <a:buClr>
                <a:srgbClr val="FF3333"/>
              </a:buClr>
              <a:buSzPct val="45000"/>
              <a:buFont typeface="Wingdings" charset="2"/>
              <a:buChar char=""/>
            </a:pPr>
            <a:r>
              <a:rPr lang="en-US" sz="3200" b="0" strike="noStrike" spc="-1" dirty="0">
                <a:solidFill>
                  <a:srgbClr val="000000"/>
                </a:solidFill>
                <a:uFill>
                  <a:solidFill>
                    <a:srgbClr val="FFFFFF"/>
                  </a:solidFill>
                </a:uFill>
                <a:latin typeface="Nexa Light"/>
              </a:rPr>
              <a:t>a.	</a:t>
            </a:r>
          </a:p>
          <a:p>
            <a:pPr marL="864000" lvl="1" indent="-324000">
              <a:spcBef>
                <a:spcPts val="1134"/>
              </a:spcBef>
              <a:buClr>
                <a:srgbClr val="FF3333"/>
              </a:buClr>
              <a:buSzPct val="75000"/>
              <a:buFont typeface="Symbol" charset="2"/>
              <a:buChar char=""/>
            </a:pPr>
            <a:r>
              <a:rPr lang="en-US" sz="2800" b="0" strike="noStrike" spc="-1" dirty="0">
                <a:solidFill>
                  <a:srgbClr val="000000"/>
                </a:solidFill>
                <a:uFill>
                  <a:solidFill>
                    <a:srgbClr val="FFFFFF"/>
                  </a:solidFill>
                </a:uFill>
                <a:latin typeface="Nexa Light"/>
              </a:rPr>
              <a:t>The dollar is selling at a forward premium on the rand.</a:t>
            </a:r>
          </a:p>
        </p:txBody>
      </p:sp>
      <p:pic>
        <p:nvPicPr>
          <p:cNvPr id="4" name="Picture 3">
            <a:extLst>
              <a:ext uri="{FF2B5EF4-FFF2-40B4-BE49-F238E27FC236}">
                <a16:creationId xmlns:a16="http://schemas.microsoft.com/office/drawing/2014/main" id="{35ECF698-49BD-3E4B-8324-9126474BE3CB}"/>
              </a:ext>
            </a:extLst>
          </p:cNvPr>
          <p:cNvPicPr/>
          <p:nvPr/>
        </p:nvPicPr>
        <p:blipFill rotWithShape="1">
          <a:blip r:embed="rId2"/>
          <a:srcRect t="16894" b="66874"/>
          <a:stretch/>
        </p:blipFill>
        <p:spPr>
          <a:xfrm>
            <a:off x="34501" y="5544060"/>
            <a:ext cx="9071640" cy="386080"/>
          </a:xfrm>
          <a:prstGeom prst="rect">
            <a:avLst/>
          </a:prstGeom>
          <a:ln>
            <a:noFill/>
          </a:ln>
        </p:spPr>
      </p:pic>
      <p:pic>
        <p:nvPicPr>
          <p:cNvPr id="5" name="Picture 4">
            <a:extLst>
              <a:ext uri="{FF2B5EF4-FFF2-40B4-BE49-F238E27FC236}">
                <a16:creationId xmlns:a16="http://schemas.microsoft.com/office/drawing/2014/main" id="{4F5BAD88-4853-0F4D-8B06-837F71D05E18}"/>
              </a:ext>
            </a:extLst>
          </p:cNvPr>
          <p:cNvPicPr/>
          <p:nvPr/>
        </p:nvPicPr>
        <p:blipFill rotWithShape="1">
          <a:blip r:embed="rId3"/>
          <a:srcRect l="4003" t="7006" r="3683" b="15257"/>
          <a:stretch/>
        </p:blipFill>
        <p:spPr>
          <a:xfrm>
            <a:off x="728492" y="27304"/>
            <a:ext cx="8527376" cy="5420504"/>
          </a:xfrm>
          <a:prstGeom prst="rect">
            <a:avLst/>
          </a:prstGeom>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Shape 2"/>
          <p:cNvSpPr txBox="1"/>
          <p:nvPr/>
        </p:nvSpPr>
        <p:spPr>
          <a:xfrm>
            <a:off x="456360" y="5840368"/>
            <a:ext cx="9071640" cy="1218158"/>
          </a:xfrm>
          <a:prstGeom prst="rect">
            <a:avLst/>
          </a:prstGeom>
          <a:noFill/>
          <a:ln>
            <a:noFill/>
          </a:ln>
        </p:spPr>
        <p:txBody>
          <a:bodyPr lIns="0" tIns="0" rIns="0" bIns="0">
            <a:normAutofit fontScale="85000" lnSpcReduction="20000"/>
          </a:bodyPr>
          <a:lstStyle/>
          <a:p>
            <a:pPr marL="432000" indent="-324000">
              <a:spcBef>
                <a:spcPts val="1417"/>
              </a:spcBef>
              <a:buClr>
                <a:srgbClr val="FF3333"/>
              </a:buClr>
              <a:buSzPct val="45000"/>
              <a:buFont typeface="Wingdings" charset="2"/>
              <a:buChar char=""/>
            </a:pPr>
            <a:r>
              <a:rPr lang="en-US" sz="3200" b="0" strike="noStrike" spc="-1" dirty="0">
                <a:solidFill>
                  <a:srgbClr val="000000"/>
                </a:solidFill>
                <a:uFill>
                  <a:solidFill>
                    <a:srgbClr val="FFFFFF"/>
                  </a:solidFill>
                </a:uFill>
                <a:latin typeface="Nexa Light"/>
              </a:rPr>
              <a:t>b.	</a:t>
            </a:r>
          </a:p>
          <a:p>
            <a:pPr marL="864000" lvl="1" indent="-324000">
              <a:spcBef>
                <a:spcPts val="1134"/>
              </a:spcBef>
              <a:buClr>
                <a:srgbClr val="FF3333"/>
              </a:buClr>
              <a:buSzPct val="75000"/>
              <a:buFont typeface="Symbol" charset="2"/>
              <a:buChar char=""/>
            </a:pPr>
            <a:r>
              <a:rPr lang="en-US" sz="2800" b="0" strike="noStrike" spc="-1" dirty="0">
                <a:solidFill>
                  <a:srgbClr val="000000"/>
                </a:solidFill>
                <a:uFill>
                  <a:solidFill>
                    <a:srgbClr val="FFFFFF"/>
                  </a:solidFill>
                </a:uFill>
                <a:latin typeface="Nexa Light"/>
              </a:rPr>
              <a:t>4 × [(10.9308 spot / 11.0976 forward) – 1] = −0.06012 = −6.012%</a:t>
            </a:r>
          </a:p>
          <a:p>
            <a:pPr marL="864000" lvl="1" indent="-324000">
              <a:spcBef>
                <a:spcPts val="1134"/>
              </a:spcBef>
              <a:buClr>
                <a:srgbClr val="FF3333"/>
              </a:buClr>
              <a:buSzPct val="75000"/>
              <a:buFont typeface="Symbol" charset="2"/>
              <a:buChar char=""/>
            </a:pPr>
            <a:r>
              <a:rPr lang="en-US" sz="2800" b="0" strike="noStrike" spc="-1" dirty="0">
                <a:solidFill>
                  <a:srgbClr val="000000"/>
                </a:solidFill>
                <a:uFill>
                  <a:solidFill>
                    <a:srgbClr val="FFFFFF"/>
                  </a:solidFill>
                </a:uFill>
                <a:latin typeface="Nexa Light"/>
              </a:rPr>
              <a:t>Annual percentage discount is 6.012%.</a:t>
            </a:r>
          </a:p>
        </p:txBody>
      </p:sp>
      <p:pic>
        <p:nvPicPr>
          <p:cNvPr id="4" name="Picture 3">
            <a:extLst>
              <a:ext uri="{FF2B5EF4-FFF2-40B4-BE49-F238E27FC236}">
                <a16:creationId xmlns:a16="http://schemas.microsoft.com/office/drawing/2014/main" id="{5A20DED9-5824-494F-83EB-B9D799C0502F}"/>
              </a:ext>
            </a:extLst>
          </p:cNvPr>
          <p:cNvPicPr/>
          <p:nvPr/>
        </p:nvPicPr>
        <p:blipFill rotWithShape="1">
          <a:blip r:embed="rId3"/>
          <a:srcRect t="30563" b="51496"/>
          <a:stretch/>
        </p:blipFill>
        <p:spPr>
          <a:xfrm>
            <a:off x="0" y="5430728"/>
            <a:ext cx="9071640" cy="426720"/>
          </a:xfrm>
          <a:prstGeom prst="rect">
            <a:avLst/>
          </a:prstGeom>
          <a:ln>
            <a:noFill/>
          </a:ln>
        </p:spPr>
      </p:pic>
      <p:pic>
        <p:nvPicPr>
          <p:cNvPr id="5" name="Picture 4">
            <a:extLst>
              <a:ext uri="{FF2B5EF4-FFF2-40B4-BE49-F238E27FC236}">
                <a16:creationId xmlns:a16="http://schemas.microsoft.com/office/drawing/2014/main" id="{AF0D20B4-49ED-234A-AB42-BF8449DCBA06}"/>
              </a:ext>
            </a:extLst>
          </p:cNvPr>
          <p:cNvPicPr/>
          <p:nvPr/>
        </p:nvPicPr>
        <p:blipFill rotWithShape="1">
          <a:blip r:embed="rId4"/>
          <a:srcRect l="4003" t="7006" r="3683" b="15257"/>
          <a:stretch/>
        </p:blipFill>
        <p:spPr>
          <a:xfrm>
            <a:off x="728492" y="27304"/>
            <a:ext cx="8527376" cy="5420504"/>
          </a:xfrm>
          <a:prstGeom prst="rect">
            <a:avLst/>
          </a:prstGeom>
          <a:ln>
            <a:noFill/>
          </a:ln>
        </p:spPr>
      </p:pic>
    </p:spTree>
    <p:extLst>
      <p:ext uri="{BB962C8B-B14F-4D97-AF65-F5344CB8AC3E}">
        <p14:creationId xmlns:p14="http://schemas.microsoft.com/office/powerpoint/2010/main" val="260455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4875EB-665A-5E44-95E4-6649F2CD83A0}"/>
              </a:ext>
            </a:extLst>
          </p:cNvPr>
          <p:cNvPicPr>
            <a:picLocks noChangeAspect="1"/>
          </p:cNvPicPr>
          <p:nvPr/>
        </p:nvPicPr>
        <p:blipFill rotWithShape="1">
          <a:blip r:embed="rId3">
            <a:extLst>
              <a:ext uri="{28A0092B-C50C-407E-A947-70E740481C1C}">
                <a14:useLocalDpi xmlns:a14="http://schemas.microsoft.com/office/drawing/2010/main" val="0"/>
              </a:ext>
            </a:extLst>
          </a:blip>
          <a:srcRect t="20769"/>
          <a:stretch/>
        </p:blipFill>
        <p:spPr>
          <a:xfrm>
            <a:off x="0" y="1625599"/>
            <a:ext cx="10080625" cy="5934075"/>
          </a:xfrm>
          <a:prstGeom prst="rect">
            <a:avLst/>
          </a:prstGeom>
        </p:spPr>
      </p:pic>
      <p:sp>
        <p:nvSpPr>
          <p:cNvPr id="4" name="TextShape 1">
            <a:extLst>
              <a:ext uri="{FF2B5EF4-FFF2-40B4-BE49-F238E27FC236}">
                <a16:creationId xmlns:a16="http://schemas.microsoft.com/office/drawing/2014/main" id="{2AEF7783-D41B-724E-AD21-EC30C1B7497F}"/>
              </a:ext>
            </a:extLst>
          </p:cNvPr>
          <p:cNvSpPr txBox="1"/>
          <p:nvPr/>
        </p:nvSpPr>
        <p:spPr>
          <a:xfrm>
            <a:off x="571733" y="0"/>
            <a:ext cx="9249600" cy="1262160"/>
          </a:xfrm>
          <a:prstGeom prst="rect">
            <a:avLst/>
          </a:prstGeom>
          <a:noFill/>
          <a:ln>
            <a:noFill/>
          </a:ln>
        </p:spPr>
        <p:txBody>
          <a:bodyPr lIns="0" tIns="0" rIns="0" bIns="0" anchor="ctr"/>
          <a:lstStyle/>
          <a:p>
            <a:r>
              <a:rPr lang="en-US" sz="3200" b="0" strike="noStrike" cap="all" spc="-1" dirty="0">
                <a:solidFill>
                  <a:srgbClr val="FF3333"/>
                </a:solidFill>
                <a:uFill>
                  <a:solidFill>
                    <a:srgbClr val="FFFFFF"/>
                  </a:solidFill>
                </a:uFill>
                <a:latin typeface="Nexa Light"/>
              </a:rPr>
              <a:t>APPRECIATION/DEPRECIATION OF THE </a:t>
            </a:r>
            <a:r>
              <a:rPr lang="en-US" sz="3200" b="1" strike="noStrike" cap="all" spc="-1" dirty="0">
                <a:solidFill>
                  <a:srgbClr val="FF3333"/>
                </a:solidFill>
                <a:uFill>
                  <a:solidFill>
                    <a:srgbClr val="FFFFFF"/>
                  </a:solidFill>
                </a:uFill>
                <a:latin typeface="Nexa Light"/>
              </a:rPr>
              <a:t>BASE</a:t>
            </a:r>
            <a:r>
              <a:rPr lang="en-US" sz="3200" b="0" strike="noStrike" cap="all" spc="-1" dirty="0">
                <a:solidFill>
                  <a:srgbClr val="FF3333"/>
                </a:solidFill>
                <a:uFill>
                  <a:solidFill>
                    <a:srgbClr val="FFFFFF"/>
                  </a:solidFill>
                </a:uFill>
                <a:latin typeface="Nexa Light"/>
              </a:rPr>
              <a:t> CURRENCY</a:t>
            </a:r>
          </a:p>
        </p:txBody>
      </p:sp>
    </p:spTree>
    <p:extLst>
      <p:ext uri="{BB962C8B-B14F-4D97-AF65-F5344CB8AC3E}">
        <p14:creationId xmlns:p14="http://schemas.microsoft.com/office/powerpoint/2010/main" val="2436558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FCF89E-A23D-CC45-8689-EC501600255C}"/>
              </a:ext>
            </a:extLst>
          </p:cNvPr>
          <p:cNvPicPr>
            <a:picLocks noChangeAspect="1"/>
          </p:cNvPicPr>
          <p:nvPr/>
        </p:nvPicPr>
        <p:blipFill rotWithShape="1">
          <a:blip r:embed="rId3">
            <a:extLst>
              <a:ext uri="{28A0092B-C50C-407E-A947-70E740481C1C}">
                <a14:useLocalDpi xmlns:a14="http://schemas.microsoft.com/office/drawing/2010/main" val="0"/>
              </a:ext>
            </a:extLst>
          </a:blip>
          <a:srcRect t="13498"/>
          <a:stretch/>
        </p:blipFill>
        <p:spPr>
          <a:xfrm>
            <a:off x="0" y="1168400"/>
            <a:ext cx="10080625" cy="6391275"/>
          </a:xfrm>
          <a:prstGeom prst="rect">
            <a:avLst/>
          </a:prstGeom>
        </p:spPr>
      </p:pic>
      <p:sp>
        <p:nvSpPr>
          <p:cNvPr id="4" name="TextShape 1">
            <a:extLst>
              <a:ext uri="{FF2B5EF4-FFF2-40B4-BE49-F238E27FC236}">
                <a16:creationId xmlns:a16="http://schemas.microsoft.com/office/drawing/2014/main" id="{A788ECEC-5FBB-2E41-A116-08C6026C445E}"/>
              </a:ext>
            </a:extLst>
          </p:cNvPr>
          <p:cNvSpPr txBox="1"/>
          <p:nvPr/>
        </p:nvSpPr>
        <p:spPr>
          <a:xfrm>
            <a:off x="571733" y="0"/>
            <a:ext cx="9249600" cy="1262160"/>
          </a:xfrm>
          <a:prstGeom prst="rect">
            <a:avLst/>
          </a:prstGeom>
          <a:noFill/>
          <a:ln>
            <a:noFill/>
          </a:ln>
        </p:spPr>
        <p:txBody>
          <a:bodyPr lIns="0" tIns="0" rIns="0" bIns="0" anchor="ctr"/>
          <a:lstStyle/>
          <a:p>
            <a:r>
              <a:rPr lang="en-US" sz="3200" b="0" strike="noStrike" cap="all" spc="-1" dirty="0">
                <a:solidFill>
                  <a:srgbClr val="FF3333"/>
                </a:solidFill>
                <a:uFill>
                  <a:solidFill>
                    <a:srgbClr val="FFFFFF"/>
                  </a:solidFill>
                </a:uFill>
                <a:latin typeface="Nexa Light"/>
              </a:rPr>
              <a:t>APPRECIATION/DEPRECIATION OF THE </a:t>
            </a:r>
            <a:r>
              <a:rPr lang="en-US" sz="3200" b="1" strike="noStrike" cap="all" spc="-1" dirty="0">
                <a:solidFill>
                  <a:srgbClr val="FF3333"/>
                </a:solidFill>
                <a:uFill>
                  <a:solidFill>
                    <a:srgbClr val="FFFFFF"/>
                  </a:solidFill>
                </a:uFill>
                <a:latin typeface="Nexa Light"/>
              </a:rPr>
              <a:t>PRICE</a:t>
            </a:r>
            <a:r>
              <a:rPr lang="en-US" sz="3200" b="0" strike="noStrike" cap="all" spc="-1" dirty="0">
                <a:solidFill>
                  <a:srgbClr val="FF3333"/>
                </a:solidFill>
                <a:uFill>
                  <a:solidFill>
                    <a:srgbClr val="FFFFFF"/>
                  </a:solidFill>
                </a:uFill>
                <a:latin typeface="Nexa Light"/>
              </a:rPr>
              <a:t> CURRENCY</a:t>
            </a:r>
          </a:p>
        </p:txBody>
      </p:sp>
    </p:spTree>
    <p:extLst>
      <p:ext uri="{BB962C8B-B14F-4D97-AF65-F5344CB8AC3E}">
        <p14:creationId xmlns:p14="http://schemas.microsoft.com/office/powerpoint/2010/main" val="11421832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Shape 2"/>
          <p:cNvSpPr txBox="1"/>
          <p:nvPr/>
        </p:nvSpPr>
        <p:spPr>
          <a:xfrm>
            <a:off x="504000" y="6077726"/>
            <a:ext cx="9071640" cy="900589"/>
          </a:xfrm>
          <a:prstGeom prst="rect">
            <a:avLst/>
          </a:prstGeom>
          <a:noFill/>
          <a:ln>
            <a:noFill/>
          </a:ln>
        </p:spPr>
        <p:txBody>
          <a:bodyPr lIns="0" tIns="0" rIns="0" bIns="0">
            <a:normAutofit/>
          </a:bodyPr>
          <a:lstStyle/>
          <a:p>
            <a:pPr marL="432000" indent="-324000">
              <a:spcBef>
                <a:spcPts val="1417"/>
              </a:spcBef>
              <a:buClr>
                <a:srgbClr val="FF3333"/>
              </a:buClr>
              <a:buSzPct val="45000"/>
              <a:buFont typeface="Wingdings" charset="2"/>
              <a:buChar char=""/>
            </a:pPr>
            <a:r>
              <a:rPr lang="en-US" sz="2800" b="0" strike="noStrike" spc="-1" dirty="0">
                <a:solidFill>
                  <a:srgbClr val="000000"/>
                </a:solidFill>
                <a:uFill>
                  <a:solidFill>
                    <a:srgbClr val="FFFFFF"/>
                  </a:solidFill>
                </a:uFill>
                <a:latin typeface="Nexa Light"/>
              </a:rPr>
              <a:t>c.	</a:t>
            </a:r>
            <a:r>
              <a:rPr lang="en-US" sz="2400" b="0" strike="noStrike" spc="-1" dirty="0">
                <a:solidFill>
                  <a:srgbClr val="000000"/>
                </a:solidFill>
                <a:uFill>
                  <a:solidFill>
                    <a:srgbClr val="FFFFFF"/>
                  </a:solidFill>
                </a:uFill>
                <a:latin typeface="Nexa Light"/>
              </a:rPr>
              <a:t>Using the expectations theory of exchange rates, the forecast is: ZAR 11.0976 = $ 1</a:t>
            </a:r>
          </a:p>
        </p:txBody>
      </p:sp>
      <p:pic>
        <p:nvPicPr>
          <p:cNvPr id="4" name="Picture 3">
            <a:extLst>
              <a:ext uri="{FF2B5EF4-FFF2-40B4-BE49-F238E27FC236}">
                <a16:creationId xmlns:a16="http://schemas.microsoft.com/office/drawing/2014/main" id="{02F6FEC7-B411-7048-A3B0-E46F118C330A}"/>
              </a:ext>
            </a:extLst>
          </p:cNvPr>
          <p:cNvPicPr/>
          <p:nvPr/>
        </p:nvPicPr>
        <p:blipFill rotWithShape="1">
          <a:blip r:embed="rId2"/>
          <a:srcRect t="45087" b="24158"/>
          <a:stretch/>
        </p:blipFill>
        <p:spPr>
          <a:xfrm>
            <a:off x="0" y="5462687"/>
            <a:ext cx="9071640" cy="731520"/>
          </a:xfrm>
          <a:prstGeom prst="rect">
            <a:avLst/>
          </a:prstGeom>
          <a:ln>
            <a:noFill/>
          </a:ln>
        </p:spPr>
      </p:pic>
      <p:pic>
        <p:nvPicPr>
          <p:cNvPr id="5" name="Picture 4">
            <a:extLst>
              <a:ext uri="{FF2B5EF4-FFF2-40B4-BE49-F238E27FC236}">
                <a16:creationId xmlns:a16="http://schemas.microsoft.com/office/drawing/2014/main" id="{225AA679-E611-9B4A-BFE9-D14960F7854A}"/>
              </a:ext>
            </a:extLst>
          </p:cNvPr>
          <p:cNvPicPr/>
          <p:nvPr/>
        </p:nvPicPr>
        <p:blipFill rotWithShape="1">
          <a:blip r:embed="rId3"/>
          <a:srcRect l="4003" t="7006" r="3683" b="15257"/>
          <a:stretch/>
        </p:blipFill>
        <p:spPr>
          <a:xfrm>
            <a:off x="796264" y="42183"/>
            <a:ext cx="8527376" cy="5420504"/>
          </a:xfrm>
          <a:prstGeom prst="rect">
            <a:avLst/>
          </a:prstGeom>
          <a:ln>
            <a:noFill/>
          </a:ln>
        </p:spPr>
      </p:pic>
    </p:spTree>
    <p:extLst>
      <p:ext uri="{BB962C8B-B14F-4D97-AF65-F5344CB8AC3E}">
        <p14:creationId xmlns:p14="http://schemas.microsoft.com/office/powerpoint/2010/main" val="215679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Shape 2"/>
          <p:cNvSpPr txBox="1"/>
          <p:nvPr/>
        </p:nvSpPr>
        <p:spPr>
          <a:xfrm>
            <a:off x="632336" y="6373846"/>
            <a:ext cx="9071640" cy="620512"/>
          </a:xfrm>
          <a:prstGeom prst="rect">
            <a:avLst/>
          </a:prstGeom>
          <a:noFill/>
          <a:ln>
            <a:noFill/>
          </a:ln>
        </p:spPr>
        <p:txBody>
          <a:bodyPr lIns="0" tIns="0" rIns="0" bIns="0">
            <a:normAutofit/>
          </a:bodyPr>
          <a:lstStyle/>
          <a:p>
            <a:pPr marL="432000" indent="-324000">
              <a:spcBef>
                <a:spcPts val="1417"/>
              </a:spcBef>
              <a:buClr>
                <a:srgbClr val="FF3333"/>
              </a:buClr>
              <a:buSzPct val="45000"/>
              <a:buFont typeface="Wingdings" charset="2"/>
              <a:buChar char=""/>
            </a:pPr>
            <a:r>
              <a:rPr lang="en-US" sz="3200" b="0" strike="noStrike" spc="-1" dirty="0">
                <a:solidFill>
                  <a:srgbClr val="000000"/>
                </a:solidFill>
                <a:uFill>
                  <a:solidFill>
                    <a:srgbClr val="FFFFFF"/>
                  </a:solidFill>
                </a:uFill>
                <a:latin typeface="Nexa Light"/>
              </a:rPr>
              <a:t>d.	</a:t>
            </a:r>
            <a:r>
              <a:rPr lang="en-US" sz="2800" b="0" strike="noStrike" spc="-1" dirty="0">
                <a:solidFill>
                  <a:srgbClr val="000000"/>
                </a:solidFill>
                <a:uFill>
                  <a:solidFill>
                    <a:srgbClr val="FFFFFF"/>
                  </a:solidFill>
                </a:uFill>
                <a:latin typeface="Nexa Light"/>
              </a:rPr>
              <a:t>ZAR100,000 × $1 / ZAR 11.0976 = $9,010.96</a:t>
            </a:r>
          </a:p>
        </p:txBody>
      </p:sp>
      <p:pic>
        <p:nvPicPr>
          <p:cNvPr id="4" name="Picture 3">
            <a:extLst>
              <a:ext uri="{FF2B5EF4-FFF2-40B4-BE49-F238E27FC236}">
                <a16:creationId xmlns:a16="http://schemas.microsoft.com/office/drawing/2014/main" id="{BDBA7479-D174-8146-83D4-7C914CDA54EA}"/>
              </a:ext>
            </a:extLst>
          </p:cNvPr>
          <p:cNvPicPr/>
          <p:nvPr/>
        </p:nvPicPr>
        <p:blipFill rotWithShape="1">
          <a:blip r:embed="rId2"/>
          <a:srcRect t="74134"/>
          <a:stretch/>
        </p:blipFill>
        <p:spPr>
          <a:xfrm>
            <a:off x="0" y="5694440"/>
            <a:ext cx="9071640" cy="615238"/>
          </a:xfrm>
          <a:prstGeom prst="rect">
            <a:avLst/>
          </a:prstGeom>
          <a:ln>
            <a:noFill/>
          </a:ln>
        </p:spPr>
      </p:pic>
      <p:pic>
        <p:nvPicPr>
          <p:cNvPr id="5" name="Picture 4">
            <a:extLst>
              <a:ext uri="{FF2B5EF4-FFF2-40B4-BE49-F238E27FC236}">
                <a16:creationId xmlns:a16="http://schemas.microsoft.com/office/drawing/2014/main" id="{9865492F-29BF-6444-A1D4-91E7F49D78A9}"/>
              </a:ext>
            </a:extLst>
          </p:cNvPr>
          <p:cNvPicPr/>
          <p:nvPr/>
        </p:nvPicPr>
        <p:blipFill rotWithShape="1">
          <a:blip r:embed="rId3"/>
          <a:srcRect l="4003" t="7006" r="3683" b="15257"/>
          <a:stretch/>
        </p:blipFill>
        <p:spPr>
          <a:xfrm>
            <a:off x="728492" y="27304"/>
            <a:ext cx="8527376" cy="5420504"/>
          </a:xfrm>
          <a:prstGeom prst="rect">
            <a:avLst/>
          </a:prstGeom>
          <a:ln>
            <a:noFill/>
          </a:ln>
        </p:spPr>
      </p:pic>
    </p:spTree>
    <p:extLst>
      <p:ext uri="{BB962C8B-B14F-4D97-AF65-F5344CB8AC3E}">
        <p14:creationId xmlns:p14="http://schemas.microsoft.com/office/powerpoint/2010/main" val="1887663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TextShape 1"/>
          <p:cNvSpPr txBox="1"/>
          <p:nvPr/>
        </p:nvSpPr>
        <p:spPr>
          <a:xfrm>
            <a:off x="504000" y="301320"/>
            <a:ext cx="6849000" cy="1262160"/>
          </a:xfrm>
          <a:prstGeom prst="rect">
            <a:avLst/>
          </a:prstGeom>
          <a:noFill/>
          <a:ln>
            <a:noFill/>
          </a:ln>
        </p:spPr>
        <p:txBody>
          <a:bodyPr lIns="0" tIns="0" rIns="0" bIns="0" anchor="ctr"/>
          <a:lstStyle/>
          <a:p>
            <a:r>
              <a:rPr lang="en-US" sz="3200" b="0" strike="noStrike" cap="all" spc="-1" dirty="0">
                <a:solidFill>
                  <a:srgbClr val="FF3333"/>
                </a:solidFill>
                <a:uFill>
                  <a:solidFill>
                    <a:srgbClr val="FFFFFF"/>
                  </a:solidFill>
                </a:uFill>
                <a:latin typeface="Nexa Light"/>
              </a:rPr>
              <a:t>Solution – summary</a:t>
            </a:r>
          </a:p>
        </p:txBody>
      </p:sp>
      <p:sp>
        <p:nvSpPr>
          <p:cNvPr id="103" name="TextShape 2"/>
          <p:cNvSpPr txBox="1"/>
          <p:nvPr/>
        </p:nvSpPr>
        <p:spPr>
          <a:xfrm>
            <a:off x="504000" y="1563480"/>
            <a:ext cx="9071640" cy="4860360"/>
          </a:xfrm>
          <a:prstGeom prst="rect">
            <a:avLst/>
          </a:prstGeom>
          <a:noFill/>
          <a:ln>
            <a:noFill/>
          </a:ln>
        </p:spPr>
        <p:txBody>
          <a:bodyPr lIns="0" tIns="0" rIns="0" bIns="0">
            <a:normAutofit fontScale="92500" lnSpcReduction="20000"/>
          </a:bodyPr>
          <a:lstStyle/>
          <a:p>
            <a:pPr marL="432000" indent="-324000">
              <a:spcBef>
                <a:spcPts val="1417"/>
              </a:spcBef>
              <a:buClr>
                <a:srgbClr val="FF3333"/>
              </a:buClr>
              <a:buSzPct val="45000"/>
              <a:buFont typeface="Wingdings" charset="2"/>
              <a:buChar char=""/>
            </a:pPr>
            <a:r>
              <a:rPr lang="en-US" sz="3200" b="0" strike="noStrike" spc="-1" dirty="0">
                <a:solidFill>
                  <a:srgbClr val="000000"/>
                </a:solidFill>
                <a:uFill>
                  <a:solidFill>
                    <a:srgbClr val="FFFFFF"/>
                  </a:solidFill>
                </a:uFill>
                <a:latin typeface="Nexa Light"/>
              </a:rPr>
              <a:t>a.	</a:t>
            </a:r>
          </a:p>
          <a:p>
            <a:pPr marL="864000" lvl="1" indent="-324000">
              <a:spcBef>
                <a:spcPts val="1134"/>
              </a:spcBef>
              <a:buClr>
                <a:srgbClr val="FF3333"/>
              </a:buClr>
              <a:buSzPct val="75000"/>
              <a:buFont typeface="Symbol" charset="2"/>
              <a:buChar char=""/>
            </a:pPr>
            <a:r>
              <a:rPr lang="en-US" sz="2800" b="0" strike="noStrike" spc="-1" dirty="0">
                <a:solidFill>
                  <a:srgbClr val="000000"/>
                </a:solidFill>
                <a:uFill>
                  <a:solidFill>
                    <a:srgbClr val="FFFFFF"/>
                  </a:solidFill>
                </a:uFill>
                <a:latin typeface="Nexa Light"/>
              </a:rPr>
              <a:t>The dollar is selling at a forward premium on the rand.</a:t>
            </a:r>
          </a:p>
          <a:p>
            <a:pPr marL="432000" indent="-324000">
              <a:spcBef>
                <a:spcPts val="1417"/>
              </a:spcBef>
              <a:buClr>
                <a:srgbClr val="FF3333"/>
              </a:buClr>
              <a:buSzPct val="45000"/>
              <a:buFont typeface="Wingdings" charset="2"/>
              <a:buChar char=""/>
            </a:pPr>
            <a:r>
              <a:rPr lang="en-US" sz="3200" b="0" strike="noStrike" spc="-1" dirty="0">
                <a:solidFill>
                  <a:srgbClr val="000000"/>
                </a:solidFill>
                <a:uFill>
                  <a:solidFill>
                    <a:srgbClr val="FFFFFF"/>
                  </a:solidFill>
                </a:uFill>
                <a:latin typeface="Nexa Light"/>
              </a:rPr>
              <a:t>b.	</a:t>
            </a:r>
          </a:p>
          <a:p>
            <a:pPr marL="864000" lvl="1" indent="-324000">
              <a:spcBef>
                <a:spcPts val="1134"/>
              </a:spcBef>
              <a:buClr>
                <a:srgbClr val="FF3333"/>
              </a:buClr>
              <a:buSzPct val="75000"/>
              <a:buFont typeface="Symbol" charset="2"/>
              <a:buChar char=""/>
            </a:pPr>
            <a:r>
              <a:rPr lang="en-US" sz="2800" b="0" strike="noStrike" spc="-1" dirty="0">
                <a:solidFill>
                  <a:srgbClr val="000000"/>
                </a:solidFill>
                <a:uFill>
                  <a:solidFill>
                    <a:srgbClr val="FFFFFF"/>
                  </a:solidFill>
                </a:uFill>
                <a:latin typeface="Nexa Light"/>
              </a:rPr>
              <a:t>4 × (10.9308 / 11.0976 – 1) = −0.06012 = −6.012%</a:t>
            </a:r>
          </a:p>
          <a:p>
            <a:pPr marL="864000" lvl="1" indent="-324000">
              <a:spcBef>
                <a:spcPts val="1134"/>
              </a:spcBef>
              <a:buClr>
                <a:srgbClr val="FF3333"/>
              </a:buClr>
              <a:buSzPct val="75000"/>
              <a:buFont typeface="Symbol" charset="2"/>
              <a:buChar char=""/>
            </a:pPr>
            <a:r>
              <a:rPr lang="en-US" sz="2800" b="0" strike="noStrike" spc="-1" dirty="0">
                <a:solidFill>
                  <a:srgbClr val="000000"/>
                </a:solidFill>
                <a:uFill>
                  <a:solidFill>
                    <a:srgbClr val="FFFFFF"/>
                  </a:solidFill>
                </a:uFill>
                <a:latin typeface="Nexa Light"/>
              </a:rPr>
              <a:t>Annual percentage discount is 6.012%.</a:t>
            </a:r>
          </a:p>
          <a:p>
            <a:pPr marL="432000" indent="-324000">
              <a:spcBef>
                <a:spcPts val="1417"/>
              </a:spcBef>
              <a:buClr>
                <a:srgbClr val="FF3333"/>
              </a:buClr>
              <a:buSzPct val="45000"/>
              <a:buFont typeface="Wingdings" charset="2"/>
              <a:buChar char=""/>
            </a:pPr>
            <a:r>
              <a:rPr lang="en-US" sz="3200" b="0" strike="noStrike" spc="-1" dirty="0">
                <a:solidFill>
                  <a:srgbClr val="000000"/>
                </a:solidFill>
                <a:uFill>
                  <a:solidFill>
                    <a:srgbClr val="FFFFFF"/>
                  </a:solidFill>
                </a:uFill>
                <a:latin typeface="Nexa Light"/>
              </a:rPr>
              <a:t>c.	</a:t>
            </a:r>
          </a:p>
          <a:p>
            <a:pPr marL="864000" lvl="1" indent="-324000">
              <a:spcBef>
                <a:spcPts val="1134"/>
              </a:spcBef>
              <a:buClr>
                <a:srgbClr val="FF3333"/>
              </a:buClr>
              <a:buSzPct val="75000"/>
              <a:buFont typeface="Symbol" charset="2"/>
              <a:buChar char=""/>
            </a:pPr>
            <a:r>
              <a:rPr lang="en-US" sz="2800" b="0" strike="noStrike" spc="-1" dirty="0">
                <a:solidFill>
                  <a:srgbClr val="000000"/>
                </a:solidFill>
                <a:uFill>
                  <a:solidFill>
                    <a:srgbClr val="FFFFFF"/>
                  </a:solidFill>
                </a:uFill>
                <a:latin typeface="Nexa Light"/>
              </a:rPr>
              <a:t>Using the expectations theory of exchange rates, the forecast is: ZAR 11.0976 = $ 1</a:t>
            </a:r>
          </a:p>
          <a:p>
            <a:pPr marL="432000" indent="-324000">
              <a:spcBef>
                <a:spcPts val="1417"/>
              </a:spcBef>
              <a:buClr>
                <a:srgbClr val="FF3333"/>
              </a:buClr>
              <a:buSzPct val="45000"/>
              <a:buFont typeface="Wingdings" charset="2"/>
              <a:buChar char=""/>
            </a:pPr>
            <a:r>
              <a:rPr lang="en-US" sz="3200" b="0" strike="noStrike" spc="-1" dirty="0">
                <a:solidFill>
                  <a:srgbClr val="000000"/>
                </a:solidFill>
                <a:uFill>
                  <a:solidFill>
                    <a:srgbClr val="FFFFFF"/>
                  </a:solidFill>
                </a:uFill>
                <a:latin typeface="Nexa Light"/>
              </a:rPr>
              <a:t>d.	</a:t>
            </a:r>
          </a:p>
          <a:p>
            <a:pPr marL="864000" lvl="1" indent="-324000">
              <a:spcBef>
                <a:spcPts val="1134"/>
              </a:spcBef>
              <a:buClr>
                <a:srgbClr val="FF3333"/>
              </a:buClr>
              <a:buSzPct val="75000"/>
              <a:buFont typeface="Symbol" charset="2"/>
              <a:buChar char=""/>
            </a:pPr>
            <a:r>
              <a:rPr lang="en-US" sz="2800" b="0" strike="noStrike" spc="-1" dirty="0">
                <a:solidFill>
                  <a:srgbClr val="000000"/>
                </a:solidFill>
                <a:uFill>
                  <a:solidFill>
                    <a:srgbClr val="FFFFFF"/>
                  </a:solidFill>
                </a:uFill>
                <a:latin typeface="Nexa Light"/>
              </a:rPr>
              <a:t>ZAR100,000 × $1 / ZAR11.0976 = $9,010.96</a:t>
            </a:r>
          </a:p>
        </p:txBody>
      </p:sp>
    </p:spTree>
    <p:extLst>
      <p:ext uri="{BB962C8B-B14F-4D97-AF65-F5344CB8AC3E}">
        <p14:creationId xmlns:p14="http://schemas.microsoft.com/office/powerpoint/2010/main" val="23425634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extShape 1"/>
          <p:cNvSpPr txBox="1"/>
          <p:nvPr/>
        </p:nvSpPr>
        <p:spPr>
          <a:xfrm>
            <a:off x="504000" y="301320"/>
            <a:ext cx="6849000" cy="1262160"/>
          </a:xfrm>
          <a:prstGeom prst="rect">
            <a:avLst/>
          </a:prstGeom>
          <a:noFill/>
          <a:ln>
            <a:noFill/>
          </a:ln>
        </p:spPr>
        <p:txBody>
          <a:bodyPr lIns="0" tIns="0" rIns="0" bIns="0" anchor="ctr"/>
          <a:lstStyle/>
          <a:p>
            <a:r>
              <a:rPr lang="en-US" sz="3200" b="0" strike="noStrike" cap="all" spc="-1">
                <a:solidFill>
                  <a:srgbClr val="FF3333"/>
                </a:solidFill>
                <a:uFill>
                  <a:solidFill>
                    <a:srgbClr val="FFFFFF"/>
                  </a:solidFill>
                </a:uFill>
                <a:latin typeface="Nexa Light"/>
              </a:rPr>
              <a:t>question</a:t>
            </a:r>
          </a:p>
        </p:txBody>
      </p:sp>
      <p:pic>
        <p:nvPicPr>
          <p:cNvPr id="105" name="Picture 104"/>
          <p:cNvPicPr/>
          <p:nvPr/>
        </p:nvPicPr>
        <p:blipFill>
          <a:blip r:embed="rId3"/>
          <a:stretch/>
        </p:blipFill>
        <p:spPr>
          <a:xfrm>
            <a:off x="179294" y="1250319"/>
            <a:ext cx="9554301" cy="5473210"/>
          </a:xfrm>
          <a:prstGeom prst="rect">
            <a:avLst/>
          </a:prstGeom>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A79387-FC27-E341-AB7C-19B28E6A4400}"/>
              </a:ext>
            </a:extLst>
          </p:cNvPr>
          <p:cNvPicPr/>
          <p:nvPr/>
        </p:nvPicPr>
        <p:blipFill rotWithShape="1">
          <a:blip r:embed="rId3"/>
          <a:srcRect l="5035" t="18613" r="1653" b="39929"/>
          <a:stretch/>
        </p:blipFill>
        <p:spPr>
          <a:xfrm>
            <a:off x="587162" y="30387"/>
            <a:ext cx="8915240" cy="2269067"/>
          </a:xfrm>
          <a:prstGeom prst="rect">
            <a:avLst/>
          </a:prstGeom>
          <a:ln>
            <a:noFill/>
          </a:ln>
        </p:spPr>
      </p:pic>
      <p:sp>
        <p:nvSpPr>
          <p:cNvPr id="5" name="TextShape 2">
            <a:extLst>
              <a:ext uri="{FF2B5EF4-FFF2-40B4-BE49-F238E27FC236}">
                <a16:creationId xmlns:a16="http://schemas.microsoft.com/office/drawing/2014/main" id="{D87A99E5-1349-1547-97DB-760BB941FDAB}"/>
              </a:ext>
            </a:extLst>
          </p:cNvPr>
          <p:cNvSpPr txBox="1"/>
          <p:nvPr/>
        </p:nvSpPr>
        <p:spPr>
          <a:xfrm>
            <a:off x="587162" y="2299454"/>
            <a:ext cx="8832078" cy="2323512"/>
          </a:xfrm>
          <a:prstGeom prst="rect">
            <a:avLst/>
          </a:prstGeom>
          <a:noFill/>
          <a:ln>
            <a:noFill/>
          </a:ln>
        </p:spPr>
        <p:txBody>
          <a:bodyPr lIns="0" tIns="0" rIns="0" bIns="0">
            <a:normAutofit/>
          </a:bodyPr>
          <a:lstStyle/>
          <a:p>
            <a:pPr marL="864000" lvl="1" indent="-324000">
              <a:spcBef>
                <a:spcPts val="1134"/>
              </a:spcBef>
              <a:buClr>
                <a:srgbClr val="FF3333"/>
              </a:buClr>
              <a:buSzPct val="75000"/>
              <a:buFont typeface="Symbol" charset="2"/>
              <a:buChar char=""/>
            </a:pPr>
            <a:r>
              <a:rPr lang="en-US" b="1" strike="noStrike" spc="-1" dirty="0">
                <a:solidFill>
                  <a:srgbClr val="000000"/>
                </a:solidFill>
                <a:uFill>
                  <a:solidFill>
                    <a:srgbClr val="FFFFFF"/>
                  </a:solidFill>
                </a:uFill>
                <a:latin typeface="Nexa Light"/>
              </a:rPr>
              <a:t>STEP 1: FORECAST </a:t>
            </a:r>
            <a:r>
              <a:rPr lang="en-US" b="1" spc="-1" dirty="0">
                <a:solidFill>
                  <a:srgbClr val="000000"/>
                </a:solidFill>
                <a:uFill>
                  <a:solidFill>
                    <a:srgbClr val="FFFFFF"/>
                  </a:solidFill>
                </a:uFill>
                <a:latin typeface="Nexa Light"/>
              </a:rPr>
              <a:t>THE FORWARD RATE OF THE DOLLAR</a:t>
            </a:r>
            <a:endParaRPr lang="en-US" b="1" strike="noStrike" spc="-1" dirty="0">
              <a:solidFill>
                <a:srgbClr val="000000"/>
              </a:solidFill>
              <a:uFill>
                <a:solidFill>
                  <a:srgbClr val="FFFFFF"/>
                </a:solidFill>
              </a:uFill>
              <a:latin typeface="Nexa Light"/>
            </a:endParaRPr>
          </a:p>
          <a:p>
            <a:pPr marL="864000" lvl="1" indent="-324000">
              <a:spcBef>
                <a:spcPts val="1134"/>
              </a:spcBef>
              <a:buClr>
                <a:srgbClr val="FF3333"/>
              </a:buClr>
              <a:buSzPct val="75000"/>
              <a:buFont typeface="Symbol" charset="2"/>
              <a:buChar char=""/>
            </a:pPr>
            <a:r>
              <a:rPr lang="en-US" dirty="0"/>
              <a:t>Year 1: The </a:t>
            </a:r>
            <a:r>
              <a:rPr lang="en-US" b="1" dirty="0"/>
              <a:t>forward rate</a:t>
            </a:r>
            <a:r>
              <a:rPr lang="en-US" dirty="0"/>
              <a:t> = spot </a:t>
            </a:r>
            <a:r>
              <a:rPr lang="en-US" b="1" dirty="0"/>
              <a:t>rate</a:t>
            </a:r>
            <a:r>
              <a:rPr lang="en-US" dirty="0"/>
              <a:t> x (1 + foreign </a:t>
            </a:r>
            <a:r>
              <a:rPr lang="en-US" b="1" dirty="0"/>
              <a:t>interest rate</a:t>
            </a:r>
            <a:r>
              <a:rPr lang="en-US" dirty="0"/>
              <a:t>) / (1 + home </a:t>
            </a:r>
            <a:r>
              <a:rPr lang="en-US" b="1" dirty="0"/>
              <a:t>interest rate</a:t>
            </a:r>
            <a:r>
              <a:rPr lang="en-US" dirty="0"/>
              <a:t>) = 1.3 x (1+.05)/(1+.06) = 1.288</a:t>
            </a:r>
          </a:p>
          <a:p>
            <a:pPr marL="864000" lvl="1" indent="-324000">
              <a:spcBef>
                <a:spcPts val="1134"/>
              </a:spcBef>
              <a:buClr>
                <a:srgbClr val="FF3333"/>
              </a:buClr>
              <a:buSzPct val="75000"/>
              <a:buFont typeface="Symbol" charset="2"/>
              <a:buChar char=""/>
            </a:pPr>
            <a:r>
              <a:rPr lang="en-US" dirty="0"/>
              <a:t>Year 2: 1.288 x (1.05)/(1+.06) = 1.276</a:t>
            </a:r>
          </a:p>
          <a:p>
            <a:pPr marL="864000" lvl="1" indent="-324000">
              <a:spcBef>
                <a:spcPts val="1134"/>
              </a:spcBef>
              <a:buClr>
                <a:srgbClr val="FF3333"/>
              </a:buClr>
              <a:buSzPct val="75000"/>
              <a:buFont typeface="Symbol" charset="2"/>
              <a:buChar char=""/>
            </a:pPr>
            <a:r>
              <a:rPr lang="en-US" dirty="0"/>
              <a:t>Year 3: 1.276 x (1.05)/(1+.06) = 1.264</a:t>
            </a:r>
          </a:p>
          <a:p>
            <a:pPr marL="864000" lvl="1" indent="-324000">
              <a:spcBef>
                <a:spcPts val="1134"/>
              </a:spcBef>
              <a:buClr>
                <a:srgbClr val="FF3333"/>
              </a:buClr>
              <a:buSzPct val="75000"/>
              <a:buFont typeface="Symbol" charset="2"/>
              <a:buChar char=""/>
            </a:pPr>
            <a:r>
              <a:rPr lang="en-US" dirty="0" err="1"/>
              <a:t>etc</a:t>
            </a:r>
            <a:r>
              <a:rPr lang="en-US" dirty="0"/>
              <a:t>….</a:t>
            </a:r>
          </a:p>
          <a:p>
            <a:pPr marL="864000" lvl="1" indent="-324000">
              <a:spcBef>
                <a:spcPts val="1134"/>
              </a:spcBef>
              <a:buClr>
                <a:srgbClr val="FF3333"/>
              </a:buClr>
              <a:buSzPct val="75000"/>
              <a:buFont typeface="Symbol" charset="2"/>
              <a:buChar char=""/>
            </a:pPr>
            <a:endParaRPr lang="en-US" sz="2800" b="0" strike="noStrike" spc="-1" dirty="0">
              <a:solidFill>
                <a:srgbClr val="000000"/>
              </a:solidFill>
              <a:uFill>
                <a:solidFill>
                  <a:srgbClr val="FFFFFF"/>
                </a:solidFill>
              </a:uFill>
              <a:latin typeface="Nexa Light"/>
            </a:endParaRPr>
          </a:p>
        </p:txBody>
      </p:sp>
      <p:sp>
        <p:nvSpPr>
          <p:cNvPr id="6" name="TextShape 2">
            <a:extLst>
              <a:ext uri="{FF2B5EF4-FFF2-40B4-BE49-F238E27FC236}">
                <a16:creationId xmlns:a16="http://schemas.microsoft.com/office/drawing/2014/main" id="{8172A7A4-E3B3-BD4C-A073-8492E378CC00}"/>
              </a:ext>
            </a:extLst>
          </p:cNvPr>
          <p:cNvSpPr txBox="1"/>
          <p:nvPr/>
        </p:nvSpPr>
        <p:spPr>
          <a:xfrm>
            <a:off x="587162" y="4703821"/>
            <a:ext cx="8832078" cy="2323512"/>
          </a:xfrm>
          <a:prstGeom prst="rect">
            <a:avLst/>
          </a:prstGeom>
          <a:noFill/>
          <a:ln>
            <a:noFill/>
          </a:ln>
        </p:spPr>
        <p:txBody>
          <a:bodyPr lIns="0" tIns="0" rIns="0" bIns="0">
            <a:normAutofit lnSpcReduction="10000"/>
          </a:bodyPr>
          <a:lstStyle/>
          <a:p>
            <a:pPr marL="864000" lvl="1" indent="-324000">
              <a:spcBef>
                <a:spcPts val="1134"/>
              </a:spcBef>
              <a:buClr>
                <a:srgbClr val="FF3333"/>
              </a:buClr>
              <a:buSzPct val="75000"/>
              <a:buFont typeface="Symbol" charset="2"/>
              <a:buChar char=""/>
            </a:pPr>
            <a:r>
              <a:rPr lang="en-US" b="1" strike="noStrike" spc="-1" dirty="0">
                <a:solidFill>
                  <a:srgbClr val="000000"/>
                </a:solidFill>
                <a:uFill>
                  <a:solidFill>
                    <a:srgbClr val="FFFFFF"/>
                  </a:solidFill>
                </a:uFill>
                <a:latin typeface="Nexa Light"/>
              </a:rPr>
              <a:t>STEP 2: CONVERT THE EURO CASH FLOWS TO DOLLARS</a:t>
            </a:r>
          </a:p>
          <a:p>
            <a:pPr marL="864000" lvl="1" indent="-324000">
              <a:spcBef>
                <a:spcPts val="1134"/>
              </a:spcBef>
              <a:buClr>
                <a:srgbClr val="FF3333"/>
              </a:buClr>
              <a:buSzPct val="75000"/>
              <a:buFont typeface="Symbol" charset="2"/>
              <a:buChar char=""/>
            </a:pPr>
            <a:r>
              <a:rPr lang="en-US" dirty="0"/>
              <a:t>DAY 1: -60 x 1.3 = 78</a:t>
            </a:r>
          </a:p>
          <a:p>
            <a:pPr marL="864000" lvl="1" indent="-324000">
              <a:spcBef>
                <a:spcPts val="1134"/>
              </a:spcBef>
              <a:buClr>
                <a:srgbClr val="FF3333"/>
              </a:buClr>
              <a:buSzPct val="75000"/>
              <a:buFont typeface="Symbol" charset="2"/>
              <a:buChar char=""/>
            </a:pPr>
            <a:r>
              <a:rPr lang="en-US" dirty="0"/>
              <a:t>Year 1: 10*1.288 = 12.88</a:t>
            </a:r>
          </a:p>
          <a:p>
            <a:pPr marL="864000" lvl="1" indent="-324000">
              <a:spcBef>
                <a:spcPts val="1134"/>
              </a:spcBef>
              <a:buClr>
                <a:srgbClr val="FF3333"/>
              </a:buClr>
              <a:buSzPct val="75000"/>
              <a:buFont typeface="Symbol" charset="2"/>
              <a:buChar char=""/>
            </a:pPr>
            <a:r>
              <a:rPr lang="en-US" dirty="0"/>
              <a:t>Year 2: 15 x 1.276 = 1.276</a:t>
            </a:r>
          </a:p>
          <a:p>
            <a:pPr marL="864000" lvl="1" indent="-324000">
              <a:spcBef>
                <a:spcPts val="1134"/>
              </a:spcBef>
              <a:buClr>
                <a:srgbClr val="FF3333"/>
              </a:buClr>
              <a:buSzPct val="75000"/>
              <a:buFont typeface="Symbol" charset="2"/>
              <a:buChar char=""/>
            </a:pPr>
            <a:r>
              <a:rPr lang="en-US" dirty="0"/>
              <a:t>Year 3: 1.276 x (1.05)/(1+.06) = 1.264</a:t>
            </a:r>
          </a:p>
          <a:p>
            <a:pPr marL="864000" lvl="1" indent="-324000">
              <a:spcBef>
                <a:spcPts val="1134"/>
              </a:spcBef>
              <a:buClr>
                <a:srgbClr val="FF3333"/>
              </a:buClr>
              <a:buSzPct val="75000"/>
              <a:buFont typeface="Symbol" charset="2"/>
              <a:buChar char=""/>
            </a:pPr>
            <a:r>
              <a:rPr lang="en-US" dirty="0" err="1"/>
              <a:t>etc</a:t>
            </a:r>
            <a:r>
              <a:rPr lang="en-US" dirty="0"/>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extShape 2"/>
          <p:cNvSpPr txBox="1"/>
          <p:nvPr/>
        </p:nvSpPr>
        <p:spPr>
          <a:xfrm>
            <a:off x="504000" y="2299454"/>
            <a:ext cx="9071640" cy="4860360"/>
          </a:xfrm>
          <a:prstGeom prst="rect">
            <a:avLst/>
          </a:prstGeom>
          <a:noFill/>
          <a:ln>
            <a:noFill/>
          </a:ln>
        </p:spPr>
        <p:txBody>
          <a:bodyPr lIns="0" tIns="0" rIns="0" bIns="0">
            <a:normAutofit fontScale="62500" lnSpcReduction="20000"/>
          </a:bodyPr>
          <a:lstStyle/>
          <a:p>
            <a:pPr marL="432000" indent="-324000">
              <a:spcBef>
                <a:spcPts val="1417"/>
              </a:spcBef>
              <a:buClr>
                <a:srgbClr val="FF3333"/>
              </a:buClr>
              <a:buSzPct val="45000"/>
              <a:buFont typeface="Wingdings" charset="2"/>
              <a:buChar char=""/>
            </a:pPr>
            <a:r>
              <a:rPr lang="en-US" sz="3200" b="0" strike="noStrike" spc="-1" dirty="0">
                <a:solidFill>
                  <a:srgbClr val="000000"/>
                </a:solidFill>
                <a:uFill>
                  <a:solidFill>
                    <a:srgbClr val="FFFFFF"/>
                  </a:solidFill>
                </a:uFill>
                <a:latin typeface="Nexa Light"/>
              </a:rPr>
              <a:t>Converting the cash flows to dollars, the </a:t>
            </a:r>
            <a:r>
              <a:rPr lang="en-US" sz="3200" b="0" strike="noStrike" spc="-1" dirty="0" err="1">
                <a:solidFill>
                  <a:srgbClr val="000000"/>
                </a:solidFill>
                <a:uFill>
                  <a:solidFill>
                    <a:srgbClr val="FFFFFF"/>
                  </a:solidFill>
                </a:uFill>
                <a:latin typeface="Nexa Light"/>
              </a:rPr>
              <a:t>NPVs</a:t>
            </a:r>
            <a:r>
              <a:rPr lang="en-US" sz="3200" b="0" strike="noStrike" spc="-1" dirty="0">
                <a:solidFill>
                  <a:srgbClr val="000000"/>
                </a:solidFill>
                <a:uFill>
                  <a:solidFill>
                    <a:srgbClr val="FFFFFF"/>
                  </a:solidFill>
                </a:uFill>
                <a:latin typeface="Nexa Light"/>
              </a:rPr>
              <a:t> are computed as:</a:t>
            </a:r>
          </a:p>
          <a:p>
            <a:pPr marL="864000" lvl="1" indent="-324000">
              <a:spcBef>
                <a:spcPts val="1134"/>
              </a:spcBef>
              <a:buClr>
                <a:srgbClr val="FF3333"/>
              </a:buClr>
              <a:buSzPct val="75000"/>
              <a:buFont typeface="Symbol" charset="2"/>
              <a:buChar char=""/>
            </a:pPr>
            <a:r>
              <a:rPr lang="en-US" sz="2800" b="1" spc="-1" dirty="0">
                <a:solidFill>
                  <a:srgbClr val="000000"/>
                </a:solidFill>
                <a:uFill>
                  <a:solidFill>
                    <a:srgbClr val="FFFFFF"/>
                  </a:solidFill>
                </a:uFill>
                <a:latin typeface="Nexa Light"/>
              </a:rPr>
              <a:t>STEP 3. CALCULATE THE </a:t>
            </a:r>
            <a:r>
              <a:rPr lang="en-US" sz="2800" b="1" spc="-1" dirty="0" err="1">
                <a:solidFill>
                  <a:srgbClr val="000000"/>
                </a:solidFill>
                <a:uFill>
                  <a:solidFill>
                    <a:srgbClr val="FFFFFF"/>
                  </a:solidFill>
                </a:uFill>
                <a:latin typeface="Nexa Light"/>
              </a:rPr>
              <a:t>NPV</a:t>
            </a:r>
            <a:r>
              <a:rPr lang="en-US" sz="2800" b="1" spc="-1" dirty="0">
                <a:solidFill>
                  <a:srgbClr val="000000"/>
                </a:solidFill>
                <a:uFill>
                  <a:solidFill>
                    <a:srgbClr val="FFFFFF"/>
                  </a:solidFill>
                </a:uFill>
                <a:latin typeface="Nexa Light"/>
              </a:rPr>
              <a:t> USING THE 10% DISCOUNT FACTOR GIVEN!</a:t>
            </a:r>
            <a:endParaRPr lang="en-US" sz="2800" b="1" strike="noStrike" spc="-1" dirty="0">
              <a:solidFill>
                <a:srgbClr val="000000"/>
              </a:solidFill>
              <a:uFill>
                <a:solidFill>
                  <a:srgbClr val="FFFFFF"/>
                </a:solidFill>
              </a:uFill>
              <a:latin typeface="Nexa Light"/>
            </a:endParaRPr>
          </a:p>
          <a:p>
            <a:pPr marL="864000" lvl="1" indent="-324000">
              <a:spcBef>
                <a:spcPts val="1134"/>
              </a:spcBef>
              <a:buClr>
                <a:srgbClr val="FF3333"/>
              </a:buClr>
              <a:buSzPct val="75000"/>
              <a:buFont typeface="Symbol" charset="2"/>
              <a:buChar char=""/>
            </a:pPr>
            <a:endParaRPr lang="en-US" sz="2800" spc="-1" dirty="0">
              <a:solidFill>
                <a:srgbClr val="000000"/>
              </a:solidFill>
              <a:uFill>
                <a:solidFill>
                  <a:srgbClr val="FFFFFF"/>
                </a:solidFill>
              </a:uFill>
              <a:latin typeface="Nexa Light"/>
            </a:endParaRPr>
          </a:p>
          <a:p>
            <a:pPr marL="864000" lvl="1" indent="-324000">
              <a:spcBef>
                <a:spcPts val="1134"/>
              </a:spcBef>
              <a:buClr>
                <a:srgbClr val="FF3333"/>
              </a:buClr>
              <a:buSzPct val="75000"/>
              <a:buFont typeface="Symbol" charset="2"/>
              <a:buChar char=""/>
            </a:pPr>
            <a:r>
              <a:rPr lang="en-US" sz="2800" b="0" strike="noStrike" spc="-1" dirty="0" err="1">
                <a:solidFill>
                  <a:srgbClr val="000000"/>
                </a:solidFill>
                <a:uFill>
                  <a:solidFill>
                    <a:srgbClr val="FFFFFF"/>
                  </a:solidFill>
                </a:uFill>
                <a:latin typeface="Nexa Light"/>
              </a:rPr>
              <a:t>NPV</a:t>
            </a:r>
            <a:r>
              <a:rPr lang="en-US" sz="2800" b="0" strike="noStrike" spc="-1" baseline="-33000" dirty="0" err="1">
                <a:solidFill>
                  <a:srgbClr val="000000"/>
                </a:solidFill>
                <a:uFill>
                  <a:solidFill>
                    <a:srgbClr val="FFFFFF"/>
                  </a:solidFill>
                </a:uFill>
                <a:latin typeface="Nexa Light"/>
              </a:rPr>
              <a:t>G</a:t>
            </a:r>
            <a:r>
              <a:rPr lang="en-US" sz="2800" b="0" strike="noStrike" spc="-1" dirty="0">
                <a:solidFill>
                  <a:srgbClr val="000000"/>
                </a:solidFill>
                <a:uFill>
                  <a:solidFill>
                    <a:srgbClr val="FFFFFF"/>
                  </a:solidFill>
                </a:uFill>
                <a:latin typeface="Nexa Light"/>
              </a:rPr>
              <a:t> = –78 + 12.877 / 1.1 + 19.134 / 1.1^2 + 25.271 / 1.1^3 + 25.033 / 1.1^4 + 24.797 / </a:t>
            </a:r>
            <a:r>
              <a:rPr lang="en-US" sz="2800" spc="-1" dirty="0">
                <a:solidFill>
                  <a:srgbClr val="000000"/>
                </a:solidFill>
                <a:uFill>
                  <a:solidFill>
                    <a:srgbClr val="FFFFFF"/>
                  </a:solidFill>
                </a:uFill>
                <a:latin typeface="Nexa Light"/>
              </a:rPr>
              <a:t>1.1^5 + 24.563 / 1.1 ^6</a:t>
            </a:r>
            <a:endParaRPr lang="en-US" sz="2800" b="0" strike="noStrike" spc="-1" dirty="0">
              <a:solidFill>
                <a:srgbClr val="000000"/>
              </a:solidFill>
              <a:uFill>
                <a:solidFill>
                  <a:srgbClr val="FFFFFF"/>
                </a:solidFill>
              </a:uFill>
              <a:latin typeface="Nexa Light"/>
            </a:endParaRPr>
          </a:p>
          <a:p>
            <a:pPr marL="864000" lvl="1" indent="-324000">
              <a:spcBef>
                <a:spcPts val="1134"/>
              </a:spcBef>
              <a:buClr>
                <a:srgbClr val="FF3333"/>
              </a:buClr>
              <a:buSzPct val="75000"/>
              <a:buFont typeface="Symbol" charset="2"/>
              <a:buChar char=""/>
            </a:pPr>
            <a:r>
              <a:rPr lang="en-US" sz="2800" b="0" strike="noStrike" spc="-1" dirty="0" err="1">
                <a:solidFill>
                  <a:srgbClr val="000000"/>
                </a:solidFill>
                <a:uFill>
                  <a:solidFill>
                    <a:srgbClr val="FFFFFF"/>
                  </a:solidFill>
                </a:uFill>
                <a:latin typeface="Nexa Light"/>
              </a:rPr>
              <a:t>NPV</a:t>
            </a:r>
            <a:r>
              <a:rPr lang="en-US" sz="2800" b="0" strike="noStrike" spc="-1" baseline="-33000" dirty="0" err="1">
                <a:solidFill>
                  <a:srgbClr val="000000"/>
                </a:solidFill>
                <a:uFill>
                  <a:solidFill>
                    <a:srgbClr val="FFFFFF"/>
                  </a:solidFill>
                </a:uFill>
                <a:latin typeface="Nexa Light"/>
              </a:rPr>
              <a:t>G</a:t>
            </a:r>
            <a:r>
              <a:rPr lang="en-US" sz="2800" b="0" strike="noStrike" spc="-1" dirty="0">
                <a:solidFill>
                  <a:srgbClr val="000000"/>
                </a:solidFill>
                <a:uFill>
                  <a:solidFill>
                    <a:srgbClr val="FFFFFF"/>
                  </a:solidFill>
                </a:uFill>
                <a:latin typeface="Nexa Light"/>
              </a:rPr>
              <a:t> = $10.12 </a:t>
            </a:r>
          </a:p>
          <a:p>
            <a:pPr marL="432000" indent="-324000">
              <a:spcBef>
                <a:spcPts val="1417"/>
              </a:spcBef>
              <a:buClr>
                <a:srgbClr val="FF3333"/>
              </a:buClr>
              <a:buSzPct val="45000"/>
              <a:buFont typeface="Wingdings" charset="2"/>
              <a:buChar char=""/>
            </a:pPr>
            <a:endParaRPr lang="en-US" sz="2800" b="0" strike="noStrike" spc="-1" dirty="0">
              <a:solidFill>
                <a:srgbClr val="000000"/>
              </a:solidFill>
              <a:uFill>
                <a:solidFill>
                  <a:srgbClr val="FFFFFF"/>
                </a:solidFill>
              </a:uFill>
              <a:latin typeface="Nexa Light"/>
            </a:endParaRPr>
          </a:p>
          <a:p>
            <a:pPr marL="864000" lvl="1" indent="-324000">
              <a:spcBef>
                <a:spcPts val="1134"/>
              </a:spcBef>
              <a:buClr>
                <a:srgbClr val="FF3333"/>
              </a:buClr>
              <a:buSzPct val="75000"/>
              <a:buFont typeface="Symbol" charset="2"/>
              <a:buChar char=""/>
            </a:pPr>
            <a:r>
              <a:rPr lang="en-US" sz="2800" b="1" strike="noStrike" spc="-1" dirty="0">
                <a:solidFill>
                  <a:srgbClr val="000000"/>
                </a:solidFill>
                <a:uFill>
                  <a:solidFill>
                    <a:srgbClr val="FFFFFF"/>
                  </a:solidFill>
                </a:uFill>
                <a:latin typeface="Nexa Light"/>
              </a:rPr>
              <a:t>STEP 4: </a:t>
            </a:r>
            <a:r>
              <a:rPr lang="en-US" sz="2800" b="1" spc="-1" dirty="0">
                <a:solidFill>
                  <a:srgbClr val="000000"/>
                </a:solidFill>
                <a:uFill>
                  <a:solidFill>
                    <a:srgbClr val="FFFFFF"/>
                  </a:solidFill>
                </a:uFill>
                <a:latin typeface="Nexa Light"/>
              </a:rPr>
              <a:t>DO THE SAME AS THE ABOVE THREE STEPS BUT CONVERT THE SWISS FRANC CF’S TO USD. YOU MUST FIRST FORECAST THE SWISS FRANC FORWARD RATE.</a:t>
            </a:r>
          </a:p>
          <a:p>
            <a:pPr marL="864000" lvl="1" indent="-324000">
              <a:spcBef>
                <a:spcPts val="1134"/>
              </a:spcBef>
              <a:buClr>
                <a:srgbClr val="FF3333"/>
              </a:buClr>
              <a:buSzPct val="75000"/>
              <a:buFont typeface="Symbol" charset="2"/>
              <a:buChar char=""/>
            </a:pPr>
            <a:r>
              <a:rPr lang="en-US" sz="2800" b="0" strike="noStrike" spc="-1" dirty="0" err="1">
                <a:solidFill>
                  <a:srgbClr val="000000"/>
                </a:solidFill>
                <a:uFill>
                  <a:solidFill>
                    <a:srgbClr val="FFFFFF"/>
                  </a:solidFill>
                </a:uFill>
                <a:latin typeface="Nexa Light"/>
              </a:rPr>
              <a:t>NPV</a:t>
            </a:r>
            <a:r>
              <a:rPr lang="en-US" sz="2800" b="0" strike="noStrike" spc="-1" baseline="-33000" dirty="0" err="1">
                <a:solidFill>
                  <a:srgbClr val="000000"/>
                </a:solidFill>
                <a:uFill>
                  <a:solidFill>
                    <a:srgbClr val="FFFFFF"/>
                  </a:solidFill>
                </a:uFill>
                <a:latin typeface="Nexa Light"/>
              </a:rPr>
              <a:t>S</a:t>
            </a:r>
            <a:r>
              <a:rPr lang="en-US" sz="2800" b="0" strike="noStrike" spc="-1" dirty="0">
                <a:solidFill>
                  <a:srgbClr val="000000"/>
                </a:solidFill>
                <a:uFill>
                  <a:solidFill>
                    <a:srgbClr val="FFFFFF"/>
                  </a:solidFill>
                </a:uFill>
                <a:latin typeface="Nexa Light"/>
              </a:rPr>
              <a:t> = –80 + 13.462 / 1.1 + 20.386 / 1.1^2 + 20.582 / 1.1^3 + 24.244 / 1.1^4 +24.477 / 1.1^5 + 24.712 / 1.1^6</a:t>
            </a:r>
          </a:p>
          <a:p>
            <a:pPr marL="864000" lvl="1" indent="-324000">
              <a:spcBef>
                <a:spcPts val="1134"/>
              </a:spcBef>
              <a:buClr>
                <a:srgbClr val="FF3333"/>
              </a:buClr>
              <a:buSzPct val="75000"/>
              <a:buFont typeface="Symbol" charset="2"/>
              <a:buChar char=""/>
            </a:pPr>
            <a:r>
              <a:rPr lang="en-US" sz="2800" b="0" strike="noStrike" spc="-1" dirty="0" err="1">
                <a:solidFill>
                  <a:srgbClr val="000000"/>
                </a:solidFill>
                <a:uFill>
                  <a:solidFill>
                    <a:srgbClr val="FFFFFF"/>
                  </a:solidFill>
                </a:uFill>
                <a:latin typeface="Nexa Light"/>
              </a:rPr>
              <a:t>NPV</a:t>
            </a:r>
            <a:r>
              <a:rPr lang="en-US" sz="2800" b="0" strike="noStrike" spc="-1" baseline="-33000" dirty="0" err="1">
                <a:solidFill>
                  <a:srgbClr val="000000"/>
                </a:solidFill>
                <a:uFill>
                  <a:solidFill>
                    <a:srgbClr val="FFFFFF"/>
                  </a:solidFill>
                </a:uFill>
                <a:latin typeface="Nexa Light"/>
              </a:rPr>
              <a:t>S</a:t>
            </a:r>
            <a:r>
              <a:rPr lang="en-US" sz="2800" b="0" strike="noStrike" spc="-1" dirty="0">
                <a:solidFill>
                  <a:srgbClr val="000000"/>
                </a:solidFill>
                <a:uFill>
                  <a:solidFill>
                    <a:srgbClr val="FFFFFF"/>
                  </a:solidFill>
                </a:uFill>
                <a:latin typeface="Nexa Light"/>
              </a:rPr>
              <a:t> = $10.26</a:t>
            </a:r>
          </a:p>
          <a:p>
            <a:pPr marL="432000" indent="-324000">
              <a:spcBef>
                <a:spcPts val="1417"/>
              </a:spcBef>
              <a:buClr>
                <a:srgbClr val="FF3333"/>
              </a:buClr>
              <a:buSzPct val="45000"/>
              <a:buFont typeface="Wingdings" charset="2"/>
              <a:buChar char=""/>
            </a:pPr>
            <a:r>
              <a:rPr lang="en-US" sz="3200" b="0" strike="noStrike" spc="-1" dirty="0">
                <a:solidFill>
                  <a:srgbClr val="000000"/>
                </a:solidFill>
                <a:uFill>
                  <a:solidFill>
                    <a:srgbClr val="FFFFFF"/>
                  </a:solidFill>
                </a:uFill>
                <a:latin typeface="Nexa Light"/>
              </a:rPr>
              <a:t>Since both projects have a positive </a:t>
            </a:r>
            <a:r>
              <a:rPr lang="en-US" sz="3200" b="0" strike="noStrike" spc="-1" dirty="0" err="1">
                <a:solidFill>
                  <a:srgbClr val="000000"/>
                </a:solidFill>
                <a:uFill>
                  <a:solidFill>
                    <a:srgbClr val="FFFFFF"/>
                  </a:solidFill>
                </a:uFill>
                <a:latin typeface="Nexa Light"/>
              </a:rPr>
              <a:t>NPV</a:t>
            </a:r>
            <a:r>
              <a:rPr lang="en-US" sz="3200" b="0" strike="noStrike" spc="-1" dirty="0">
                <a:solidFill>
                  <a:srgbClr val="000000"/>
                </a:solidFill>
                <a:uFill>
                  <a:solidFill>
                    <a:srgbClr val="FFFFFF"/>
                  </a:solidFill>
                </a:uFill>
                <a:latin typeface="Nexa Light"/>
              </a:rPr>
              <a:t>, both should be accepted. If the firm must choose, then the Swiss plant is the better choice. Note that the </a:t>
            </a:r>
            <a:r>
              <a:rPr lang="en-US" sz="3200" b="0" strike="noStrike" spc="-1" dirty="0" err="1">
                <a:solidFill>
                  <a:srgbClr val="000000"/>
                </a:solidFill>
                <a:uFill>
                  <a:solidFill>
                    <a:srgbClr val="FFFFFF"/>
                  </a:solidFill>
                </a:uFill>
                <a:latin typeface="Nexa Light"/>
              </a:rPr>
              <a:t>NPV</a:t>
            </a:r>
            <a:r>
              <a:rPr lang="en-US" sz="3200" b="0" strike="noStrike" spc="-1" dirty="0">
                <a:solidFill>
                  <a:srgbClr val="000000"/>
                </a:solidFill>
                <a:uFill>
                  <a:solidFill>
                    <a:srgbClr val="FFFFFF"/>
                  </a:solidFill>
                </a:uFill>
                <a:latin typeface="Nexa Light"/>
              </a:rPr>
              <a:t> calculation is in dollars and implicitly assumes currency hedging.</a:t>
            </a:r>
          </a:p>
        </p:txBody>
      </p:sp>
      <p:pic>
        <p:nvPicPr>
          <p:cNvPr id="4" name="Picture 3">
            <a:extLst>
              <a:ext uri="{FF2B5EF4-FFF2-40B4-BE49-F238E27FC236}">
                <a16:creationId xmlns:a16="http://schemas.microsoft.com/office/drawing/2014/main" id="{9CA79387-FC27-E341-AB7C-19B28E6A4400}"/>
              </a:ext>
            </a:extLst>
          </p:cNvPr>
          <p:cNvPicPr/>
          <p:nvPr/>
        </p:nvPicPr>
        <p:blipFill rotWithShape="1">
          <a:blip r:embed="rId3"/>
          <a:srcRect l="5035" t="18613" r="1653" b="39929"/>
          <a:stretch/>
        </p:blipFill>
        <p:spPr>
          <a:xfrm>
            <a:off x="504000" y="0"/>
            <a:ext cx="8915240" cy="2269067"/>
          </a:xfrm>
          <a:prstGeom prst="rect">
            <a:avLst/>
          </a:prstGeom>
          <a:ln>
            <a:noFill/>
          </a:ln>
        </p:spPr>
      </p:pic>
    </p:spTree>
    <p:extLst>
      <p:ext uri="{BB962C8B-B14F-4D97-AF65-F5344CB8AC3E}">
        <p14:creationId xmlns:p14="http://schemas.microsoft.com/office/powerpoint/2010/main" val="343463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504000" y="301320"/>
            <a:ext cx="6849000" cy="1262160"/>
          </a:xfrm>
          <a:prstGeom prst="rect">
            <a:avLst/>
          </a:prstGeom>
          <a:noFill/>
          <a:ln>
            <a:noFill/>
          </a:ln>
        </p:spPr>
        <p:txBody>
          <a:bodyPr lIns="0" tIns="0" rIns="0" bIns="0" anchor="ctr"/>
          <a:lstStyle/>
          <a:p>
            <a:r>
              <a:rPr lang="en-US" sz="3200" b="0" strike="noStrike" cap="all" spc="-1" dirty="0">
                <a:solidFill>
                  <a:srgbClr val="FF3333"/>
                </a:solidFill>
                <a:uFill>
                  <a:solidFill>
                    <a:srgbClr val="FFFFFF"/>
                  </a:solidFill>
                </a:uFill>
                <a:latin typeface="Nexa Light"/>
              </a:rPr>
              <a:t>Questions</a:t>
            </a:r>
          </a:p>
        </p:txBody>
      </p:sp>
      <p:pic>
        <p:nvPicPr>
          <p:cNvPr id="84" name="Picture 83"/>
          <p:cNvPicPr/>
          <p:nvPr/>
        </p:nvPicPr>
        <p:blipFill>
          <a:blip r:embed="rId3"/>
          <a:stretch/>
        </p:blipFill>
        <p:spPr>
          <a:xfrm>
            <a:off x="26145" y="1316736"/>
            <a:ext cx="10047599" cy="4626864"/>
          </a:xfrm>
          <a:prstGeom prst="rect">
            <a:avLst/>
          </a:prstGeom>
          <a:ln>
            <a:noFill/>
          </a:ln>
        </p:spPr>
      </p:pic>
    </p:spTree>
    <p:extLst>
      <p:ext uri="{BB962C8B-B14F-4D97-AF65-F5344CB8AC3E}">
        <p14:creationId xmlns:p14="http://schemas.microsoft.com/office/powerpoint/2010/main" val="10652938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268869" y="-269383"/>
            <a:ext cx="6849000" cy="1262160"/>
          </a:xfrm>
          <a:prstGeom prst="rect">
            <a:avLst/>
          </a:prstGeom>
          <a:noFill/>
          <a:ln>
            <a:noFill/>
          </a:ln>
        </p:spPr>
        <p:txBody>
          <a:bodyPr lIns="0" tIns="0" rIns="0" bIns="0" anchor="ctr"/>
          <a:lstStyle/>
          <a:p>
            <a:r>
              <a:rPr lang="en-US" sz="3200" b="0" strike="noStrike" cap="all" spc="-1" dirty="0">
                <a:solidFill>
                  <a:srgbClr val="FF3333"/>
                </a:solidFill>
                <a:uFill>
                  <a:solidFill>
                    <a:srgbClr val="FFFFFF"/>
                  </a:solidFill>
                </a:uFill>
                <a:latin typeface="Nexa Light"/>
              </a:rPr>
              <a:t>Questions</a:t>
            </a:r>
          </a:p>
        </p:txBody>
      </p:sp>
      <p:pic>
        <p:nvPicPr>
          <p:cNvPr id="84" name="Picture 83"/>
          <p:cNvPicPr/>
          <p:nvPr/>
        </p:nvPicPr>
        <p:blipFill rotWithShape="1">
          <a:blip r:embed="rId3"/>
          <a:srcRect t="11067" b="82722"/>
          <a:stretch/>
        </p:blipFill>
        <p:spPr>
          <a:xfrm>
            <a:off x="0" y="5665215"/>
            <a:ext cx="10047599" cy="287383"/>
          </a:xfrm>
          <a:prstGeom prst="rect">
            <a:avLst/>
          </a:prstGeom>
          <a:ln>
            <a:noFill/>
          </a:ln>
        </p:spPr>
      </p:pic>
      <p:pic>
        <p:nvPicPr>
          <p:cNvPr id="4" name="Picture 3">
            <a:extLst>
              <a:ext uri="{FF2B5EF4-FFF2-40B4-BE49-F238E27FC236}">
                <a16:creationId xmlns:a16="http://schemas.microsoft.com/office/drawing/2014/main" id="{581EFF01-2E23-6541-AFF7-7B178A25481E}"/>
              </a:ext>
            </a:extLst>
          </p:cNvPr>
          <p:cNvPicPr/>
          <p:nvPr/>
        </p:nvPicPr>
        <p:blipFill rotWithShape="1">
          <a:blip r:embed="rId4"/>
          <a:srcRect l="4820" t="6833" r="4216" b="16518"/>
          <a:stretch/>
        </p:blipFill>
        <p:spPr>
          <a:xfrm>
            <a:off x="1358537" y="600890"/>
            <a:ext cx="7680960" cy="4885509"/>
          </a:xfrm>
          <a:prstGeom prst="rect">
            <a:avLst/>
          </a:prstGeom>
          <a:ln>
            <a:noFill/>
          </a:ln>
        </p:spPr>
      </p:pic>
      <p:sp>
        <p:nvSpPr>
          <p:cNvPr id="6" name="TextShape 2">
            <a:extLst>
              <a:ext uri="{FF2B5EF4-FFF2-40B4-BE49-F238E27FC236}">
                <a16:creationId xmlns:a16="http://schemas.microsoft.com/office/drawing/2014/main" id="{B599595C-022D-4F47-B71E-B4019FE57F2E}"/>
              </a:ext>
            </a:extLst>
          </p:cNvPr>
          <p:cNvSpPr txBox="1"/>
          <p:nvPr/>
        </p:nvSpPr>
        <p:spPr>
          <a:xfrm>
            <a:off x="268869" y="6131414"/>
            <a:ext cx="9225788" cy="357205"/>
          </a:xfrm>
          <a:prstGeom prst="rect">
            <a:avLst/>
          </a:prstGeom>
          <a:noFill/>
          <a:ln>
            <a:noFill/>
          </a:ln>
        </p:spPr>
        <p:txBody>
          <a:bodyPr lIns="0" tIns="0" rIns="0" bIns="0">
            <a:normAutofit/>
          </a:bodyPr>
          <a:lstStyle/>
          <a:p>
            <a:pPr marL="432000" indent="-324000">
              <a:spcBef>
                <a:spcPts val="1417"/>
              </a:spcBef>
              <a:buClr>
                <a:srgbClr val="FF3333"/>
              </a:buClr>
              <a:buSzPct val="45000"/>
              <a:buFont typeface="Wingdings" charset="2"/>
              <a:buChar char=""/>
            </a:pPr>
            <a:r>
              <a:rPr lang="en-US" sz="2000" b="0" strike="noStrike" spc="-1" dirty="0">
                <a:solidFill>
                  <a:srgbClr val="000000"/>
                </a:solidFill>
                <a:uFill>
                  <a:solidFill>
                    <a:srgbClr val="FFFFFF"/>
                  </a:solidFill>
                </a:uFill>
                <a:latin typeface="Nexa Light"/>
              </a:rPr>
              <a:t>a. 	117.565</a:t>
            </a:r>
          </a:p>
        </p:txBody>
      </p:sp>
    </p:spTree>
    <p:extLst>
      <p:ext uri="{BB962C8B-B14F-4D97-AF65-F5344CB8AC3E}">
        <p14:creationId xmlns:p14="http://schemas.microsoft.com/office/powerpoint/2010/main" val="420847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268869" y="-269383"/>
            <a:ext cx="6849000" cy="1262160"/>
          </a:xfrm>
          <a:prstGeom prst="rect">
            <a:avLst/>
          </a:prstGeom>
          <a:noFill/>
          <a:ln>
            <a:noFill/>
          </a:ln>
        </p:spPr>
        <p:txBody>
          <a:bodyPr lIns="0" tIns="0" rIns="0" bIns="0" anchor="ctr"/>
          <a:lstStyle/>
          <a:p>
            <a:r>
              <a:rPr lang="en-US" sz="3200" b="0" strike="noStrike" cap="all" spc="-1" dirty="0">
                <a:solidFill>
                  <a:srgbClr val="FF3333"/>
                </a:solidFill>
                <a:uFill>
                  <a:solidFill>
                    <a:srgbClr val="FFFFFF"/>
                  </a:solidFill>
                </a:uFill>
                <a:latin typeface="Nexa Light"/>
              </a:rPr>
              <a:t>Questions</a:t>
            </a:r>
          </a:p>
        </p:txBody>
      </p:sp>
      <p:pic>
        <p:nvPicPr>
          <p:cNvPr id="4" name="Picture 3">
            <a:extLst>
              <a:ext uri="{FF2B5EF4-FFF2-40B4-BE49-F238E27FC236}">
                <a16:creationId xmlns:a16="http://schemas.microsoft.com/office/drawing/2014/main" id="{581EFF01-2E23-6541-AFF7-7B178A25481E}"/>
              </a:ext>
            </a:extLst>
          </p:cNvPr>
          <p:cNvPicPr/>
          <p:nvPr/>
        </p:nvPicPr>
        <p:blipFill rotWithShape="1">
          <a:blip r:embed="rId3"/>
          <a:srcRect l="4820" t="6833" r="4216" b="16518"/>
          <a:stretch/>
        </p:blipFill>
        <p:spPr>
          <a:xfrm>
            <a:off x="1358537" y="600890"/>
            <a:ext cx="7680960" cy="4885509"/>
          </a:xfrm>
          <a:prstGeom prst="rect">
            <a:avLst/>
          </a:prstGeom>
          <a:ln>
            <a:noFill/>
          </a:ln>
        </p:spPr>
      </p:pic>
      <p:pic>
        <p:nvPicPr>
          <p:cNvPr id="5" name="Picture 4">
            <a:extLst>
              <a:ext uri="{FF2B5EF4-FFF2-40B4-BE49-F238E27FC236}">
                <a16:creationId xmlns:a16="http://schemas.microsoft.com/office/drawing/2014/main" id="{5DF63F99-673B-B249-A8E1-8A44AC65C9DA}"/>
              </a:ext>
            </a:extLst>
          </p:cNvPr>
          <p:cNvPicPr/>
          <p:nvPr/>
        </p:nvPicPr>
        <p:blipFill rotWithShape="1">
          <a:blip r:embed="rId4"/>
          <a:srcRect l="-176" t="17953" r="14041" b="73688"/>
          <a:stretch/>
        </p:blipFill>
        <p:spPr>
          <a:xfrm>
            <a:off x="529389" y="5839326"/>
            <a:ext cx="8654486" cy="386718"/>
          </a:xfrm>
          <a:prstGeom prst="rect">
            <a:avLst/>
          </a:prstGeom>
          <a:ln>
            <a:noFill/>
          </a:ln>
        </p:spPr>
      </p:pic>
      <p:sp>
        <p:nvSpPr>
          <p:cNvPr id="6" name="TextShape 2">
            <a:extLst>
              <a:ext uri="{FF2B5EF4-FFF2-40B4-BE49-F238E27FC236}">
                <a16:creationId xmlns:a16="http://schemas.microsoft.com/office/drawing/2014/main" id="{F996FA20-C02A-B342-9546-CE6B54F56872}"/>
              </a:ext>
            </a:extLst>
          </p:cNvPr>
          <p:cNvSpPr txBox="1"/>
          <p:nvPr/>
        </p:nvSpPr>
        <p:spPr>
          <a:xfrm>
            <a:off x="854837" y="6395460"/>
            <a:ext cx="9225788" cy="356686"/>
          </a:xfrm>
          <a:prstGeom prst="rect">
            <a:avLst/>
          </a:prstGeom>
          <a:noFill/>
          <a:ln>
            <a:noFill/>
          </a:ln>
        </p:spPr>
        <p:txBody>
          <a:bodyPr lIns="0" tIns="0" rIns="0" bIns="0">
            <a:normAutofit/>
          </a:bodyPr>
          <a:lstStyle/>
          <a:p>
            <a:pPr marL="432000" indent="-324000">
              <a:spcBef>
                <a:spcPts val="1417"/>
              </a:spcBef>
              <a:buClr>
                <a:srgbClr val="FF3333"/>
              </a:buClr>
              <a:buSzPct val="45000"/>
              <a:buFont typeface="Wingdings" charset="2"/>
              <a:buChar char=""/>
            </a:pPr>
            <a:r>
              <a:rPr lang="en-US" sz="2000" b="0" strike="noStrike" spc="-1" dirty="0">
                <a:solidFill>
                  <a:srgbClr val="000000"/>
                </a:solidFill>
                <a:uFill>
                  <a:solidFill>
                    <a:srgbClr val="FFFFFF"/>
                  </a:solidFill>
                </a:uFill>
                <a:latin typeface="Nexa Light"/>
              </a:rPr>
              <a:t>b. 	117.541</a:t>
            </a:r>
          </a:p>
        </p:txBody>
      </p:sp>
    </p:spTree>
    <p:extLst>
      <p:ext uri="{BB962C8B-B14F-4D97-AF65-F5344CB8AC3E}">
        <p14:creationId xmlns:p14="http://schemas.microsoft.com/office/powerpoint/2010/main" val="1638938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268869" y="-269383"/>
            <a:ext cx="6849000" cy="1262160"/>
          </a:xfrm>
          <a:prstGeom prst="rect">
            <a:avLst/>
          </a:prstGeom>
          <a:noFill/>
          <a:ln>
            <a:noFill/>
          </a:ln>
        </p:spPr>
        <p:txBody>
          <a:bodyPr lIns="0" tIns="0" rIns="0" bIns="0" anchor="ctr"/>
          <a:lstStyle/>
          <a:p>
            <a:r>
              <a:rPr lang="en-US" sz="3200" b="0" strike="noStrike" cap="all" spc="-1" dirty="0">
                <a:solidFill>
                  <a:srgbClr val="FF3333"/>
                </a:solidFill>
                <a:uFill>
                  <a:solidFill>
                    <a:srgbClr val="FFFFFF"/>
                  </a:solidFill>
                </a:uFill>
                <a:latin typeface="Nexa Light"/>
              </a:rPr>
              <a:t>Questions</a:t>
            </a:r>
          </a:p>
        </p:txBody>
      </p:sp>
      <p:pic>
        <p:nvPicPr>
          <p:cNvPr id="4" name="Picture 3">
            <a:extLst>
              <a:ext uri="{FF2B5EF4-FFF2-40B4-BE49-F238E27FC236}">
                <a16:creationId xmlns:a16="http://schemas.microsoft.com/office/drawing/2014/main" id="{581EFF01-2E23-6541-AFF7-7B178A25481E}"/>
              </a:ext>
            </a:extLst>
          </p:cNvPr>
          <p:cNvPicPr/>
          <p:nvPr/>
        </p:nvPicPr>
        <p:blipFill rotWithShape="1">
          <a:blip r:embed="rId3"/>
          <a:srcRect l="4820" t="6833" r="4216" b="16518"/>
          <a:stretch/>
        </p:blipFill>
        <p:spPr>
          <a:xfrm>
            <a:off x="1358537" y="600890"/>
            <a:ext cx="7680960" cy="4885509"/>
          </a:xfrm>
          <a:prstGeom prst="rect">
            <a:avLst/>
          </a:prstGeom>
          <a:ln>
            <a:noFill/>
          </a:ln>
        </p:spPr>
      </p:pic>
      <p:pic>
        <p:nvPicPr>
          <p:cNvPr id="5" name="Picture 4">
            <a:extLst>
              <a:ext uri="{FF2B5EF4-FFF2-40B4-BE49-F238E27FC236}">
                <a16:creationId xmlns:a16="http://schemas.microsoft.com/office/drawing/2014/main" id="{0BE7250D-7A90-0240-BE8A-16976151EDE1}"/>
              </a:ext>
            </a:extLst>
          </p:cNvPr>
          <p:cNvPicPr/>
          <p:nvPr/>
        </p:nvPicPr>
        <p:blipFill rotWithShape="1">
          <a:blip r:embed="rId4"/>
          <a:srcRect t="26313" b="65217"/>
          <a:stretch/>
        </p:blipFill>
        <p:spPr>
          <a:xfrm>
            <a:off x="175217" y="5656214"/>
            <a:ext cx="10047599" cy="391886"/>
          </a:xfrm>
          <a:prstGeom prst="rect">
            <a:avLst/>
          </a:prstGeom>
          <a:ln>
            <a:noFill/>
          </a:ln>
        </p:spPr>
      </p:pic>
      <p:sp>
        <p:nvSpPr>
          <p:cNvPr id="6" name="TextShape 2">
            <a:extLst>
              <a:ext uri="{FF2B5EF4-FFF2-40B4-BE49-F238E27FC236}">
                <a16:creationId xmlns:a16="http://schemas.microsoft.com/office/drawing/2014/main" id="{225B24C8-BC26-7645-8BB6-9F0DA98D32BC}"/>
              </a:ext>
            </a:extLst>
          </p:cNvPr>
          <p:cNvSpPr txBox="1"/>
          <p:nvPr/>
        </p:nvSpPr>
        <p:spPr>
          <a:xfrm>
            <a:off x="532323" y="6241518"/>
            <a:ext cx="9225788" cy="348204"/>
          </a:xfrm>
          <a:prstGeom prst="rect">
            <a:avLst/>
          </a:prstGeom>
          <a:noFill/>
          <a:ln>
            <a:noFill/>
          </a:ln>
        </p:spPr>
        <p:txBody>
          <a:bodyPr lIns="0" tIns="0" rIns="0" bIns="0">
            <a:normAutofit/>
          </a:bodyPr>
          <a:lstStyle/>
          <a:p>
            <a:pPr marL="432000" indent="-324000">
              <a:spcBef>
                <a:spcPts val="1417"/>
              </a:spcBef>
              <a:buClr>
                <a:srgbClr val="FF3333"/>
              </a:buClr>
              <a:buSzPct val="45000"/>
              <a:buFont typeface="Wingdings" charset="2"/>
              <a:buChar char=""/>
            </a:pPr>
            <a:r>
              <a:rPr lang="en-US" sz="2000" b="0" strike="noStrike" spc="-1" dirty="0">
                <a:solidFill>
                  <a:srgbClr val="000000"/>
                </a:solidFill>
                <a:uFill>
                  <a:solidFill>
                    <a:srgbClr val="FFFFFF"/>
                  </a:solidFill>
                </a:uFill>
                <a:latin typeface="Nexa Light"/>
              </a:rPr>
              <a:t>c. 	Yen is at premium (dollar is at discount)</a:t>
            </a:r>
          </a:p>
        </p:txBody>
      </p:sp>
    </p:spTree>
    <p:extLst>
      <p:ext uri="{BB962C8B-B14F-4D97-AF65-F5344CB8AC3E}">
        <p14:creationId xmlns:p14="http://schemas.microsoft.com/office/powerpoint/2010/main" val="16596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268869" y="-269383"/>
            <a:ext cx="6849000" cy="1262160"/>
          </a:xfrm>
          <a:prstGeom prst="rect">
            <a:avLst/>
          </a:prstGeom>
          <a:noFill/>
          <a:ln>
            <a:noFill/>
          </a:ln>
        </p:spPr>
        <p:txBody>
          <a:bodyPr lIns="0" tIns="0" rIns="0" bIns="0" anchor="ctr"/>
          <a:lstStyle/>
          <a:p>
            <a:r>
              <a:rPr lang="en-US" sz="3200" b="0" strike="noStrike" cap="all" spc="-1" dirty="0">
                <a:solidFill>
                  <a:srgbClr val="FF3333"/>
                </a:solidFill>
                <a:uFill>
                  <a:solidFill>
                    <a:srgbClr val="FFFFFF"/>
                  </a:solidFill>
                </a:uFill>
                <a:latin typeface="Nexa Light"/>
              </a:rPr>
              <a:t>Questions</a:t>
            </a:r>
          </a:p>
        </p:txBody>
      </p:sp>
      <p:pic>
        <p:nvPicPr>
          <p:cNvPr id="4" name="Picture 3">
            <a:extLst>
              <a:ext uri="{FF2B5EF4-FFF2-40B4-BE49-F238E27FC236}">
                <a16:creationId xmlns:a16="http://schemas.microsoft.com/office/drawing/2014/main" id="{581EFF01-2E23-6541-AFF7-7B178A25481E}"/>
              </a:ext>
            </a:extLst>
          </p:cNvPr>
          <p:cNvPicPr/>
          <p:nvPr/>
        </p:nvPicPr>
        <p:blipFill rotWithShape="1">
          <a:blip r:embed="rId3"/>
          <a:srcRect l="4820" t="6833" r="4216" b="16518"/>
          <a:stretch/>
        </p:blipFill>
        <p:spPr>
          <a:xfrm>
            <a:off x="1358537" y="600890"/>
            <a:ext cx="7419703" cy="4719335"/>
          </a:xfrm>
          <a:prstGeom prst="rect">
            <a:avLst/>
          </a:prstGeom>
          <a:ln>
            <a:noFill/>
          </a:ln>
        </p:spPr>
      </p:pic>
      <p:pic>
        <p:nvPicPr>
          <p:cNvPr id="5" name="Picture 4">
            <a:extLst>
              <a:ext uri="{FF2B5EF4-FFF2-40B4-BE49-F238E27FC236}">
                <a16:creationId xmlns:a16="http://schemas.microsoft.com/office/drawing/2014/main" id="{7D3F3EFF-4034-3E44-B261-903F79B91D63}"/>
              </a:ext>
            </a:extLst>
          </p:cNvPr>
          <p:cNvPicPr/>
          <p:nvPr/>
        </p:nvPicPr>
        <p:blipFill rotWithShape="1">
          <a:blip r:embed="rId4"/>
          <a:srcRect t="34783" b="49407"/>
          <a:stretch/>
        </p:blipFill>
        <p:spPr>
          <a:xfrm>
            <a:off x="0" y="5331958"/>
            <a:ext cx="10047599" cy="731520"/>
          </a:xfrm>
          <a:prstGeom prst="rect">
            <a:avLst/>
          </a:prstGeom>
          <a:ln>
            <a:noFill/>
          </a:ln>
        </p:spPr>
      </p:pic>
      <p:sp>
        <p:nvSpPr>
          <p:cNvPr id="6" name="TextShape 2">
            <a:extLst>
              <a:ext uri="{FF2B5EF4-FFF2-40B4-BE49-F238E27FC236}">
                <a16:creationId xmlns:a16="http://schemas.microsoft.com/office/drawing/2014/main" id="{305BB197-9B5D-1F40-8C16-DE653D7E8E63}"/>
              </a:ext>
            </a:extLst>
          </p:cNvPr>
          <p:cNvSpPr txBox="1"/>
          <p:nvPr/>
        </p:nvSpPr>
        <p:spPr>
          <a:xfrm>
            <a:off x="346737" y="6055360"/>
            <a:ext cx="9225788" cy="992585"/>
          </a:xfrm>
          <a:prstGeom prst="rect">
            <a:avLst/>
          </a:prstGeom>
          <a:noFill/>
          <a:ln>
            <a:noFill/>
          </a:ln>
        </p:spPr>
        <p:txBody>
          <a:bodyPr lIns="0" tIns="0" rIns="0" bIns="0">
            <a:normAutofit fontScale="85000" lnSpcReduction="20000"/>
          </a:bodyPr>
          <a:lstStyle/>
          <a:p>
            <a:pPr marL="432000" indent="-324000">
              <a:spcBef>
                <a:spcPts val="1417"/>
              </a:spcBef>
              <a:buClr>
                <a:srgbClr val="FF3333"/>
              </a:buClr>
              <a:buSzPct val="45000"/>
              <a:buFont typeface="Wingdings" charset="2"/>
              <a:buChar char=""/>
            </a:pPr>
            <a:r>
              <a:rPr lang="en-US" sz="2000" b="0" strike="noStrike" spc="-1" dirty="0">
                <a:solidFill>
                  <a:srgbClr val="000000"/>
                </a:solidFill>
                <a:uFill>
                  <a:solidFill>
                    <a:srgbClr val="FFFFFF"/>
                  </a:solidFill>
                </a:uFill>
                <a:latin typeface="Nexa Light"/>
              </a:rPr>
              <a:t>d. 	Premium = 117.565 / 116.903 – 1  </a:t>
            </a:r>
          </a:p>
          <a:p>
            <a:pPr marL="1346400" lvl="2" indent="-324000">
              <a:spcBef>
                <a:spcPts val="1417"/>
              </a:spcBef>
              <a:buClr>
                <a:srgbClr val="FF3333"/>
              </a:buClr>
              <a:buSzPct val="45000"/>
              <a:buFont typeface="Wingdings" charset="2"/>
              <a:buChar char=""/>
            </a:pPr>
            <a:r>
              <a:rPr lang="en-US" sz="2000" b="0" strike="noStrike" spc="-1" dirty="0">
                <a:solidFill>
                  <a:srgbClr val="000000"/>
                </a:solidFill>
                <a:uFill>
                  <a:solidFill>
                    <a:srgbClr val="FFFFFF"/>
                  </a:solidFill>
                </a:uFill>
                <a:latin typeface="Nexa Light"/>
              </a:rPr>
              <a:t>(Spot/Forward)-1</a:t>
            </a:r>
          </a:p>
          <a:p>
            <a:pPr marL="1346400" lvl="2" indent="-324000">
              <a:spcBef>
                <a:spcPts val="1417"/>
              </a:spcBef>
              <a:buClr>
                <a:srgbClr val="FF3333"/>
              </a:buClr>
              <a:buSzPct val="45000"/>
              <a:buFont typeface="Wingdings" charset="2"/>
              <a:buChar char=""/>
            </a:pPr>
            <a:r>
              <a:rPr lang="en-US" sz="2000" b="0" strike="noStrike" spc="-1" dirty="0">
                <a:solidFill>
                  <a:srgbClr val="000000"/>
                </a:solidFill>
                <a:uFill>
                  <a:solidFill>
                    <a:srgbClr val="FFFFFF"/>
                  </a:solidFill>
                </a:uFill>
                <a:latin typeface="Nexa Light"/>
              </a:rPr>
              <a:t>Premium = .00566, or .566%</a:t>
            </a:r>
          </a:p>
        </p:txBody>
      </p:sp>
    </p:spTree>
    <p:extLst>
      <p:ext uri="{BB962C8B-B14F-4D97-AF65-F5344CB8AC3E}">
        <p14:creationId xmlns:p14="http://schemas.microsoft.com/office/powerpoint/2010/main" val="336979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CustomShape 1"/>
          <p:cNvSpPr/>
          <p:nvPr/>
        </p:nvSpPr>
        <p:spPr>
          <a:xfrm>
            <a:off x="756496" y="6887835"/>
            <a:ext cx="2099645" cy="503582"/>
          </a:xfrm>
          <a:prstGeom prst="rect">
            <a:avLst/>
          </a:prstGeom>
          <a:noFill/>
          <a:ln>
            <a:noFill/>
          </a:ln>
        </p:spPr>
        <p:style>
          <a:lnRef idx="0">
            <a:scrgbClr r="0" g="0" b="0"/>
          </a:lnRef>
          <a:fillRef idx="0">
            <a:scrgbClr r="0" g="0" b="0"/>
          </a:fillRef>
          <a:effectRef idx="0">
            <a:scrgbClr r="0" g="0" b="0"/>
          </a:effectRef>
          <a:fontRef idx="minor"/>
        </p:style>
      </p:sp>
      <p:sp>
        <p:nvSpPr>
          <p:cNvPr id="145" name="CustomShape 2"/>
          <p:cNvSpPr/>
          <p:nvPr/>
        </p:nvSpPr>
        <p:spPr>
          <a:xfrm>
            <a:off x="3444248" y="6887835"/>
            <a:ext cx="3191334" cy="503582"/>
          </a:xfrm>
          <a:prstGeom prst="rect">
            <a:avLst/>
          </a:prstGeom>
          <a:noFill/>
          <a:ln>
            <a:noFill/>
          </a:ln>
        </p:spPr>
        <p:style>
          <a:lnRef idx="0">
            <a:scrgbClr r="0" g="0" b="0"/>
          </a:lnRef>
          <a:fillRef idx="0">
            <a:scrgbClr r="0" g="0" b="0"/>
          </a:fillRef>
          <a:effectRef idx="0">
            <a:scrgbClr r="0" g="0" b="0"/>
          </a:effectRef>
          <a:fontRef idx="minor"/>
        </p:style>
      </p:sp>
      <p:sp>
        <p:nvSpPr>
          <p:cNvPr id="146" name="TextShape 3"/>
          <p:cNvSpPr txBox="1"/>
          <p:nvPr/>
        </p:nvSpPr>
        <p:spPr>
          <a:xfrm>
            <a:off x="117991" y="93636"/>
            <a:ext cx="9962104" cy="1073037"/>
          </a:xfrm>
          <a:prstGeom prst="rect">
            <a:avLst/>
          </a:prstGeom>
          <a:noFill/>
          <a:ln>
            <a:noFill/>
          </a:ln>
        </p:spPr>
        <p:txBody>
          <a:bodyPr anchor="ctr"/>
          <a:lstStyle/>
          <a:p>
            <a:pPr>
              <a:lnSpc>
                <a:spcPct val="100000"/>
              </a:lnSpc>
            </a:pPr>
            <a:r>
              <a:rPr lang="en-US" sz="4409" spc="-1">
                <a:solidFill>
                  <a:srgbClr val="FF3333"/>
                </a:solidFill>
                <a:uFill>
                  <a:solidFill>
                    <a:srgbClr val="FFFFFF"/>
                  </a:solidFill>
                </a:uFill>
                <a:latin typeface="Nexa Light"/>
              </a:rPr>
              <a:t>Exchange Rate Relationships</a:t>
            </a:r>
            <a:endParaRPr lang="en-US" sz="4409" cap="all" spc="-1">
              <a:solidFill>
                <a:srgbClr val="FF3333"/>
              </a:solidFill>
              <a:uFill>
                <a:solidFill>
                  <a:srgbClr val="FFFFFF"/>
                </a:solidFill>
              </a:uFill>
              <a:latin typeface="Nexa Light"/>
            </a:endParaRPr>
          </a:p>
        </p:txBody>
      </p:sp>
      <p:sp>
        <p:nvSpPr>
          <p:cNvPr id="147" name="TextShape 4"/>
          <p:cNvSpPr txBox="1"/>
          <p:nvPr/>
        </p:nvSpPr>
        <p:spPr>
          <a:xfrm>
            <a:off x="467578" y="1088164"/>
            <a:ext cx="8846209" cy="517225"/>
          </a:xfrm>
          <a:prstGeom prst="rect">
            <a:avLst/>
          </a:prstGeom>
          <a:noFill/>
          <a:ln>
            <a:noFill/>
          </a:ln>
        </p:spPr>
        <p:txBody>
          <a:bodyPr/>
          <a:lstStyle/>
          <a:p>
            <a:pPr marL="251986" indent="-251589">
              <a:spcBef>
                <a:spcPts val="1103"/>
              </a:spcBef>
              <a:buClr>
                <a:srgbClr val="000000"/>
              </a:buClr>
              <a:buFont typeface="Arial"/>
              <a:buChar char="•"/>
            </a:pPr>
            <a:r>
              <a:rPr lang="en-US" sz="3086" spc="-1" dirty="0">
                <a:solidFill>
                  <a:srgbClr val="000000"/>
                </a:solidFill>
                <a:uFill>
                  <a:solidFill>
                    <a:srgbClr val="FFFFFF"/>
                  </a:solidFill>
                </a:uFill>
                <a:latin typeface="Nexa Light"/>
              </a:rPr>
              <a:t>Basic Exchange Rate Relationships</a:t>
            </a:r>
          </a:p>
        </p:txBody>
      </p:sp>
      <p:sp>
        <p:nvSpPr>
          <p:cNvPr id="148" name="CustomShape 5"/>
          <p:cNvSpPr/>
          <p:nvPr/>
        </p:nvSpPr>
        <p:spPr>
          <a:xfrm>
            <a:off x="4147287" y="3157064"/>
            <a:ext cx="1340106" cy="501201"/>
          </a:xfrm>
          <a:prstGeom prst="rect">
            <a:avLst/>
          </a:prstGeom>
          <a:noFill/>
          <a:ln>
            <a:noFill/>
          </a:ln>
        </p:spPr>
        <p:style>
          <a:lnRef idx="0">
            <a:scrgbClr r="0" g="0" b="0"/>
          </a:lnRef>
          <a:fillRef idx="0">
            <a:scrgbClr r="0" g="0" b="0"/>
          </a:fillRef>
          <a:effectRef idx="0">
            <a:scrgbClr r="0" g="0" b="0"/>
          </a:effectRef>
          <a:fontRef idx="minor"/>
        </p:style>
        <p:txBody>
          <a:bodyPr lIns="99605" tIns="48811" rIns="99605" bIns="48811"/>
          <a:lstStyle/>
          <a:p>
            <a:pPr algn="ctr">
              <a:spcBef>
                <a:spcPts val="1322"/>
              </a:spcBef>
            </a:pPr>
            <a:r>
              <a:rPr lang="en-US" sz="2646" spc="-1" dirty="0">
                <a:solidFill>
                  <a:srgbClr val="000000"/>
                </a:solidFill>
                <a:uFill>
                  <a:solidFill>
                    <a:srgbClr val="FFFFFF"/>
                  </a:solidFill>
                </a:uFill>
                <a:latin typeface="Arial"/>
              </a:rPr>
              <a:t>equals</a:t>
            </a:r>
          </a:p>
        </p:txBody>
      </p:sp>
      <p:sp>
        <p:nvSpPr>
          <p:cNvPr id="149" name="CustomShape 6"/>
          <p:cNvSpPr/>
          <p:nvPr/>
        </p:nvSpPr>
        <p:spPr>
          <a:xfrm>
            <a:off x="4147287" y="5603383"/>
            <a:ext cx="1340106" cy="501201"/>
          </a:xfrm>
          <a:prstGeom prst="rect">
            <a:avLst/>
          </a:prstGeom>
          <a:noFill/>
          <a:ln>
            <a:noFill/>
          </a:ln>
        </p:spPr>
        <p:style>
          <a:lnRef idx="0">
            <a:scrgbClr r="0" g="0" b="0"/>
          </a:lnRef>
          <a:fillRef idx="0">
            <a:scrgbClr r="0" g="0" b="0"/>
          </a:fillRef>
          <a:effectRef idx="0">
            <a:scrgbClr r="0" g="0" b="0"/>
          </a:effectRef>
          <a:fontRef idx="minor"/>
        </p:style>
        <p:txBody>
          <a:bodyPr lIns="99605" tIns="48811" rIns="99605" bIns="48811"/>
          <a:lstStyle/>
          <a:p>
            <a:pPr algn="ctr">
              <a:spcBef>
                <a:spcPts val="1322"/>
              </a:spcBef>
            </a:pPr>
            <a:r>
              <a:rPr lang="en-US" sz="2646" spc="-1" dirty="0">
                <a:solidFill>
                  <a:srgbClr val="000000"/>
                </a:solidFill>
                <a:uFill>
                  <a:solidFill>
                    <a:srgbClr val="FFFFFF"/>
                  </a:solidFill>
                </a:uFill>
                <a:latin typeface="Arial"/>
              </a:rPr>
              <a:t>equals</a:t>
            </a:r>
          </a:p>
        </p:txBody>
      </p:sp>
      <p:sp>
        <p:nvSpPr>
          <p:cNvPr id="150" name="CustomShape 7"/>
          <p:cNvSpPr/>
          <p:nvPr/>
        </p:nvSpPr>
        <p:spPr>
          <a:xfrm>
            <a:off x="2018029" y="4134507"/>
            <a:ext cx="1340106" cy="501201"/>
          </a:xfrm>
          <a:prstGeom prst="rect">
            <a:avLst/>
          </a:prstGeom>
          <a:noFill/>
          <a:ln>
            <a:noFill/>
          </a:ln>
        </p:spPr>
        <p:style>
          <a:lnRef idx="0">
            <a:scrgbClr r="0" g="0" b="0"/>
          </a:lnRef>
          <a:fillRef idx="0">
            <a:scrgbClr r="0" g="0" b="0"/>
          </a:fillRef>
          <a:effectRef idx="0">
            <a:scrgbClr r="0" g="0" b="0"/>
          </a:effectRef>
          <a:fontRef idx="minor"/>
        </p:style>
        <p:txBody>
          <a:bodyPr lIns="99605" tIns="48811" rIns="99605" bIns="48811"/>
          <a:lstStyle/>
          <a:p>
            <a:pPr algn="ctr">
              <a:spcBef>
                <a:spcPts val="1322"/>
              </a:spcBef>
            </a:pPr>
            <a:r>
              <a:rPr lang="en-US" sz="2646" spc="-1" dirty="0">
                <a:solidFill>
                  <a:srgbClr val="000000"/>
                </a:solidFill>
                <a:uFill>
                  <a:solidFill>
                    <a:srgbClr val="FFFFFF"/>
                  </a:solidFill>
                </a:uFill>
                <a:latin typeface="Arial"/>
              </a:rPr>
              <a:t>equals</a:t>
            </a:r>
          </a:p>
        </p:txBody>
      </p:sp>
      <p:sp>
        <p:nvSpPr>
          <p:cNvPr id="151" name="CustomShape 8"/>
          <p:cNvSpPr/>
          <p:nvPr/>
        </p:nvSpPr>
        <p:spPr>
          <a:xfrm>
            <a:off x="5965529" y="4134507"/>
            <a:ext cx="1340106" cy="501201"/>
          </a:xfrm>
          <a:prstGeom prst="rect">
            <a:avLst/>
          </a:prstGeom>
          <a:noFill/>
          <a:ln>
            <a:noFill/>
          </a:ln>
        </p:spPr>
        <p:style>
          <a:lnRef idx="0">
            <a:scrgbClr r="0" g="0" b="0"/>
          </a:lnRef>
          <a:fillRef idx="0">
            <a:scrgbClr r="0" g="0" b="0"/>
          </a:fillRef>
          <a:effectRef idx="0">
            <a:scrgbClr r="0" g="0" b="0"/>
          </a:effectRef>
          <a:fontRef idx="minor"/>
        </p:style>
        <p:txBody>
          <a:bodyPr lIns="99605" tIns="48811" rIns="99605" bIns="48811"/>
          <a:lstStyle/>
          <a:p>
            <a:pPr algn="ctr">
              <a:spcBef>
                <a:spcPts val="1322"/>
              </a:spcBef>
            </a:pPr>
            <a:r>
              <a:rPr lang="en-US" sz="2646" spc="-1" dirty="0">
                <a:solidFill>
                  <a:srgbClr val="000000"/>
                </a:solidFill>
                <a:uFill>
                  <a:solidFill>
                    <a:srgbClr val="FFFFFF"/>
                  </a:solidFill>
                </a:uFill>
                <a:latin typeface="Arial"/>
              </a:rPr>
              <a:t>equals</a:t>
            </a:r>
          </a:p>
        </p:txBody>
      </p:sp>
      <p:sp>
        <p:nvSpPr>
          <p:cNvPr id="152" name="CustomShape 9"/>
          <p:cNvSpPr/>
          <p:nvPr/>
        </p:nvSpPr>
        <p:spPr>
          <a:xfrm>
            <a:off x="1735731" y="2707452"/>
            <a:ext cx="1963135" cy="963908"/>
          </a:xfrm>
          <a:prstGeom prst="rect">
            <a:avLst/>
          </a:prstGeom>
          <a:blipFill>
            <a:blip r:embed="rId3"/>
            <a:stretch>
              <a:fillRect/>
            </a:stretch>
          </a:blipFill>
          <a:ln>
            <a:noFill/>
          </a:ln>
        </p:spPr>
        <p:style>
          <a:lnRef idx="0">
            <a:scrgbClr r="0" g="0" b="0"/>
          </a:lnRef>
          <a:fillRef idx="0">
            <a:scrgbClr r="0" g="0" b="0"/>
          </a:fillRef>
          <a:effectRef idx="0">
            <a:scrgbClr r="0" g="0" b="0"/>
          </a:effectRef>
          <a:fontRef idx="minor"/>
        </p:style>
        <p:txBody>
          <a:bodyPr lIns="99208" tIns="49604" rIns="99208" bIns="49604"/>
          <a:lstStyle/>
          <a:p>
            <a:pPr>
              <a:lnSpc>
                <a:spcPct val="100000"/>
              </a:lnSpc>
            </a:pPr>
            <a:r>
              <a:rPr lang="en-US" sz="1984" spc="-1" dirty="0">
                <a:solidFill>
                  <a:srgbClr val="000000"/>
                </a:solidFill>
                <a:uFill>
                  <a:solidFill>
                    <a:srgbClr val="FFFFFF"/>
                  </a:solidFill>
                </a:uFill>
                <a:latin typeface="Calibri"/>
              </a:rPr>
              <a:t> </a:t>
            </a:r>
            <a:endParaRPr lang="en-US" sz="1984" spc="-1" dirty="0">
              <a:solidFill>
                <a:srgbClr val="000000"/>
              </a:solidFill>
              <a:uFill>
                <a:solidFill>
                  <a:srgbClr val="FFFFFF"/>
                </a:solidFill>
              </a:uFill>
              <a:latin typeface="Arial"/>
            </a:endParaRPr>
          </a:p>
        </p:txBody>
      </p:sp>
      <p:sp>
        <p:nvSpPr>
          <p:cNvPr id="153" name="CustomShape 10"/>
          <p:cNvSpPr/>
          <p:nvPr/>
        </p:nvSpPr>
        <p:spPr>
          <a:xfrm>
            <a:off x="5990181" y="2707452"/>
            <a:ext cx="1854005" cy="969067"/>
          </a:xfrm>
          <a:prstGeom prst="rect">
            <a:avLst/>
          </a:prstGeom>
          <a:blipFill>
            <a:blip r:embed="rId4"/>
            <a:stretch>
              <a:fillRect/>
            </a:stretch>
          </a:blipFill>
          <a:ln>
            <a:noFill/>
          </a:ln>
        </p:spPr>
        <p:style>
          <a:lnRef idx="0">
            <a:scrgbClr r="0" g="0" b="0"/>
          </a:lnRef>
          <a:fillRef idx="0">
            <a:scrgbClr r="0" g="0" b="0"/>
          </a:fillRef>
          <a:effectRef idx="0">
            <a:scrgbClr r="0" g="0" b="0"/>
          </a:effectRef>
          <a:fontRef idx="minor"/>
        </p:style>
        <p:txBody>
          <a:bodyPr lIns="99208" tIns="49604" rIns="99208" bIns="49604"/>
          <a:lstStyle/>
          <a:p>
            <a:pPr>
              <a:lnSpc>
                <a:spcPct val="100000"/>
              </a:lnSpc>
            </a:pPr>
            <a:r>
              <a:rPr lang="en-US" sz="1984" spc="-1">
                <a:solidFill>
                  <a:srgbClr val="000000"/>
                </a:solidFill>
                <a:uFill>
                  <a:solidFill>
                    <a:srgbClr val="FFFFFF"/>
                  </a:solidFill>
                </a:uFill>
                <a:latin typeface="Calibri"/>
              </a:rPr>
              <a:t> </a:t>
            </a:r>
            <a:endParaRPr lang="en-US" sz="1984" spc="-1">
              <a:solidFill>
                <a:srgbClr val="000000"/>
              </a:solidFill>
              <a:uFill>
                <a:solidFill>
                  <a:srgbClr val="FFFFFF"/>
                </a:solidFill>
              </a:uFill>
              <a:latin typeface="Arial"/>
            </a:endParaRPr>
          </a:p>
        </p:txBody>
      </p:sp>
      <p:sp>
        <p:nvSpPr>
          <p:cNvPr id="154" name="CustomShape 11"/>
          <p:cNvSpPr/>
          <p:nvPr/>
        </p:nvSpPr>
        <p:spPr>
          <a:xfrm>
            <a:off x="1896598" y="5347425"/>
            <a:ext cx="1582968" cy="1013116"/>
          </a:xfrm>
          <a:prstGeom prst="rect">
            <a:avLst/>
          </a:prstGeom>
          <a:blipFill>
            <a:blip r:embed="rId5"/>
            <a:stretch>
              <a:fillRect/>
            </a:stretch>
          </a:blipFill>
          <a:ln>
            <a:noFill/>
          </a:ln>
        </p:spPr>
        <p:style>
          <a:lnRef idx="0">
            <a:scrgbClr r="0" g="0" b="0"/>
          </a:lnRef>
          <a:fillRef idx="0">
            <a:scrgbClr r="0" g="0" b="0"/>
          </a:fillRef>
          <a:effectRef idx="0">
            <a:scrgbClr r="0" g="0" b="0"/>
          </a:effectRef>
          <a:fontRef idx="minor"/>
        </p:style>
        <p:txBody>
          <a:bodyPr lIns="99208" tIns="49604" rIns="99208" bIns="49604"/>
          <a:lstStyle/>
          <a:p>
            <a:pPr>
              <a:lnSpc>
                <a:spcPct val="100000"/>
              </a:lnSpc>
            </a:pPr>
            <a:r>
              <a:rPr lang="en-US" sz="1984" spc="-1">
                <a:solidFill>
                  <a:srgbClr val="000000"/>
                </a:solidFill>
                <a:uFill>
                  <a:solidFill>
                    <a:srgbClr val="FFFFFF"/>
                  </a:solidFill>
                </a:uFill>
                <a:latin typeface="Calibri"/>
              </a:rPr>
              <a:t> </a:t>
            </a:r>
            <a:endParaRPr lang="en-US" sz="1984" spc="-1">
              <a:solidFill>
                <a:srgbClr val="000000"/>
              </a:solidFill>
              <a:uFill>
                <a:solidFill>
                  <a:srgbClr val="FFFFFF"/>
                </a:solidFill>
              </a:uFill>
              <a:latin typeface="Arial"/>
            </a:endParaRPr>
          </a:p>
        </p:txBody>
      </p:sp>
      <mc:AlternateContent xmlns:mc="http://schemas.openxmlformats.org/markup-compatibility/2006" xmlns:a14="http://schemas.microsoft.com/office/drawing/2010/main">
        <mc:Choice Requires="a14">
          <p:sp>
            <p:nvSpPr>
              <p:cNvPr id="155" name="Formula 12"/>
              <p:cNvSpPr txBox="1"/>
              <p:nvPr/>
            </p:nvSpPr>
            <p:spPr>
              <a:xfrm>
                <a:off x="5834773" y="5347426"/>
                <a:ext cx="2106391" cy="1014703"/>
              </a:xfrm>
              <a:prstGeom prst="rect">
                <a:avLst/>
              </a:prstGeom>
            </p:spPr>
            <p:txBody>
              <a:bodyPr/>
              <a:lstStyle/>
              <a:p>
                <a:pPr/>
                <a14:m>
                  <m:oMathPara xmlns:m="http://schemas.openxmlformats.org/officeDocument/2006/math">
                    <m:oMathParaPr>
                      <m:jc m:val="centerGroup"/>
                    </m:oMathParaPr>
                    <m:oMath xmlns:m="http://schemas.openxmlformats.org/officeDocument/2006/math">
                      <m:f>
                        <m:fPr>
                          <m:ctrlPr>
                            <a:rPr sz="1984" i="1">
                              <a:latin typeface="Cambria Math" panose="02040503050406030204" pitchFamily="18" charset="0"/>
                            </a:rPr>
                          </m:ctrlPr>
                        </m:fPr>
                        <m:num>
                          <m:r>
                            <a:rPr sz="1984">
                              <a:latin typeface="Cambria Math" panose="02040503050406030204" pitchFamily="18" charset="0"/>
                            </a:rPr>
                            <m:t>𝐸</m:t>
                          </m:r>
                          <m:d>
                            <m:dPr>
                              <m:ctrlPr>
                                <a:rPr sz="1984" i="1">
                                  <a:latin typeface="Cambria Math" panose="02040503050406030204" pitchFamily="18" charset="0"/>
                                </a:rPr>
                              </m:ctrlPr>
                            </m:dPr>
                            <m:e>
                              <m:sSub>
                                <m:sSubPr>
                                  <m:ctrlPr>
                                    <a:rPr sz="1984" i="1">
                                      <a:latin typeface="Cambria Math" panose="02040503050406030204" pitchFamily="18" charset="0"/>
                                    </a:rPr>
                                  </m:ctrlPr>
                                </m:sSubPr>
                                <m:e>
                                  <m:r>
                                    <a:rPr sz="1984">
                                      <a:latin typeface="Cambria Math" panose="02040503050406030204" pitchFamily="18" charset="0"/>
                                    </a:rPr>
                                    <m:t>𝑆</m:t>
                                  </m:r>
                                </m:e>
                                <m:sub>
                                  <m:f>
                                    <m:fPr>
                                      <m:type m:val="lin"/>
                                      <m:ctrlPr>
                                        <a:rPr sz="1984" i="1">
                                          <a:latin typeface="Cambria Math" panose="02040503050406030204" pitchFamily="18" charset="0"/>
                                        </a:rPr>
                                      </m:ctrlPr>
                                    </m:fPr>
                                    <m:num>
                                      <m:r>
                                        <a:rPr sz="1984">
                                          <a:latin typeface="Cambria Math" panose="02040503050406030204" pitchFamily="18" charset="0"/>
                                        </a:rPr>
                                        <m:t>𝑓𝑜𝑟𝑒𝑖𝑔𝑛</m:t>
                                      </m:r>
                                    </m:num>
                                    <m:den>
                                      <m:r>
                                        <a:rPr sz="1984">
                                          <a:latin typeface="Cambria Math" panose="02040503050406030204" pitchFamily="18" charset="0"/>
                                        </a:rPr>
                                        <m:t>$</m:t>
                                      </m:r>
                                    </m:den>
                                  </m:f>
                                </m:sub>
                              </m:sSub>
                            </m:e>
                          </m:d>
                        </m:num>
                        <m:den>
                          <m:sSub>
                            <m:sSubPr>
                              <m:ctrlPr>
                                <a:rPr sz="1984" i="1">
                                  <a:latin typeface="Cambria Math" panose="02040503050406030204" pitchFamily="18" charset="0"/>
                                </a:rPr>
                              </m:ctrlPr>
                            </m:sSubPr>
                            <m:e>
                              <m:r>
                                <a:rPr sz="1984">
                                  <a:latin typeface="Cambria Math" panose="02040503050406030204" pitchFamily="18" charset="0"/>
                                </a:rPr>
                                <m:t>𝑆</m:t>
                              </m:r>
                            </m:e>
                            <m:sub>
                              <m:f>
                                <m:fPr>
                                  <m:type m:val="lin"/>
                                  <m:ctrlPr>
                                    <a:rPr sz="1984" i="1">
                                      <a:latin typeface="Cambria Math" panose="02040503050406030204" pitchFamily="18" charset="0"/>
                                    </a:rPr>
                                  </m:ctrlPr>
                                </m:fPr>
                                <m:num>
                                  <m:r>
                                    <a:rPr sz="1984">
                                      <a:latin typeface="Cambria Math" panose="02040503050406030204" pitchFamily="18" charset="0"/>
                                    </a:rPr>
                                    <m:t>𝑓𝑜𝑟𝑒𝑖𝑔𝑛</m:t>
                                  </m:r>
                                </m:num>
                                <m:den>
                                  <m:r>
                                    <a:rPr sz="1984">
                                      <a:latin typeface="Cambria Math" panose="02040503050406030204" pitchFamily="18" charset="0"/>
                                    </a:rPr>
                                    <m:t>$</m:t>
                                  </m:r>
                                </m:den>
                              </m:f>
                            </m:sub>
                          </m:sSub>
                        </m:den>
                      </m:f>
                    </m:oMath>
                  </m:oMathPara>
                </a14:m>
                <a:endParaRPr sz="1984" dirty="0"/>
              </a:p>
            </p:txBody>
          </p:sp>
        </mc:Choice>
        <mc:Fallback xmlns="">
          <p:sp>
            <p:nvSpPr>
              <p:cNvPr id="155" name="Formula 12"/>
              <p:cNvSpPr txBox="1">
                <a:spLocks noRot="1" noChangeAspect="1" noMove="1" noResize="1" noEditPoints="1" noAdjustHandles="1" noChangeArrowheads="1" noChangeShapeType="1" noTextEdit="1"/>
              </p:cNvSpPr>
              <p:nvPr/>
            </p:nvSpPr>
            <p:spPr>
              <a:xfrm>
                <a:off x="5834773" y="5347426"/>
                <a:ext cx="2106391" cy="1014703"/>
              </a:xfrm>
              <a:prstGeom prst="rect">
                <a:avLst/>
              </a:prstGeom>
              <a:blipFill>
                <a:blip r:embed="rId6"/>
                <a:stretch>
                  <a:fillRect t="-20988" b="-35802"/>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7BE34273-4909-BC4B-889E-B22B380D572C}"/>
              </a:ext>
            </a:extLst>
          </p:cNvPr>
          <p:cNvSpPr txBox="1"/>
          <p:nvPr/>
        </p:nvSpPr>
        <p:spPr>
          <a:xfrm>
            <a:off x="207692" y="2094410"/>
            <a:ext cx="2178190" cy="397673"/>
          </a:xfrm>
          <a:prstGeom prst="rect">
            <a:avLst/>
          </a:prstGeom>
          <a:noFill/>
          <a:ln w="15875">
            <a:solidFill>
              <a:schemeClr val="tx1"/>
            </a:solidFill>
          </a:ln>
        </p:spPr>
        <p:txBody>
          <a:bodyPr wrap="square" rtlCol="0">
            <a:spAutoFit/>
          </a:bodyPr>
          <a:lstStyle/>
          <a:p>
            <a:pPr algn="ctr"/>
            <a:r>
              <a:rPr lang="en-US" sz="1984" b="1" i="1" dirty="0"/>
              <a:t>r = risk free rate</a:t>
            </a:r>
          </a:p>
        </p:txBody>
      </p:sp>
      <p:cxnSp>
        <p:nvCxnSpPr>
          <p:cNvPr id="15" name="Straight Arrow Connector 14">
            <a:extLst>
              <a:ext uri="{FF2B5EF4-FFF2-40B4-BE49-F238E27FC236}">
                <a16:creationId xmlns:a16="http://schemas.microsoft.com/office/drawing/2014/main" id="{70DE05CD-AA65-3244-A27E-D9A809E47200}"/>
              </a:ext>
            </a:extLst>
          </p:cNvPr>
          <p:cNvCxnSpPr>
            <a:cxnSpLocks/>
          </p:cNvCxnSpPr>
          <p:nvPr/>
        </p:nvCxnSpPr>
        <p:spPr>
          <a:xfrm>
            <a:off x="2385882" y="2501530"/>
            <a:ext cx="119901" cy="330545"/>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27BFF397-9E82-0A42-8E1F-92CCC8C2E12D}"/>
              </a:ext>
            </a:extLst>
          </p:cNvPr>
          <p:cNvSpPr txBox="1"/>
          <p:nvPr/>
        </p:nvSpPr>
        <p:spPr>
          <a:xfrm>
            <a:off x="6941022" y="1997636"/>
            <a:ext cx="2178190" cy="397673"/>
          </a:xfrm>
          <a:prstGeom prst="rect">
            <a:avLst/>
          </a:prstGeom>
          <a:noFill/>
          <a:ln w="15875">
            <a:solidFill>
              <a:schemeClr val="tx1"/>
            </a:solidFill>
          </a:ln>
        </p:spPr>
        <p:txBody>
          <a:bodyPr wrap="square" rtlCol="0">
            <a:spAutoFit/>
          </a:bodyPr>
          <a:lstStyle/>
          <a:p>
            <a:pPr algn="ctr"/>
            <a:r>
              <a:rPr lang="en-US" sz="1984" b="1" i="1" dirty="0" err="1"/>
              <a:t>i</a:t>
            </a:r>
            <a:r>
              <a:rPr lang="en-US" sz="1984" b="1" i="1" dirty="0"/>
              <a:t> = inflation rate</a:t>
            </a:r>
          </a:p>
        </p:txBody>
      </p:sp>
      <p:cxnSp>
        <p:nvCxnSpPr>
          <p:cNvPr id="18" name="Straight Arrow Connector 17">
            <a:extLst>
              <a:ext uri="{FF2B5EF4-FFF2-40B4-BE49-F238E27FC236}">
                <a16:creationId xmlns:a16="http://schemas.microsoft.com/office/drawing/2014/main" id="{97825A4B-9337-5749-936C-D1DA60705906}"/>
              </a:ext>
            </a:extLst>
          </p:cNvPr>
          <p:cNvCxnSpPr>
            <a:cxnSpLocks/>
            <a:endCxn id="153" idx="0"/>
          </p:cNvCxnSpPr>
          <p:nvPr/>
        </p:nvCxnSpPr>
        <p:spPr>
          <a:xfrm flipH="1">
            <a:off x="6917184" y="2404756"/>
            <a:ext cx="56961" cy="30269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BE5C7DEA-04DF-2643-AC7D-D1CEB9A7C5B0}"/>
              </a:ext>
            </a:extLst>
          </p:cNvPr>
          <p:cNvSpPr txBox="1"/>
          <p:nvPr/>
        </p:nvSpPr>
        <p:spPr>
          <a:xfrm>
            <a:off x="6282414" y="4713895"/>
            <a:ext cx="3031373" cy="397673"/>
          </a:xfrm>
          <a:prstGeom prst="rect">
            <a:avLst/>
          </a:prstGeom>
          <a:noFill/>
          <a:ln w="15875">
            <a:solidFill>
              <a:schemeClr val="tx1"/>
            </a:solidFill>
          </a:ln>
        </p:spPr>
        <p:txBody>
          <a:bodyPr wrap="square" rtlCol="0">
            <a:spAutoFit/>
          </a:bodyPr>
          <a:lstStyle/>
          <a:p>
            <a:pPr algn="ctr"/>
            <a:r>
              <a:rPr lang="en-US" sz="1984" b="1" i="1" dirty="0"/>
              <a:t>E = expected spot rate</a:t>
            </a:r>
          </a:p>
        </p:txBody>
      </p:sp>
      <p:cxnSp>
        <p:nvCxnSpPr>
          <p:cNvPr id="21" name="Straight Arrow Connector 20">
            <a:extLst>
              <a:ext uri="{FF2B5EF4-FFF2-40B4-BE49-F238E27FC236}">
                <a16:creationId xmlns:a16="http://schemas.microsoft.com/office/drawing/2014/main" id="{BE74F5B6-6132-0E4D-8D9A-1CFC48D3F526}"/>
              </a:ext>
            </a:extLst>
          </p:cNvPr>
          <p:cNvCxnSpPr>
            <a:cxnSpLocks/>
          </p:cNvCxnSpPr>
          <p:nvPr/>
        </p:nvCxnSpPr>
        <p:spPr>
          <a:xfrm flipH="1">
            <a:off x="6258576" y="5121015"/>
            <a:ext cx="56961" cy="30269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DA5884F-1D1E-7E43-A549-CFA51DD2C961}"/>
              </a:ext>
            </a:extLst>
          </p:cNvPr>
          <p:cNvSpPr txBox="1"/>
          <p:nvPr/>
        </p:nvSpPr>
        <p:spPr>
          <a:xfrm>
            <a:off x="6322576" y="6420667"/>
            <a:ext cx="1841935" cy="397673"/>
          </a:xfrm>
          <a:prstGeom prst="rect">
            <a:avLst/>
          </a:prstGeom>
          <a:noFill/>
          <a:ln w="15875">
            <a:solidFill>
              <a:schemeClr val="tx1"/>
            </a:solidFill>
          </a:ln>
        </p:spPr>
        <p:txBody>
          <a:bodyPr wrap="square" rtlCol="0">
            <a:spAutoFit/>
          </a:bodyPr>
          <a:lstStyle/>
          <a:p>
            <a:pPr algn="ctr"/>
            <a:r>
              <a:rPr lang="en-US" sz="1984" b="1" i="1" dirty="0"/>
              <a:t>S = spot rate</a:t>
            </a:r>
          </a:p>
        </p:txBody>
      </p:sp>
      <p:cxnSp>
        <p:nvCxnSpPr>
          <p:cNvPr id="25" name="Straight Arrow Connector 24">
            <a:extLst>
              <a:ext uri="{FF2B5EF4-FFF2-40B4-BE49-F238E27FC236}">
                <a16:creationId xmlns:a16="http://schemas.microsoft.com/office/drawing/2014/main" id="{F3A62927-D465-314A-B916-399EBD2C301C}"/>
              </a:ext>
            </a:extLst>
          </p:cNvPr>
          <p:cNvCxnSpPr>
            <a:cxnSpLocks/>
          </p:cNvCxnSpPr>
          <p:nvPr/>
        </p:nvCxnSpPr>
        <p:spPr>
          <a:xfrm flipV="1">
            <a:off x="6356238" y="6119809"/>
            <a:ext cx="0" cy="290642"/>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73E39B7B-B2B7-4942-A4F8-438A89293037}"/>
              </a:ext>
            </a:extLst>
          </p:cNvPr>
          <p:cNvSpPr txBox="1"/>
          <p:nvPr/>
        </p:nvSpPr>
        <p:spPr>
          <a:xfrm>
            <a:off x="11876" y="4713895"/>
            <a:ext cx="2178190" cy="397673"/>
          </a:xfrm>
          <a:prstGeom prst="rect">
            <a:avLst/>
          </a:prstGeom>
          <a:noFill/>
          <a:ln w="15875">
            <a:solidFill>
              <a:schemeClr val="tx1"/>
            </a:solidFill>
          </a:ln>
        </p:spPr>
        <p:txBody>
          <a:bodyPr wrap="square" rtlCol="0">
            <a:spAutoFit/>
          </a:bodyPr>
          <a:lstStyle/>
          <a:p>
            <a:pPr algn="ctr"/>
            <a:r>
              <a:rPr lang="en-US" sz="1984" b="1" i="1" dirty="0"/>
              <a:t>f = forward rate</a:t>
            </a:r>
          </a:p>
        </p:txBody>
      </p:sp>
      <p:cxnSp>
        <p:nvCxnSpPr>
          <p:cNvPr id="33" name="Straight Arrow Connector 32">
            <a:extLst>
              <a:ext uri="{FF2B5EF4-FFF2-40B4-BE49-F238E27FC236}">
                <a16:creationId xmlns:a16="http://schemas.microsoft.com/office/drawing/2014/main" id="{A75055C1-37B0-6E45-9C4B-4A3053B56C3F}"/>
              </a:ext>
            </a:extLst>
          </p:cNvPr>
          <p:cNvCxnSpPr>
            <a:cxnSpLocks/>
          </p:cNvCxnSpPr>
          <p:nvPr/>
        </p:nvCxnSpPr>
        <p:spPr>
          <a:xfrm>
            <a:off x="2173371" y="5125133"/>
            <a:ext cx="0" cy="222293"/>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4483E56-AF08-A446-9FB7-F93E1CC4E075}"/>
              </a:ext>
            </a:extLst>
          </p:cNvPr>
          <p:cNvSpPr txBox="1"/>
          <p:nvPr/>
        </p:nvSpPr>
        <p:spPr>
          <a:xfrm>
            <a:off x="299647" y="6522112"/>
            <a:ext cx="1802771" cy="397673"/>
          </a:xfrm>
          <a:prstGeom prst="rect">
            <a:avLst/>
          </a:prstGeom>
          <a:noFill/>
          <a:ln w="15875">
            <a:solidFill>
              <a:schemeClr val="tx1"/>
            </a:solidFill>
          </a:ln>
        </p:spPr>
        <p:txBody>
          <a:bodyPr wrap="square" rtlCol="0">
            <a:spAutoFit/>
          </a:bodyPr>
          <a:lstStyle/>
          <a:p>
            <a:pPr algn="ctr"/>
            <a:r>
              <a:rPr lang="en-US" sz="1984" b="1" i="1" dirty="0"/>
              <a:t>S = spot rate</a:t>
            </a:r>
          </a:p>
        </p:txBody>
      </p:sp>
      <p:cxnSp>
        <p:nvCxnSpPr>
          <p:cNvPr id="37" name="Straight Arrow Connector 36">
            <a:extLst>
              <a:ext uri="{FF2B5EF4-FFF2-40B4-BE49-F238E27FC236}">
                <a16:creationId xmlns:a16="http://schemas.microsoft.com/office/drawing/2014/main" id="{7E4C8B9F-EAE1-8440-B368-F316160810D5}"/>
              </a:ext>
            </a:extLst>
          </p:cNvPr>
          <p:cNvCxnSpPr>
            <a:cxnSpLocks/>
          </p:cNvCxnSpPr>
          <p:nvPr/>
        </p:nvCxnSpPr>
        <p:spPr>
          <a:xfrm flipV="1">
            <a:off x="2089416" y="6259091"/>
            <a:ext cx="0" cy="244288"/>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202740"/>
      </p:ext>
    </p:extLst>
  </p:cSld>
  <p:clrMapOvr>
    <a:masterClrMapping/>
  </p:clrMapOvr>
  <p:transition spd="slow">
    <p:split orient="vert"/>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TextShape 1"/>
          <p:cNvSpPr txBox="1"/>
          <p:nvPr/>
        </p:nvSpPr>
        <p:spPr>
          <a:xfrm>
            <a:off x="268869" y="-269383"/>
            <a:ext cx="6849000" cy="1262160"/>
          </a:xfrm>
          <a:prstGeom prst="rect">
            <a:avLst/>
          </a:prstGeom>
          <a:noFill/>
          <a:ln>
            <a:noFill/>
          </a:ln>
        </p:spPr>
        <p:txBody>
          <a:bodyPr lIns="0" tIns="0" rIns="0" bIns="0" anchor="ctr"/>
          <a:lstStyle/>
          <a:p>
            <a:r>
              <a:rPr lang="en-US" sz="3200" b="0" strike="noStrike" cap="all" spc="-1" dirty="0">
                <a:solidFill>
                  <a:srgbClr val="FF3333"/>
                </a:solidFill>
                <a:uFill>
                  <a:solidFill>
                    <a:srgbClr val="FFFFFF"/>
                  </a:solidFill>
                </a:uFill>
                <a:latin typeface="Nexa Light"/>
              </a:rPr>
              <a:t>Questions</a:t>
            </a:r>
          </a:p>
        </p:txBody>
      </p:sp>
      <p:pic>
        <p:nvPicPr>
          <p:cNvPr id="4" name="Picture 3">
            <a:extLst>
              <a:ext uri="{FF2B5EF4-FFF2-40B4-BE49-F238E27FC236}">
                <a16:creationId xmlns:a16="http://schemas.microsoft.com/office/drawing/2014/main" id="{581EFF01-2E23-6541-AFF7-7B178A25481E}"/>
              </a:ext>
            </a:extLst>
          </p:cNvPr>
          <p:cNvPicPr/>
          <p:nvPr/>
        </p:nvPicPr>
        <p:blipFill rotWithShape="1">
          <a:blip r:embed="rId3"/>
          <a:srcRect l="4820" t="6833" r="4216" b="16518"/>
          <a:stretch/>
        </p:blipFill>
        <p:spPr>
          <a:xfrm>
            <a:off x="1647295" y="713187"/>
            <a:ext cx="5603735" cy="3564281"/>
          </a:xfrm>
          <a:prstGeom prst="rect">
            <a:avLst/>
          </a:prstGeom>
          <a:ln>
            <a:noFill/>
          </a:ln>
        </p:spPr>
      </p:pic>
      <p:pic>
        <p:nvPicPr>
          <p:cNvPr id="5" name="Picture 4">
            <a:extLst>
              <a:ext uri="{FF2B5EF4-FFF2-40B4-BE49-F238E27FC236}">
                <a16:creationId xmlns:a16="http://schemas.microsoft.com/office/drawing/2014/main" id="{5991F4CA-EC87-9843-801E-802EF53D6E42}"/>
              </a:ext>
            </a:extLst>
          </p:cNvPr>
          <p:cNvPicPr/>
          <p:nvPr/>
        </p:nvPicPr>
        <p:blipFill rotWithShape="1">
          <a:blip r:embed="rId4"/>
          <a:srcRect t="50593" b="33597"/>
          <a:stretch/>
        </p:blipFill>
        <p:spPr>
          <a:xfrm>
            <a:off x="0" y="4277468"/>
            <a:ext cx="10047599" cy="731520"/>
          </a:xfrm>
          <a:prstGeom prst="rect">
            <a:avLst/>
          </a:prstGeom>
          <a:ln>
            <a:noFill/>
          </a:ln>
        </p:spPr>
      </p:pic>
      <p:sp>
        <p:nvSpPr>
          <p:cNvPr id="6" name="TextShape 2">
            <a:extLst>
              <a:ext uri="{FF2B5EF4-FFF2-40B4-BE49-F238E27FC236}">
                <a16:creationId xmlns:a16="http://schemas.microsoft.com/office/drawing/2014/main" id="{7396D418-BB6C-F342-9A5E-C3B858A2461F}"/>
              </a:ext>
            </a:extLst>
          </p:cNvPr>
          <p:cNvSpPr txBox="1"/>
          <p:nvPr/>
        </p:nvSpPr>
        <p:spPr>
          <a:xfrm>
            <a:off x="480580" y="5101014"/>
            <a:ext cx="7937163" cy="1799981"/>
          </a:xfrm>
          <a:prstGeom prst="rect">
            <a:avLst/>
          </a:prstGeom>
          <a:noFill/>
          <a:ln>
            <a:noFill/>
          </a:ln>
        </p:spPr>
        <p:txBody>
          <a:bodyPr lIns="0" tIns="0" rIns="0" bIns="0">
            <a:normAutofit/>
          </a:bodyPr>
          <a:lstStyle/>
          <a:p>
            <a:pPr marL="432000" indent="-324000">
              <a:spcBef>
                <a:spcPts val="1417"/>
              </a:spcBef>
              <a:buClr>
                <a:srgbClr val="FF3333"/>
              </a:buClr>
              <a:buSzPct val="45000"/>
              <a:buFont typeface="Wingdings" charset="2"/>
              <a:buChar char=""/>
            </a:pPr>
            <a:r>
              <a:rPr lang="en-US" sz="2000" b="0" strike="noStrike" spc="-1" dirty="0">
                <a:solidFill>
                  <a:srgbClr val="000000"/>
                </a:solidFill>
                <a:uFill>
                  <a:solidFill>
                    <a:srgbClr val="FFFFFF"/>
                  </a:solidFill>
                </a:uFill>
                <a:latin typeface="Nexa Light"/>
              </a:rPr>
              <a:t>e. 	From interest rate parity:</a:t>
            </a:r>
            <a:endParaRPr lang="en-US" sz="2000" spc="-1" dirty="0">
              <a:solidFill>
                <a:srgbClr val="000000"/>
              </a:solidFill>
              <a:uFill>
                <a:solidFill>
                  <a:srgbClr val="FFFFFF"/>
                </a:solidFill>
              </a:uFill>
              <a:latin typeface="Nexa Light"/>
            </a:endParaRPr>
          </a:p>
          <a:p>
            <a:pPr marL="1346400" lvl="2" indent="-324000">
              <a:spcBef>
                <a:spcPts val="1417"/>
              </a:spcBef>
              <a:buClr>
                <a:srgbClr val="FF3333"/>
              </a:buClr>
              <a:buSzPct val="45000"/>
              <a:buFont typeface="Wingdings" charset="2"/>
              <a:buChar char=""/>
            </a:pPr>
            <a:r>
              <a:rPr lang="en-US" sz="2000" spc="-1" dirty="0">
                <a:solidFill>
                  <a:srgbClr val="000000"/>
                </a:solidFill>
                <a:uFill>
                  <a:solidFill>
                    <a:srgbClr val="FFFFFF"/>
                  </a:solidFill>
                </a:uFill>
                <a:latin typeface="Nexa Light"/>
              </a:rPr>
              <a:t>1+iF/1+i$ = Fwd$/Spot$</a:t>
            </a:r>
          </a:p>
          <a:p>
            <a:pPr marL="1346400" lvl="2" indent="-324000">
              <a:spcBef>
                <a:spcPts val="1417"/>
              </a:spcBef>
              <a:buClr>
                <a:srgbClr val="FF3333"/>
              </a:buClr>
              <a:buSzPct val="45000"/>
              <a:buFont typeface="Wingdings" charset="2"/>
              <a:buChar char=""/>
            </a:pPr>
            <a:r>
              <a:rPr lang="en-US" sz="2000" spc="-1" dirty="0">
                <a:solidFill>
                  <a:srgbClr val="000000"/>
                </a:solidFill>
                <a:uFill>
                  <a:solidFill>
                    <a:srgbClr val="FFFFFF"/>
                  </a:solidFill>
                </a:uFill>
                <a:latin typeface="Nexa Light"/>
              </a:rPr>
              <a:t>116.903 </a:t>
            </a:r>
            <a:r>
              <a:rPr lang="en-US" sz="2000" b="0" strike="noStrike" spc="-1" dirty="0">
                <a:solidFill>
                  <a:srgbClr val="000000"/>
                </a:solidFill>
                <a:uFill>
                  <a:solidFill>
                    <a:srgbClr val="FFFFFF"/>
                  </a:solidFill>
                </a:uFill>
                <a:latin typeface="Nexa Light"/>
              </a:rPr>
              <a:t>/ 117.565 = (1 + ryen) / 1.015</a:t>
            </a:r>
          </a:p>
          <a:p>
            <a:pPr marL="1346400" lvl="2" indent="-324000">
              <a:spcBef>
                <a:spcPts val="1417"/>
              </a:spcBef>
              <a:buClr>
                <a:srgbClr val="FF3333"/>
              </a:buClr>
              <a:buSzPct val="45000"/>
              <a:buFont typeface="Wingdings" charset="2"/>
              <a:buChar char=""/>
            </a:pPr>
            <a:r>
              <a:rPr lang="en-US" sz="2000" b="0" strike="noStrike" spc="-1" dirty="0">
                <a:solidFill>
                  <a:srgbClr val="000000"/>
                </a:solidFill>
                <a:uFill>
                  <a:solidFill>
                    <a:srgbClr val="FFFFFF"/>
                  </a:solidFill>
                </a:uFill>
                <a:latin typeface="Nexa Light"/>
              </a:rPr>
              <a:t>ryen =  .00928, or .928%</a:t>
            </a:r>
          </a:p>
        </p:txBody>
      </p:sp>
    </p:spTree>
    <p:extLst>
      <p:ext uri="{BB962C8B-B14F-4D97-AF65-F5344CB8AC3E}">
        <p14:creationId xmlns:p14="http://schemas.microsoft.com/office/powerpoint/2010/main" val="2861391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362</TotalTime>
  <Words>1833</Words>
  <Application>Microsoft Macintosh PowerPoint</Application>
  <PresentationFormat>Custom</PresentationFormat>
  <Paragraphs>203</Paragraphs>
  <Slides>29</Slides>
  <Notes>20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Arial</vt:lpstr>
      <vt:lpstr>Calibri</vt:lpstr>
      <vt:lpstr>Cambria Math</vt:lpstr>
      <vt:lpstr>DejaVu Sans</vt:lpstr>
      <vt:lpstr>Nexa Light</vt:lpstr>
      <vt:lpstr>Symbol</vt:lpstr>
      <vt:lpstr>Times New Roman</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skema</dc:title>
  <dc:subject/>
  <dc:creator>Gael Leboeuf</dc:creator>
  <dc:description/>
  <cp:lastModifiedBy>PGK</cp:lastModifiedBy>
  <cp:revision>46</cp:revision>
  <cp:lastPrinted>2020-03-08T17:28:09Z</cp:lastPrinted>
  <dcterms:created xsi:type="dcterms:W3CDTF">2017-01-10T11:33:02Z</dcterms:created>
  <dcterms:modified xsi:type="dcterms:W3CDTF">2020-03-10T21:21:37Z</dcterms:modified>
  <dc:language>en-GB</dc:language>
</cp:coreProperties>
</file>